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3" r:id="rId1"/>
  </p:sldMasterIdLst>
  <p:notesMasterIdLst>
    <p:notesMasterId r:id="rId18"/>
  </p:notes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0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6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1120E-9804-8246-9BCA-791D6ED71C8C}" type="datetimeFigureOut">
              <a:rPr lang="en-US" smtClean="0"/>
              <a:pPr/>
              <a:t>16-09-01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5D943-8DEF-6545-BE82-C86BDC82B9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1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A29C5-FC3B-4D7D-84E3-1DF336F95886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Write down all information you already </a:t>
            </a:r>
            <a:r>
              <a:rPr lang="en-US" b="1" u="sng" dirty="0" smtClean="0">
                <a:effectLst/>
              </a:rPr>
              <a:t>know</a:t>
            </a:r>
          </a:p>
          <a:p>
            <a:r>
              <a:rPr lang="en-US" dirty="0" smtClean="0">
                <a:effectLst/>
              </a:rPr>
              <a:t>Do research in books on the </a:t>
            </a:r>
            <a:r>
              <a:rPr lang="en-US" b="1" u="sng" dirty="0" smtClean="0">
                <a:effectLst/>
              </a:rPr>
              <a:t>topic</a:t>
            </a:r>
            <a:r>
              <a:rPr lang="en-US" dirty="0" smtClean="0">
                <a:effectLst/>
              </a:rPr>
              <a:t> you are investigating</a:t>
            </a:r>
          </a:p>
          <a:p>
            <a:r>
              <a:rPr lang="en-US" dirty="0" smtClean="0">
                <a:effectLst/>
              </a:rPr>
              <a:t>Ask </a:t>
            </a:r>
            <a:r>
              <a:rPr lang="en-US" b="1" u="sng" dirty="0" smtClean="0">
                <a:effectLst/>
              </a:rPr>
              <a:t>experts</a:t>
            </a:r>
            <a:r>
              <a:rPr lang="en-US" dirty="0" smtClean="0">
                <a:effectLst/>
              </a:rPr>
              <a:t> on the subject you are researching</a:t>
            </a:r>
          </a:p>
          <a:p>
            <a:r>
              <a:rPr lang="en-US" dirty="0" smtClean="0">
                <a:effectLst/>
              </a:rPr>
              <a:t>If you find an </a:t>
            </a:r>
            <a:r>
              <a:rPr lang="en-US" b="1" u="sng" dirty="0" smtClean="0">
                <a:effectLst/>
              </a:rPr>
              <a:t>answer</a:t>
            </a:r>
            <a:r>
              <a:rPr lang="en-US" dirty="0" smtClean="0">
                <a:effectLst/>
              </a:rPr>
              <a:t> to your problem/question you do not need to move on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A29C5-FC3B-4D7D-84E3-1DF336F95886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A29C5-FC3B-4D7D-84E3-1DF336F95886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A29C5-FC3B-4D7D-84E3-1DF336F95886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A29C5-FC3B-4D7D-84E3-1DF336F95886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A741-BF20-E149-8276-37743C439387}" type="datetimeFigureOut">
              <a:rPr lang="en-US" smtClean="0"/>
              <a:pPr/>
              <a:t>16-09-01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037252-72F3-474F-8582-32D765D306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A741-BF20-E149-8276-37743C439387}" type="datetimeFigureOut">
              <a:rPr lang="en-US" smtClean="0"/>
              <a:pPr/>
              <a:t>16-09-01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88EA-9AF0-0A4C-AA4A-FAD528444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12288EA-9AF0-0A4C-AA4A-FAD528444F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A741-BF20-E149-8276-37743C439387}" type="datetimeFigureOut">
              <a:rPr lang="en-US" smtClean="0"/>
              <a:pPr/>
              <a:t>16-09-01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A741-BF20-E149-8276-37743C439387}" type="datetimeFigureOut">
              <a:rPr lang="en-US" smtClean="0"/>
              <a:pPr/>
              <a:t>16-09-01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12288EA-9AF0-0A4C-AA4A-FAD528444F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A741-BF20-E149-8276-37743C439387}" type="datetimeFigureOut">
              <a:rPr lang="en-US" smtClean="0"/>
              <a:pPr/>
              <a:t>16-09-01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12288EA-9AF0-0A4C-AA4A-FAD528444F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EFCA741-BF20-E149-8276-37743C439387}" type="datetimeFigureOut">
              <a:rPr lang="en-US" smtClean="0"/>
              <a:pPr/>
              <a:t>16-09-01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88EA-9AF0-0A4C-AA4A-FAD528444F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A741-BF20-E149-8276-37743C439387}" type="datetimeFigureOut">
              <a:rPr lang="en-US" smtClean="0"/>
              <a:pPr/>
              <a:t>16-09-01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12288EA-9AF0-0A4C-AA4A-FAD528444F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A741-BF20-E149-8276-37743C439387}" type="datetimeFigureOut">
              <a:rPr lang="en-US" smtClean="0"/>
              <a:pPr/>
              <a:t>16-09-01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12288EA-9AF0-0A4C-AA4A-FAD528444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A741-BF20-E149-8276-37743C439387}" type="datetimeFigureOut">
              <a:rPr lang="en-US" smtClean="0"/>
              <a:pPr/>
              <a:t>16-09-01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2288EA-9AF0-0A4C-AA4A-FAD528444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9619C8-A375-448C-891B-9999C6BE8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A741-BF20-E149-8276-37743C439387}" type="datetimeFigureOut">
              <a:rPr lang="en-US" smtClean="0"/>
              <a:pPr/>
              <a:t>16-09-01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12288EA-9AF0-0A4C-AA4A-FAD528444F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CA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EFCA741-BF20-E149-8276-37743C439387}" type="datetimeFigureOut">
              <a:rPr lang="en-US" smtClean="0"/>
              <a:pPr/>
              <a:t>16-09-01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EFCA741-BF20-E149-8276-37743C439387}" type="datetimeFigureOut">
              <a:rPr lang="en-US" smtClean="0"/>
              <a:pPr/>
              <a:t>16-09-01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12288EA-9AF0-0A4C-AA4A-FAD528444F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owerpointstyles.com/" TargetMode="Externa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2077" name="Picture 29" descr="ghf t yaz fglmkl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18575" y="5376677"/>
            <a:ext cx="7826281" cy="86061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Miss </a:t>
            </a:r>
            <a:r>
              <a:rPr lang="en-US" dirty="0" smtClean="0">
                <a:solidFill>
                  <a:schemeClr val="bg1"/>
                </a:solidFill>
              </a:rPr>
              <a:t>Martel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58813" y="522111"/>
            <a:ext cx="7826281" cy="1627093"/>
          </a:xfrm>
        </p:spPr>
        <p:txBody>
          <a:bodyPr/>
          <a:lstStyle/>
          <a:p>
            <a:r>
              <a:rPr lang="en-US" dirty="0" smtClean="0"/>
              <a:t>1.1 Scientific method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Forming a Conclusion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4609-D671-4AD0-9886-AC4BD90C36C3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/>
          </a:bodyPr>
          <a:lstStyle/>
          <a:p>
            <a:r>
              <a:rPr lang="en-CA" sz="2800" dirty="0" smtClean="0"/>
              <a:t>Analyze the data you collected and summarize the results, this is called a</a:t>
            </a:r>
            <a:r>
              <a:rPr lang="en-CA" sz="2800" dirty="0" smtClean="0">
                <a:solidFill>
                  <a:srgbClr val="0000FF"/>
                </a:solidFill>
              </a:rPr>
              <a:t> conclusion </a:t>
            </a:r>
            <a:r>
              <a:rPr lang="en-CA" sz="2800" dirty="0" smtClean="0"/>
              <a:t/>
            </a:r>
            <a:br>
              <a:rPr lang="en-CA" sz="2800" dirty="0" smtClean="0"/>
            </a:br>
            <a:endParaRPr lang="en-CA" sz="2800" dirty="0" smtClean="0"/>
          </a:p>
          <a:p>
            <a:r>
              <a:rPr lang="en-CA" sz="2800" dirty="0" smtClean="0"/>
              <a:t>Use your analysis </a:t>
            </a:r>
            <a:r>
              <a:rPr lang="en-CA" sz="2800" dirty="0" smtClean="0">
                <a:solidFill>
                  <a:srgbClr val="0000FF"/>
                </a:solidFill>
              </a:rPr>
              <a:t>to answer your original question</a:t>
            </a:r>
            <a:r>
              <a:rPr lang="en-CA" sz="2800" dirty="0" smtClean="0"/>
              <a:t>. </a:t>
            </a:r>
          </a:p>
          <a:p>
            <a:endParaRPr lang="en-CA" sz="2800" dirty="0" smtClean="0"/>
          </a:p>
          <a:p>
            <a:r>
              <a:rPr lang="en-CA" sz="2800" dirty="0" smtClean="0"/>
              <a:t>Do the results of your experiment </a:t>
            </a:r>
            <a:r>
              <a:rPr lang="en-CA" sz="2800" dirty="0" smtClean="0">
                <a:solidFill>
                  <a:srgbClr val="0000FF"/>
                </a:solidFill>
              </a:rPr>
              <a:t>support</a:t>
            </a:r>
            <a:r>
              <a:rPr lang="en-CA" sz="2800" dirty="0" smtClean="0"/>
              <a:t> or </a:t>
            </a:r>
            <a:r>
              <a:rPr lang="en-CA" sz="2800" dirty="0" smtClean="0">
                <a:solidFill>
                  <a:srgbClr val="0000FF"/>
                </a:solidFill>
              </a:rPr>
              <a:t>oppose</a:t>
            </a:r>
            <a:r>
              <a:rPr lang="en-CA" sz="2800" dirty="0" smtClean="0"/>
              <a:t> your original hypothesis?</a:t>
            </a:r>
            <a:br>
              <a:rPr lang="en-CA" sz="2800" dirty="0" smtClean="0"/>
            </a:br>
            <a:endParaRPr lang="en-CA" sz="2800" dirty="0" smtClean="0"/>
          </a:p>
          <a:p>
            <a:endParaRPr lang="en-CA" dirty="0" smtClean="0"/>
          </a:p>
        </p:txBody>
      </p:sp>
      <p:pic>
        <p:nvPicPr>
          <p:cNvPr id="6" name="Picture 5" descr="Screen Shot 2014-09-07 at 9.34.4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807" y="5107573"/>
            <a:ext cx="2279393" cy="1248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Write a Conclusion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4609-D671-4AD0-9886-AC4BD90C36C3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sz="2800" dirty="0" smtClean="0"/>
              <a:t>Restate the hypothesis of your experiment</a:t>
            </a:r>
          </a:p>
          <a:p>
            <a:endParaRPr lang="en-CA" sz="2800" dirty="0" smtClean="0"/>
          </a:p>
          <a:p>
            <a:r>
              <a:rPr lang="en-CA" sz="2800" dirty="0" smtClean="0"/>
              <a:t>Indicate if the results accept or reject the hypothesis</a:t>
            </a:r>
          </a:p>
          <a:p>
            <a:endParaRPr lang="en-CA" sz="2800" dirty="0" smtClean="0"/>
          </a:p>
          <a:p>
            <a:r>
              <a:rPr lang="en-CA" sz="2800" dirty="0" smtClean="0"/>
              <a:t>Explain your results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1719" t="15625" r="64844" b="11403"/>
          <a:stretch>
            <a:fillRect/>
          </a:stretch>
        </p:blipFill>
        <p:spPr bwMode="auto">
          <a:xfrm>
            <a:off x="251520" y="1484784"/>
            <a:ext cx="28083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Look at these 2 sets of animal tracks.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4609-D671-4AD0-9886-AC4BD90C36C3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92000"/>
            <a:endParaRPr lang="en-CA" dirty="0" smtClean="0"/>
          </a:p>
          <a:p>
            <a:pPr marL="3492000"/>
            <a:r>
              <a:rPr lang="en-CA" sz="3600" dirty="0" smtClean="0"/>
              <a:t>List 3 observations and draw a conclusion for Frame 1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 do you think?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4609-D671-4AD0-9886-AC4BD90C36C3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076056" y="1527048"/>
            <a:ext cx="4067944" cy="4572000"/>
          </a:xfrm>
        </p:spPr>
        <p:txBody>
          <a:bodyPr/>
          <a:lstStyle/>
          <a:p>
            <a:endParaRPr lang="en-CA" sz="2800" dirty="0" smtClean="0"/>
          </a:p>
          <a:p>
            <a:endParaRPr lang="en-CA" sz="2800" dirty="0" smtClean="0"/>
          </a:p>
          <a:p>
            <a:r>
              <a:rPr lang="en-CA" sz="3200" dirty="0" smtClean="0"/>
              <a:t>List 3 observations and draw a conclusion for Frame 2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1719" t="15625" r="34375" b="11458"/>
          <a:stretch>
            <a:fillRect/>
          </a:stretch>
        </p:blipFill>
        <p:spPr bwMode="auto">
          <a:xfrm>
            <a:off x="251520" y="1556792"/>
            <a:ext cx="4752528" cy="482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about now?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4609-D671-4AD0-9886-AC4BD90C36C3}" type="slidenum">
              <a:rPr lang="en-CA" smtClean="0"/>
              <a:pPr/>
              <a:t>14</a:t>
            </a:fld>
            <a:endParaRPr lang="en-CA"/>
          </a:p>
        </p:txBody>
      </p:sp>
      <p:pic>
        <p:nvPicPr>
          <p:cNvPr id="10" name="Content Placeholder 9" descr="Screen Shot 2014-09-07 at 9.37.17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42685" r="-42685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2878811" y="5454513"/>
            <a:ext cx="3888432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List 3 observations and draw a conclusion for Frame 3</a:t>
            </a:r>
          </a:p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2376857" y="1705696"/>
            <a:ext cx="5700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 more data and observations, you can draw a more accurate conclusion!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4609-D671-4AD0-9886-AC4BD90C36C3}" type="slidenum">
              <a:rPr lang="en-CA" smtClean="0"/>
              <a:pPr/>
              <a:t>15</a:t>
            </a:fld>
            <a:endParaRPr lang="en-CA"/>
          </a:p>
        </p:txBody>
      </p:sp>
      <p:pic>
        <p:nvPicPr>
          <p:cNvPr id="50178" name="Picture 2" descr="http://lifeasahuman.com/files/2010/07/Bugs-Bun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84976" cy="52961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404664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C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Handwriting" pitchFamily="66" charset="0"/>
              </a:rPr>
              <a:t>That’s all Folks!</a:t>
            </a:r>
            <a:endParaRPr lang="en-C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3238"/>
            <a:ext cx="9004444" cy="868362"/>
          </a:xfrm>
        </p:spPr>
        <p:txBody>
          <a:bodyPr/>
          <a:lstStyle/>
          <a:p>
            <a:r>
              <a:rPr lang="en-CA" dirty="0" smtClean="0"/>
              <a:t>Practicing how to write a proper lab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4609-D671-4AD0-9886-AC4BD90C36C3}" type="slidenum">
              <a:rPr lang="en-CA" smtClean="0"/>
              <a:pPr/>
              <a:t>16</a:t>
            </a:fld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Read over the lab hand out very carefully! </a:t>
            </a:r>
            <a:endParaRPr lang="en-US" smtClean="0"/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Scientific Method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38667" y="2695222"/>
            <a:ext cx="77893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With your partner try and remember as many of the parts of the scientific method as you can. </a:t>
            </a:r>
          </a:p>
          <a:p>
            <a:endParaRPr lang="en-US" sz="2800" dirty="0" smtClean="0"/>
          </a:p>
          <a:p>
            <a:r>
              <a:rPr lang="en-US" sz="2800" dirty="0" smtClean="0"/>
              <a:t>Write them down on your note book.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Scientific Method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4609-D671-4AD0-9886-AC4BD90C36C3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CA" sz="2800" dirty="0" smtClean="0"/>
          </a:p>
          <a:p>
            <a:r>
              <a:rPr lang="en-CA" sz="2800" dirty="0" smtClean="0"/>
              <a:t>The scientific method is a way to </a:t>
            </a:r>
            <a:r>
              <a:rPr lang="en-CA" sz="2800" dirty="0" smtClean="0">
                <a:solidFill>
                  <a:srgbClr val="3366FF"/>
                </a:solidFill>
              </a:rPr>
              <a:t>ask </a:t>
            </a:r>
            <a:r>
              <a:rPr lang="en-CA" sz="2800" dirty="0" smtClean="0"/>
              <a:t>and </a:t>
            </a:r>
            <a:r>
              <a:rPr lang="en-CA" sz="2800" dirty="0" smtClean="0">
                <a:solidFill>
                  <a:srgbClr val="3366FF"/>
                </a:solidFill>
              </a:rPr>
              <a:t>answer</a:t>
            </a:r>
            <a:r>
              <a:rPr lang="en-CA" sz="2800" dirty="0" smtClean="0"/>
              <a:t> scientific questions by making </a:t>
            </a:r>
            <a:r>
              <a:rPr lang="en-CA" sz="2800" dirty="0" smtClean="0">
                <a:solidFill>
                  <a:srgbClr val="3366FF"/>
                </a:solidFill>
              </a:rPr>
              <a:t>observations</a:t>
            </a:r>
            <a:r>
              <a:rPr lang="en-CA" sz="2800" dirty="0" smtClean="0"/>
              <a:t> and doing science </a:t>
            </a:r>
            <a:r>
              <a:rPr lang="en-CA" sz="2800" dirty="0" smtClean="0">
                <a:solidFill>
                  <a:srgbClr val="3366FF"/>
                </a:solidFill>
              </a:rPr>
              <a:t>experiments. </a:t>
            </a:r>
          </a:p>
          <a:p>
            <a:endParaRPr lang="en-CA" sz="2800" dirty="0" smtClean="0"/>
          </a:p>
          <a:p>
            <a:pPr lvl="8"/>
            <a:r>
              <a:rPr lang="en-CA" sz="2600" dirty="0" smtClean="0"/>
              <a:t>The steps of the scientific method includes:</a:t>
            </a:r>
          </a:p>
          <a:p>
            <a:endParaRPr lang="en-CA" sz="2800" dirty="0"/>
          </a:p>
        </p:txBody>
      </p:sp>
      <p:pic>
        <p:nvPicPr>
          <p:cNvPr id="8" name="Picture 7" descr="Screen Shot 2014-09-07 at 9.22.3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54" y="4388297"/>
            <a:ext cx="2511778" cy="209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Scientific Method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4609-D671-4AD0-9886-AC4BD90C36C3}" type="slidenum">
              <a:rPr lang="en-CA" smtClean="0"/>
              <a:pPr/>
              <a:t>4</a:t>
            </a:fld>
            <a:endParaRPr lang="en-CA"/>
          </a:p>
        </p:txBody>
      </p:sp>
      <p:grpSp>
        <p:nvGrpSpPr>
          <p:cNvPr id="3" name="Group 23"/>
          <p:cNvGrpSpPr/>
          <p:nvPr/>
        </p:nvGrpSpPr>
        <p:grpSpPr>
          <a:xfrm>
            <a:off x="395536" y="1628800"/>
            <a:ext cx="2232248" cy="1080120"/>
            <a:chOff x="395536" y="1628800"/>
            <a:chExt cx="2232248" cy="1080120"/>
          </a:xfrm>
        </p:grpSpPr>
        <p:sp>
          <p:nvSpPr>
            <p:cNvPr id="21" name="Rectangle 20"/>
            <p:cNvSpPr/>
            <p:nvPr/>
          </p:nvSpPr>
          <p:spPr>
            <a:xfrm>
              <a:off x="395536" y="1628800"/>
              <a:ext cx="2232248" cy="10801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36" y="1772816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 smtClean="0">
                  <a:solidFill>
                    <a:srgbClr val="3366FF"/>
                  </a:solidFill>
                </a:rPr>
                <a:t>Ask a Testable Question</a:t>
              </a:r>
              <a:endParaRPr lang="en-CA" sz="2400" dirty="0">
                <a:solidFill>
                  <a:srgbClr val="3366FF"/>
                </a:solidFill>
              </a:endParaRP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3491880" y="1628800"/>
            <a:ext cx="2232248" cy="1080120"/>
            <a:chOff x="3275856" y="1628800"/>
            <a:chExt cx="2232248" cy="1080120"/>
          </a:xfrm>
        </p:grpSpPr>
        <p:sp>
          <p:nvSpPr>
            <p:cNvPr id="22" name="Rectangle 21"/>
            <p:cNvSpPr/>
            <p:nvPr/>
          </p:nvSpPr>
          <p:spPr>
            <a:xfrm>
              <a:off x="3275856" y="1628800"/>
              <a:ext cx="2232248" cy="10801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91880" y="1733907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 smtClean="0">
                  <a:solidFill>
                    <a:srgbClr val="3366FF"/>
                  </a:solidFill>
                </a:rPr>
                <a:t>Develop a Hypothesis</a:t>
              </a:r>
              <a:endParaRPr lang="en-CA" sz="2400" dirty="0">
                <a:solidFill>
                  <a:srgbClr val="3366FF"/>
                </a:solidFill>
              </a:endParaRPr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6444208" y="1628800"/>
            <a:ext cx="2304256" cy="1080120"/>
            <a:chOff x="6084168" y="1628800"/>
            <a:chExt cx="2304256" cy="1080120"/>
          </a:xfrm>
        </p:grpSpPr>
        <p:sp>
          <p:nvSpPr>
            <p:cNvPr id="23" name="Rectangle 22"/>
            <p:cNvSpPr/>
            <p:nvPr/>
          </p:nvSpPr>
          <p:spPr>
            <a:xfrm>
              <a:off x="6084168" y="1628800"/>
              <a:ext cx="2304256" cy="10801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56176" y="1733907"/>
              <a:ext cx="21602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 smtClean="0">
                  <a:solidFill>
                    <a:srgbClr val="3366FF"/>
                  </a:solidFill>
                </a:rPr>
                <a:t>Plan the Investigation</a:t>
              </a:r>
              <a:endParaRPr lang="en-CA" sz="2400" dirty="0">
                <a:solidFill>
                  <a:srgbClr val="3366FF"/>
                </a:solidFill>
              </a:endParaRPr>
            </a:p>
          </p:txBody>
        </p:sp>
      </p:grpSp>
      <p:grpSp>
        <p:nvGrpSpPr>
          <p:cNvPr id="7" name="Group 29"/>
          <p:cNvGrpSpPr/>
          <p:nvPr/>
        </p:nvGrpSpPr>
        <p:grpSpPr>
          <a:xfrm>
            <a:off x="6876256" y="3140968"/>
            <a:ext cx="1872208" cy="1080120"/>
            <a:chOff x="6876256" y="3140968"/>
            <a:chExt cx="1872208" cy="1080120"/>
          </a:xfrm>
        </p:grpSpPr>
        <p:sp>
          <p:nvSpPr>
            <p:cNvPr id="27" name="Rectangle 26"/>
            <p:cNvSpPr/>
            <p:nvPr/>
          </p:nvSpPr>
          <p:spPr>
            <a:xfrm>
              <a:off x="6876256" y="3140968"/>
              <a:ext cx="1872208" cy="10801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20272" y="3284984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 smtClean="0">
                  <a:solidFill>
                    <a:srgbClr val="3366FF"/>
                  </a:solidFill>
                </a:rPr>
                <a:t>List the Materials</a:t>
              </a:r>
              <a:endParaRPr lang="en-CA" sz="2400" dirty="0">
                <a:solidFill>
                  <a:srgbClr val="3366FF"/>
                </a:solidFill>
              </a:endParaRPr>
            </a:p>
          </p:txBody>
        </p:sp>
      </p:grpSp>
      <p:grpSp>
        <p:nvGrpSpPr>
          <p:cNvPr id="16" name="Group 28"/>
          <p:cNvGrpSpPr/>
          <p:nvPr/>
        </p:nvGrpSpPr>
        <p:grpSpPr>
          <a:xfrm>
            <a:off x="3995936" y="3140968"/>
            <a:ext cx="2088232" cy="1080120"/>
            <a:chOff x="4572000" y="3140968"/>
            <a:chExt cx="2088232" cy="1080120"/>
          </a:xfrm>
        </p:grpSpPr>
        <p:sp>
          <p:nvSpPr>
            <p:cNvPr id="28" name="Rectangle 27"/>
            <p:cNvSpPr/>
            <p:nvPr/>
          </p:nvSpPr>
          <p:spPr>
            <a:xfrm>
              <a:off x="4572000" y="3140968"/>
              <a:ext cx="2088232" cy="10801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88024" y="3284984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 smtClean="0">
                  <a:solidFill>
                    <a:srgbClr val="3366FF"/>
                  </a:solidFill>
                </a:rPr>
                <a:t>Write a Procedure</a:t>
              </a:r>
              <a:endParaRPr lang="en-CA" sz="2400" dirty="0">
                <a:solidFill>
                  <a:srgbClr val="3366FF"/>
                </a:solidFill>
              </a:endParaRPr>
            </a:p>
          </p:txBody>
        </p:sp>
      </p:grpSp>
      <p:grpSp>
        <p:nvGrpSpPr>
          <p:cNvPr id="17" name="Group 31"/>
          <p:cNvGrpSpPr/>
          <p:nvPr/>
        </p:nvGrpSpPr>
        <p:grpSpPr>
          <a:xfrm>
            <a:off x="395536" y="3140968"/>
            <a:ext cx="2808312" cy="1080120"/>
            <a:chOff x="539552" y="3068960"/>
            <a:chExt cx="2808312" cy="1080120"/>
          </a:xfrm>
        </p:grpSpPr>
        <p:sp>
          <p:nvSpPr>
            <p:cNvPr id="31" name="Rectangle 30"/>
            <p:cNvSpPr/>
            <p:nvPr/>
          </p:nvSpPr>
          <p:spPr>
            <a:xfrm>
              <a:off x="539552" y="3068960"/>
              <a:ext cx="2808312" cy="10801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3568" y="3212976"/>
              <a:ext cx="25202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 smtClean="0">
                  <a:solidFill>
                    <a:srgbClr val="3366FF"/>
                  </a:solidFill>
                </a:rPr>
                <a:t>Record Data and Observations</a:t>
              </a:r>
              <a:endParaRPr lang="en-CA" sz="2400" dirty="0">
                <a:solidFill>
                  <a:srgbClr val="3366FF"/>
                </a:solidFill>
              </a:endParaRPr>
            </a:p>
          </p:txBody>
        </p:sp>
      </p:grpSp>
      <p:grpSp>
        <p:nvGrpSpPr>
          <p:cNvPr id="18" name="Group 33"/>
          <p:cNvGrpSpPr/>
          <p:nvPr/>
        </p:nvGrpSpPr>
        <p:grpSpPr>
          <a:xfrm>
            <a:off x="467544" y="4725144"/>
            <a:ext cx="1944216" cy="864096"/>
            <a:chOff x="3131840" y="5661248"/>
            <a:chExt cx="2232248" cy="864096"/>
          </a:xfrm>
        </p:grpSpPr>
        <p:sp>
          <p:nvSpPr>
            <p:cNvPr id="33" name="Rectangle 32"/>
            <p:cNvSpPr/>
            <p:nvPr/>
          </p:nvSpPr>
          <p:spPr>
            <a:xfrm>
              <a:off x="3131840" y="5661248"/>
              <a:ext cx="2232248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31840" y="5694347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 smtClean="0">
                  <a:solidFill>
                    <a:srgbClr val="3366FF"/>
                  </a:solidFill>
                </a:rPr>
                <a:t>Analyze </a:t>
              </a:r>
            </a:p>
            <a:p>
              <a:pPr algn="ctr"/>
              <a:r>
                <a:rPr lang="en-CA" sz="2400" dirty="0" smtClean="0">
                  <a:solidFill>
                    <a:srgbClr val="3366FF"/>
                  </a:solidFill>
                </a:rPr>
                <a:t>Data</a:t>
              </a:r>
              <a:endParaRPr lang="en-CA" sz="2400" dirty="0">
                <a:solidFill>
                  <a:srgbClr val="3366FF"/>
                </a:solidFill>
              </a:endParaRPr>
            </a:p>
          </p:txBody>
        </p:sp>
      </p:grpSp>
      <p:grpSp>
        <p:nvGrpSpPr>
          <p:cNvPr id="19" name="Group 35"/>
          <p:cNvGrpSpPr/>
          <p:nvPr/>
        </p:nvGrpSpPr>
        <p:grpSpPr>
          <a:xfrm>
            <a:off x="2987824" y="4653136"/>
            <a:ext cx="2232248" cy="936104"/>
            <a:chOff x="5940152" y="5733256"/>
            <a:chExt cx="2232248" cy="936104"/>
          </a:xfrm>
        </p:grpSpPr>
        <p:sp>
          <p:nvSpPr>
            <p:cNvPr id="35" name="Rectangle 34"/>
            <p:cNvSpPr/>
            <p:nvPr/>
          </p:nvSpPr>
          <p:spPr>
            <a:xfrm>
              <a:off x="5940152" y="5733256"/>
              <a:ext cx="2232248" cy="9361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56176" y="5805264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 smtClean="0">
                  <a:solidFill>
                    <a:srgbClr val="3366FF"/>
                  </a:solidFill>
                </a:rPr>
                <a:t>Draw a Conclusion</a:t>
              </a:r>
              <a:endParaRPr lang="en-CA" sz="2400" dirty="0">
                <a:solidFill>
                  <a:srgbClr val="3366FF"/>
                </a:solidFill>
              </a:endParaRPr>
            </a:p>
          </p:txBody>
        </p:sp>
      </p:grpSp>
      <p:sp>
        <p:nvSpPr>
          <p:cNvPr id="47" name="Right Arrow 46"/>
          <p:cNvSpPr/>
          <p:nvPr/>
        </p:nvSpPr>
        <p:spPr>
          <a:xfrm>
            <a:off x="2771800" y="2132856"/>
            <a:ext cx="576064" cy="21602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Right Arrow 47"/>
          <p:cNvSpPr/>
          <p:nvPr/>
        </p:nvSpPr>
        <p:spPr>
          <a:xfrm>
            <a:off x="5796136" y="2132856"/>
            <a:ext cx="576064" cy="21602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ight Arrow 48"/>
          <p:cNvSpPr/>
          <p:nvPr/>
        </p:nvSpPr>
        <p:spPr>
          <a:xfrm rot="5400000">
            <a:off x="7668344" y="2852936"/>
            <a:ext cx="288032" cy="14401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Right Arrow 49"/>
          <p:cNvSpPr/>
          <p:nvPr/>
        </p:nvSpPr>
        <p:spPr>
          <a:xfrm rot="10800000">
            <a:off x="6228184" y="3573016"/>
            <a:ext cx="576064" cy="21602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Right Arrow 50"/>
          <p:cNvSpPr/>
          <p:nvPr/>
        </p:nvSpPr>
        <p:spPr>
          <a:xfrm rot="10800000">
            <a:off x="3275856" y="3573016"/>
            <a:ext cx="648072" cy="21602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Right Arrow 51"/>
          <p:cNvSpPr/>
          <p:nvPr/>
        </p:nvSpPr>
        <p:spPr>
          <a:xfrm rot="5400000">
            <a:off x="1187624" y="4365104"/>
            <a:ext cx="360040" cy="21602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Right Arrow 52"/>
          <p:cNvSpPr/>
          <p:nvPr/>
        </p:nvSpPr>
        <p:spPr>
          <a:xfrm>
            <a:off x="2483768" y="5085184"/>
            <a:ext cx="432048" cy="21602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TextBox 59"/>
          <p:cNvSpPr txBox="1"/>
          <p:nvPr/>
        </p:nvSpPr>
        <p:spPr>
          <a:xfrm>
            <a:off x="2555776" y="170080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rgbClr val="FF0000"/>
                </a:solidFill>
              </a:rPr>
              <a:t>Research</a:t>
            </a:r>
            <a:endParaRPr lang="en-CA" sz="16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87824" y="285293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rgbClr val="FF0000"/>
                </a:solidFill>
              </a:rPr>
              <a:t>Experiment</a:t>
            </a:r>
            <a:endParaRPr lang="en-CA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0" grpId="0" build="allAtOnce"/>
      <p:bldP spid="6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Problem/Question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4609-D671-4AD0-9886-AC4BD90C36C3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261224"/>
            <a:ext cx="8503920" cy="4998296"/>
          </a:xfrm>
        </p:spPr>
        <p:txBody>
          <a:bodyPr>
            <a:noAutofit/>
          </a:bodyPr>
          <a:lstStyle/>
          <a:p>
            <a:pPr>
              <a:buNone/>
            </a:pPr>
            <a:endParaRPr lang="en-CA" sz="2800" dirty="0" smtClean="0"/>
          </a:p>
          <a:p>
            <a:r>
              <a:rPr lang="en-CA" sz="2800" dirty="0" smtClean="0"/>
              <a:t>The problem or question must be </a:t>
            </a:r>
            <a:r>
              <a:rPr lang="en-CA" sz="2800" dirty="0" smtClean="0">
                <a:solidFill>
                  <a:srgbClr val="3366FF"/>
                </a:solidFill>
              </a:rPr>
              <a:t>testable</a:t>
            </a:r>
            <a:r>
              <a:rPr lang="en-CA" sz="2800" dirty="0" smtClean="0"/>
              <a:t> – can be answered by doing an experiment</a:t>
            </a:r>
          </a:p>
          <a:p>
            <a:endParaRPr lang="en-CA" sz="2800" dirty="0" smtClean="0"/>
          </a:p>
          <a:p>
            <a:r>
              <a:rPr lang="en-CA" sz="2800" dirty="0" smtClean="0">
                <a:solidFill>
                  <a:srgbClr val="3366FF"/>
                </a:solidFill>
              </a:rPr>
              <a:t>Opinion questions</a:t>
            </a:r>
            <a:r>
              <a:rPr lang="en-CA" sz="2800" dirty="0" smtClean="0"/>
              <a:t> or questions that can be answered by looking on the internet are </a:t>
            </a:r>
            <a:r>
              <a:rPr lang="en-CA" sz="2800" dirty="0" smtClean="0">
                <a:solidFill>
                  <a:srgbClr val="3366FF"/>
                </a:solidFill>
              </a:rPr>
              <a:t>not</a:t>
            </a:r>
            <a:r>
              <a:rPr lang="en-CA" sz="2800" dirty="0" smtClean="0"/>
              <a:t> good scientific questions.</a:t>
            </a:r>
          </a:p>
          <a:p>
            <a:pPr>
              <a:buNone/>
            </a:pPr>
            <a:endParaRPr lang="en-CA" sz="2800" dirty="0" smtClean="0"/>
          </a:p>
          <a:p>
            <a:pPr>
              <a:buNone/>
            </a:pPr>
            <a:endParaRPr lang="en-CA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100392" y="395953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  <a:sym typeface="Wingdings"/>
              </a:rPr>
              <a:t></a:t>
            </a:r>
            <a:endParaRPr lang="en-CA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Screen Shot 2014-09-07 at 9.30.2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702" y="329303"/>
            <a:ext cx="1030450" cy="1394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Research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4609-D671-4AD0-9886-AC4BD90C36C3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/>
          </a:bodyPr>
          <a:lstStyle/>
          <a:p>
            <a:r>
              <a:rPr lang="en-CA" sz="2800" dirty="0" smtClean="0"/>
              <a:t>Write down/use all the information that you </a:t>
            </a:r>
            <a:r>
              <a:rPr lang="en-CA" sz="2800" dirty="0" smtClean="0">
                <a:solidFill>
                  <a:srgbClr val="3366FF"/>
                </a:solidFill>
              </a:rPr>
              <a:t>already know</a:t>
            </a:r>
            <a:r>
              <a:rPr lang="en-CA" sz="2800" dirty="0" smtClean="0"/>
              <a:t> about the topic.</a:t>
            </a:r>
          </a:p>
          <a:p>
            <a:endParaRPr lang="en-CA" sz="2800" dirty="0" smtClean="0"/>
          </a:p>
          <a:p>
            <a:r>
              <a:rPr lang="en-CA" sz="2800" dirty="0" smtClean="0"/>
              <a:t>Do</a:t>
            </a:r>
            <a:r>
              <a:rPr lang="en-CA" sz="2800" dirty="0" smtClean="0">
                <a:solidFill>
                  <a:srgbClr val="3366FF"/>
                </a:solidFill>
              </a:rPr>
              <a:t> research </a:t>
            </a:r>
            <a:r>
              <a:rPr lang="en-CA" sz="2800" dirty="0" smtClean="0"/>
              <a:t>on the topic you are investigating to understand the basics.</a:t>
            </a:r>
          </a:p>
          <a:p>
            <a:endParaRPr lang="en-CA" sz="2800" dirty="0" smtClean="0"/>
          </a:p>
          <a:p>
            <a:r>
              <a:rPr lang="en-CA" sz="2800" dirty="0" smtClean="0"/>
              <a:t>Research is important because it helps </a:t>
            </a:r>
            <a:r>
              <a:rPr lang="en-CA" sz="2800" dirty="0" smtClean="0">
                <a:solidFill>
                  <a:srgbClr val="3366FF"/>
                </a:solidFill>
              </a:rPr>
              <a:t>form a hypothesis</a:t>
            </a:r>
            <a:r>
              <a:rPr lang="en-CA" sz="2800" dirty="0" smtClean="0"/>
              <a:t>.</a:t>
            </a:r>
          </a:p>
          <a:p>
            <a:endParaRPr lang="en-CA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100392" y="395953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  <a:sym typeface="Wingdings"/>
              </a:rPr>
              <a:t></a:t>
            </a:r>
            <a:endParaRPr lang="en-C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Hypothesis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4609-D671-4AD0-9886-AC4BD90C36C3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485428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CA" sz="2800" dirty="0" smtClean="0"/>
          </a:p>
          <a:p>
            <a:r>
              <a:rPr lang="en-CA" sz="2800" dirty="0" smtClean="0"/>
              <a:t>Using your background research and current knowledge, make an </a:t>
            </a:r>
            <a:r>
              <a:rPr lang="en-CA" sz="2800" dirty="0" smtClean="0">
                <a:solidFill>
                  <a:srgbClr val="3366FF"/>
                </a:solidFill>
              </a:rPr>
              <a:t>educated guess  </a:t>
            </a:r>
            <a:r>
              <a:rPr lang="en-CA" sz="2800" dirty="0" smtClean="0"/>
              <a:t>that </a:t>
            </a:r>
            <a:r>
              <a:rPr lang="en-CA" sz="2800" dirty="0" smtClean="0">
                <a:solidFill>
                  <a:srgbClr val="3366FF"/>
                </a:solidFill>
              </a:rPr>
              <a:t>answers</a:t>
            </a:r>
            <a:r>
              <a:rPr lang="en-CA" sz="2800" dirty="0" smtClean="0"/>
              <a:t> your question.</a:t>
            </a:r>
          </a:p>
          <a:p>
            <a:pPr>
              <a:buNone/>
            </a:pPr>
            <a:endParaRPr lang="en-CA" sz="2800" dirty="0" smtClean="0"/>
          </a:p>
          <a:p>
            <a:r>
              <a:rPr lang="en-CA" sz="2800" dirty="0" smtClean="0"/>
              <a:t>A hypothesis is a </a:t>
            </a:r>
            <a:r>
              <a:rPr lang="en-CA" sz="2800" dirty="0" smtClean="0">
                <a:solidFill>
                  <a:srgbClr val="0000FF"/>
                </a:solidFill>
              </a:rPr>
              <a:t>simple </a:t>
            </a:r>
            <a:r>
              <a:rPr lang="en-CA" sz="2800" dirty="0" smtClean="0"/>
              <a:t>statement that expresses what you think will happen.</a:t>
            </a:r>
          </a:p>
          <a:p>
            <a:pPr lvl="1"/>
            <a:r>
              <a:rPr lang="en-CA" sz="2800" dirty="0" smtClean="0"/>
              <a:t>“If </a:t>
            </a:r>
            <a:r>
              <a:rPr lang="en-CA" sz="2800" u="sng" dirty="0" smtClean="0"/>
              <a:t>___(cause)______,</a:t>
            </a:r>
            <a:r>
              <a:rPr lang="en-CA" sz="2800" dirty="0" smtClean="0"/>
              <a:t> then </a:t>
            </a:r>
            <a:r>
              <a:rPr lang="en-CA" sz="2800" u="sng" dirty="0" smtClean="0"/>
              <a:t>__(effect)_____</a:t>
            </a:r>
            <a:r>
              <a:rPr lang="en-CA" sz="2800" dirty="0" smtClean="0"/>
              <a:t>.”</a:t>
            </a:r>
          </a:p>
        </p:txBody>
      </p:sp>
      <p:pic>
        <p:nvPicPr>
          <p:cNvPr id="6" name="Picture 5" descr="Screen Shot 2014-09-07 at 9.31.5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" y="336989"/>
            <a:ext cx="2137450" cy="1378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1671" y="356147"/>
            <a:ext cx="9891889" cy="758952"/>
          </a:xfrm>
        </p:spPr>
        <p:txBody>
          <a:bodyPr>
            <a:normAutofit/>
          </a:bodyPr>
          <a:lstStyle/>
          <a:p>
            <a:r>
              <a:rPr lang="en-CA" sz="2800" dirty="0" smtClean="0"/>
              <a:t>Investigation, Materials, Procedure and Experiment</a:t>
            </a:r>
            <a:endParaRPr lang="en-C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4609-D671-4AD0-9886-AC4BD90C36C3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5142312"/>
          </a:xfrm>
        </p:spPr>
        <p:txBody>
          <a:bodyPr>
            <a:normAutofit/>
          </a:bodyPr>
          <a:lstStyle/>
          <a:p>
            <a:r>
              <a:rPr lang="en-CA" dirty="0" smtClean="0"/>
              <a:t>Plan the Investigation</a:t>
            </a:r>
          </a:p>
          <a:p>
            <a:pPr lvl="1"/>
            <a:r>
              <a:rPr lang="en-CA" dirty="0" smtClean="0"/>
              <a:t>When the hypothesis is formed, </a:t>
            </a:r>
            <a:r>
              <a:rPr lang="en-CA" dirty="0" smtClean="0">
                <a:solidFill>
                  <a:srgbClr val="0000FF"/>
                </a:solidFill>
              </a:rPr>
              <a:t>follow</a:t>
            </a:r>
            <a:r>
              <a:rPr lang="en-CA" dirty="0" smtClean="0"/>
              <a:t> the instructions of how the experiment will be carried out.</a:t>
            </a:r>
          </a:p>
          <a:p>
            <a:r>
              <a:rPr lang="en-CA" dirty="0" smtClean="0"/>
              <a:t>List the Materials</a:t>
            </a:r>
          </a:p>
          <a:p>
            <a:pPr lvl="1"/>
            <a:r>
              <a:rPr lang="en-CA" dirty="0" smtClean="0"/>
              <a:t>List all the </a:t>
            </a:r>
            <a:r>
              <a:rPr lang="en-CA" dirty="0" smtClean="0">
                <a:solidFill>
                  <a:srgbClr val="0000FF"/>
                </a:solidFill>
              </a:rPr>
              <a:t>materials</a:t>
            </a:r>
            <a:r>
              <a:rPr lang="en-CA" dirty="0" smtClean="0"/>
              <a:t> used</a:t>
            </a:r>
          </a:p>
          <a:p>
            <a:r>
              <a:rPr lang="en-CA" dirty="0" smtClean="0"/>
              <a:t>Write a Procedure</a:t>
            </a:r>
          </a:p>
          <a:p>
            <a:pPr lvl="1"/>
            <a:r>
              <a:rPr lang="en-CA" dirty="0" smtClean="0"/>
              <a:t>Write down the </a:t>
            </a:r>
            <a:r>
              <a:rPr lang="en-CA" dirty="0" smtClean="0">
                <a:solidFill>
                  <a:srgbClr val="0000FF"/>
                </a:solidFill>
              </a:rPr>
              <a:t>steps</a:t>
            </a:r>
            <a:r>
              <a:rPr lang="en-CA" dirty="0" smtClean="0"/>
              <a:t> you did to perform the experiment. The steps must be</a:t>
            </a:r>
            <a:r>
              <a:rPr lang="en-CA" dirty="0" smtClean="0">
                <a:solidFill>
                  <a:srgbClr val="0000FF"/>
                </a:solidFill>
              </a:rPr>
              <a:t> clear </a:t>
            </a:r>
            <a:r>
              <a:rPr lang="en-CA" dirty="0" smtClean="0"/>
              <a:t>so that another person can reproduce the same experiment.</a:t>
            </a:r>
          </a:p>
          <a:p>
            <a:r>
              <a:rPr lang="en-CA" dirty="0" smtClean="0"/>
              <a:t>Experiment</a:t>
            </a:r>
          </a:p>
          <a:p>
            <a:pPr lvl="1"/>
            <a:r>
              <a:rPr lang="en-CA" dirty="0" smtClean="0"/>
              <a:t>Perform the experiment to</a:t>
            </a:r>
            <a:r>
              <a:rPr lang="en-CA" dirty="0" smtClean="0">
                <a:solidFill>
                  <a:srgbClr val="0000FF"/>
                </a:solidFill>
              </a:rPr>
              <a:t> test</a:t>
            </a:r>
            <a:r>
              <a:rPr lang="en-CA" dirty="0" smtClean="0"/>
              <a:t> the hypothesis</a:t>
            </a:r>
          </a:p>
          <a:p>
            <a:pPr lvl="1">
              <a:buNone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Observations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4609-D671-4AD0-9886-AC4BD90C36C3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/>
          </a:bodyPr>
          <a:lstStyle/>
          <a:p>
            <a:pPr marL="507960"/>
            <a:r>
              <a:rPr lang="en-CA" sz="2800" dirty="0" smtClean="0"/>
              <a:t>Describe any</a:t>
            </a:r>
            <a:r>
              <a:rPr lang="en-CA" sz="2800" dirty="0" smtClean="0">
                <a:solidFill>
                  <a:srgbClr val="0000FF"/>
                </a:solidFill>
              </a:rPr>
              <a:t> observations </a:t>
            </a:r>
            <a:r>
              <a:rPr lang="en-CA" sz="2800" dirty="0" smtClean="0"/>
              <a:t>you made during the experiment. Include all information that could have affected your results such as errors or unexpected surprises.</a:t>
            </a:r>
          </a:p>
          <a:p>
            <a:pPr marL="507960"/>
            <a:endParaRPr lang="en-CA" sz="2800" dirty="0" smtClean="0"/>
          </a:p>
          <a:p>
            <a:r>
              <a:rPr lang="en-CA" sz="2800" dirty="0" smtClean="0"/>
              <a:t>The observations should be collected by using all </a:t>
            </a:r>
            <a:r>
              <a:rPr lang="en-CA" sz="2800" dirty="0" smtClean="0">
                <a:solidFill>
                  <a:srgbClr val="0000FF"/>
                </a:solidFill>
              </a:rPr>
              <a:t>5 </a:t>
            </a:r>
            <a:r>
              <a:rPr lang="en-CA" sz="2800" dirty="0" smtClean="0"/>
              <a:t>senses:  </a:t>
            </a:r>
            <a:r>
              <a:rPr lang="en-CA" sz="2800" dirty="0" smtClean="0">
                <a:solidFill>
                  <a:srgbClr val="0000FF"/>
                </a:solidFill>
              </a:rPr>
              <a:t>sight, smell, touch, taste and sound</a:t>
            </a:r>
          </a:p>
          <a:p>
            <a:pPr marL="507960"/>
            <a:endParaRPr lang="en-CA" sz="2800" dirty="0" smtClean="0"/>
          </a:p>
          <a:p>
            <a:pPr lvl="1"/>
            <a:endParaRPr lang="en-CA" sz="2800" dirty="0" smtClean="0"/>
          </a:p>
        </p:txBody>
      </p:sp>
      <p:pic>
        <p:nvPicPr>
          <p:cNvPr id="6" name="Picture 5" descr="Screen Shot 2014-09-07 at 9.33.4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50" y="5251450"/>
            <a:ext cx="3848100" cy="110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856</TotalTime>
  <Words>529</Words>
  <Application>Microsoft Macintosh PowerPoint</Application>
  <PresentationFormat>On-screen Show (4:3)</PresentationFormat>
  <Paragraphs>103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1.1 Scientific method</vt:lpstr>
      <vt:lpstr>The Scientific Method </vt:lpstr>
      <vt:lpstr>The Scientific Method</vt:lpstr>
      <vt:lpstr>The Scientific Method</vt:lpstr>
      <vt:lpstr>Problem/Question</vt:lpstr>
      <vt:lpstr>Research</vt:lpstr>
      <vt:lpstr>Hypothesis</vt:lpstr>
      <vt:lpstr>Investigation, Materials, Procedure and Experiment</vt:lpstr>
      <vt:lpstr>Observations</vt:lpstr>
      <vt:lpstr>Forming a Conclusion</vt:lpstr>
      <vt:lpstr>How to Write a Conclusion</vt:lpstr>
      <vt:lpstr>Look at these 2 sets of animal tracks.</vt:lpstr>
      <vt:lpstr>Now what do you think?</vt:lpstr>
      <vt:lpstr>What about now?</vt:lpstr>
      <vt:lpstr>PowerPoint Presentation</vt:lpstr>
      <vt:lpstr>Practicing how to write a proper lab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1.0 Scientific method</dc:title>
  <dc:creator>Nicole</dc:creator>
  <cp:lastModifiedBy>Danielle Martel</cp:lastModifiedBy>
  <cp:revision>9</cp:revision>
  <cp:lastPrinted>2014-09-12T01:58:05Z</cp:lastPrinted>
  <dcterms:created xsi:type="dcterms:W3CDTF">2014-09-12T01:47:32Z</dcterms:created>
  <dcterms:modified xsi:type="dcterms:W3CDTF">2016-09-02T02:58:01Z</dcterms:modified>
</cp:coreProperties>
</file>