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22" r:id="rId3"/>
    <p:sldId id="289" r:id="rId4"/>
    <p:sldId id="259" r:id="rId5"/>
    <p:sldId id="291" r:id="rId6"/>
    <p:sldId id="260" r:id="rId7"/>
    <p:sldId id="324" r:id="rId8"/>
    <p:sldId id="261" r:id="rId9"/>
    <p:sldId id="262" r:id="rId10"/>
    <p:sldId id="263" r:id="rId11"/>
    <p:sldId id="265" r:id="rId12"/>
    <p:sldId id="264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ADC-611D-1441-9A30-469EC8C70921}" type="datetimeFigureOut">
              <a:rPr lang="en-US" smtClean="0"/>
              <a:pPr/>
              <a:t>16-11-16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E12-DE11-0F4F-BE4A-5977A9132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ADC-611D-1441-9A30-469EC8C70921}" type="datetimeFigureOut">
              <a:rPr lang="en-US" smtClean="0"/>
              <a:pPr/>
              <a:t>16-11-16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E12-DE11-0F4F-BE4A-5977A9132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ADC-611D-1441-9A30-469EC8C70921}" type="datetimeFigureOut">
              <a:rPr lang="en-US" smtClean="0"/>
              <a:pPr/>
              <a:t>16-11-16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E12-DE11-0F4F-BE4A-5977A9132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D778-9C75-5D40-B194-A95E3AF74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ADC-611D-1441-9A30-469EC8C70921}" type="datetimeFigureOut">
              <a:rPr lang="en-US" smtClean="0"/>
              <a:pPr/>
              <a:t>16-11-16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E12-DE11-0F4F-BE4A-5977A9132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ADC-611D-1441-9A30-469EC8C70921}" type="datetimeFigureOut">
              <a:rPr lang="en-US" smtClean="0"/>
              <a:pPr/>
              <a:t>16-11-16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E12-DE11-0F4F-BE4A-5977A9132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ADC-611D-1441-9A30-469EC8C70921}" type="datetimeFigureOut">
              <a:rPr lang="en-US" smtClean="0"/>
              <a:pPr/>
              <a:t>16-11-16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E12-DE11-0F4F-BE4A-5977A9132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ADC-611D-1441-9A30-469EC8C70921}" type="datetimeFigureOut">
              <a:rPr lang="en-US" smtClean="0"/>
              <a:pPr/>
              <a:t>16-11-16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E12-DE11-0F4F-BE4A-5977A9132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ADC-611D-1441-9A30-469EC8C70921}" type="datetimeFigureOut">
              <a:rPr lang="en-US" smtClean="0"/>
              <a:pPr/>
              <a:t>16-11-16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E12-DE11-0F4F-BE4A-5977A9132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ADC-611D-1441-9A30-469EC8C70921}" type="datetimeFigureOut">
              <a:rPr lang="en-US" smtClean="0"/>
              <a:pPr/>
              <a:t>16-11-16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E12-DE11-0F4F-BE4A-5977A9132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ADC-611D-1441-9A30-469EC8C70921}" type="datetimeFigureOut">
              <a:rPr lang="en-US" smtClean="0"/>
              <a:pPr/>
              <a:t>16-11-16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E12-DE11-0F4F-BE4A-5977A9132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ADC-611D-1441-9A30-469EC8C70921}" type="datetimeFigureOut">
              <a:rPr lang="en-US" smtClean="0"/>
              <a:pPr/>
              <a:t>16-11-16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BE12-DE11-0F4F-BE4A-5977A9132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9AADC-611D-1441-9A30-469EC8C70921}" type="datetimeFigureOut">
              <a:rPr lang="en-US" smtClean="0"/>
              <a:pPr/>
              <a:t>16-11-16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BE12-DE11-0F4F-BE4A-5977A9132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600200" y="5257800"/>
            <a:ext cx="75438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7086600" y="6248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bg1"/>
                </a:solidFill>
              </a:rPr>
              <a:t>www.onacd.ca</a:t>
            </a:r>
          </a:p>
        </p:txBody>
      </p:sp>
      <p:pic>
        <p:nvPicPr>
          <p:cNvPr id="1536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600200" y="51816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 b="1" i="1" smtClean="0"/>
              <a:t>6.1 Meiosis</a:t>
            </a:r>
            <a:endParaRPr lang="en-US" sz="4400" b="1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/>
              <a:t>Fertilization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combination of these two haploid cells results in a diploid cell (2n) called a </a:t>
            </a:r>
            <a:r>
              <a:rPr lang="en-US" sz="2800" dirty="0" smtClean="0">
                <a:solidFill>
                  <a:srgbClr val="3366FF"/>
                </a:solidFill>
              </a:rPr>
              <a:t>zygote</a:t>
            </a:r>
          </a:p>
          <a:p>
            <a:r>
              <a:rPr lang="en-US" sz="2800" dirty="0" smtClean="0"/>
              <a:t>A zygote is the initial cell formed when two gamete cells are joined together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zygote then undergoes mitosis and cell division and becomes an </a:t>
            </a:r>
            <a:r>
              <a:rPr lang="en-US" sz="2800" dirty="0" smtClean="0">
                <a:solidFill>
                  <a:srgbClr val="3366FF"/>
                </a:solidFill>
              </a:rPr>
              <a:t>embryo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pic>
        <p:nvPicPr>
          <p:cNvPr id="21509" name="Picture 8" descr="Screen Shot 2014-01-06 at 6.17.02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191000"/>
            <a:ext cx="27051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/>
              <a:t>Fertilization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1213" y="4267200"/>
            <a:ext cx="860377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Draw the process of an egg being fertilized and be </a:t>
            </a:r>
            <a:r>
              <a:rPr lang="en-US" sz="2000" dirty="0" smtClean="0">
                <a:solidFill>
                  <a:srgbClr val="FF0000"/>
                </a:solidFill>
              </a:rPr>
              <a:t>coming  </a:t>
            </a:r>
            <a:r>
              <a:rPr lang="en-US" sz="2000" dirty="0">
                <a:solidFill>
                  <a:srgbClr val="FF0000"/>
                </a:solidFill>
              </a:rPr>
              <a:t>a zygote and then into a embryo.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Answer the two questions on your handout.</a:t>
            </a:r>
          </a:p>
        </p:txBody>
      </p:sp>
      <p:pic>
        <p:nvPicPr>
          <p:cNvPr id="23558" name="Picture 7" descr="Untitled 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51033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1213" y="1799012"/>
            <a:ext cx="152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Haploid (</a:t>
            </a:r>
            <a:r>
              <a:rPr lang="en-US" dirty="0" err="1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2828" y="2684347"/>
            <a:ext cx="152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Haploid (</a:t>
            </a:r>
            <a:r>
              <a:rPr lang="en-US" dirty="0" err="1" smtClean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731" y="3053679"/>
            <a:ext cx="152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Diploid (2n)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/>
              <a:t>Fertilization</a:t>
            </a:r>
          </a:p>
        </p:txBody>
      </p:sp>
      <p:pic>
        <p:nvPicPr>
          <p:cNvPr id="22532" name="Picture 7" descr="Screen Shot 2014-01-06 at 5.58.5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14400"/>
            <a:ext cx="47974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smtClean="0"/>
              <a:t>Genetic Diversity?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pic>
        <p:nvPicPr>
          <p:cNvPr id="25605" name="Picture 5" descr="Screen Shot 2014-01-06 at 6.36.10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762000"/>
            <a:ext cx="44735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Screen Shot 2014-01-06 at 6.40.30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46863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Screen Shot 2014-01-06 at 6.36.59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9900" y="3289300"/>
            <a:ext cx="48641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smtClean="0"/>
              <a:t>Genetic Diversity?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pic>
        <p:nvPicPr>
          <p:cNvPr id="26629" name="Picture 8" descr="Screen Shot 2014-01-06 at 6.40.37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673100"/>
            <a:ext cx="48006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Screen Shot 2014-01-06 at 6.37.04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52578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smtClean="0"/>
              <a:t>Genetic Diversity?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pic>
        <p:nvPicPr>
          <p:cNvPr id="27653" name="Picture 5" descr="Screen Shot 2014-01-06 at 6.40.1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9200" y="685800"/>
            <a:ext cx="53848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Screen Shot 2014-01-06 at 6.40.43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37211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smtClean="0"/>
              <a:t>Genetic Diversity?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pic>
        <p:nvPicPr>
          <p:cNvPr id="28677" name="Picture 6" descr="Screen Shot 2014-01-06 at 6.40.2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6736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Screen Shot 2014-01-06 at 6.40.50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762000"/>
            <a:ext cx="4191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smtClean="0"/>
              <a:t>Genetic Diversity?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pic>
        <p:nvPicPr>
          <p:cNvPr id="29701" name="Picture 8" descr="Screen Shot 2014-01-06 at 6.40.5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0" y="1447800"/>
            <a:ext cx="4540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Screen Shot 2014-01-06 at 6.41.03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4637088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smtClean="0"/>
              <a:t>Genetic Diversity?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pic>
        <p:nvPicPr>
          <p:cNvPr id="30725" name="Picture 7" descr="Screen Shot 2014-01-06 at 6.41.1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2163" y="685800"/>
            <a:ext cx="45418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creen Shot 2014-01-06 at 6.41.10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8006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/>
              <a:t>Sexual Reproduction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105400" cy="6172200"/>
          </a:xfrm>
        </p:spPr>
        <p:txBody>
          <a:bodyPr/>
          <a:lstStyle/>
          <a:p>
            <a:pPr eaLnBrk="1" hangingPunct="1"/>
            <a:r>
              <a:rPr lang="en-US" sz="2800"/>
              <a:t>Have you ever wondered why everyone in our class looks different? </a:t>
            </a:r>
          </a:p>
          <a:p>
            <a:pPr eaLnBrk="1" hangingPunct="1"/>
            <a:r>
              <a:rPr lang="en-US" sz="2800"/>
              <a:t>The answer is that all of us have been produced by sexual reproduction</a:t>
            </a:r>
          </a:p>
          <a:p>
            <a:pPr eaLnBrk="1" hangingPunct="1"/>
            <a:r>
              <a:rPr lang="en-US" sz="2800"/>
              <a:t>Unlike asexual reproduction, sexual reproduction requires </a:t>
            </a:r>
            <a:r>
              <a:rPr lang="en-US" sz="2800">
                <a:solidFill>
                  <a:srgbClr val="3366FF"/>
                </a:solidFill>
              </a:rPr>
              <a:t>two parents</a:t>
            </a:r>
          </a:p>
          <a:p>
            <a:pPr eaLnBrk="1" hangingPunct="1"/>
            <a:r>
              <a:rPr lang="en-US" sz="2800"/>
              <a:t>Sexual reproduction produces offspring that are genetically </a:t>
            </a:r>
            <a:r>
              <a:rPr lang="en-US" sz="2800">
                <a:solidFill>
                  <a:srgbClr val="3366FF"/>
                </a:solidFill>
              </a:rPr>
              <a:t>different</a:t>
            </a:r>
            <a:r>
              <a:rPr lang="en-US" sz="2800"/>
              <a:t> from each other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685800"/>
            <a:ext cx="35814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891b25f8-c76a-4acb-9b28-06434d7bdd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10" y="4249953"/>
            <a:ext cx="4628832" cy="260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1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/>
              <a:t>Sexual Reproduction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7713826" cy="6172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Why is sexual reproduction important?</a:t>
            </a:r>
          </a:p>
          <a:p>
            <a:pPr eaLnBrk="1" hangingPunct="1"/>
            <a:endParaRPr lang="en-US" sz="2800" dirty="0"/>
          </a:p>
          <a:p>
            <a:pPr lvl="1"/>
            <a:r>
              <a:rPr lang="en-US" sz="2400" dirty="0" smtClean="0"/>
              <a:t>Think Pair Share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/>
              <a:t>Sexual reproduction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800600" cy="6172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3366FF"/>
                </a:solidFill>
              </a:rPr>
              <a:t>Variation</a:t>
            </a:r>
            <a:r>
              <a:rPr lang="en-US" sz="2800" dirty="0" smtClean="0"/>
              <a:t> </a:t>
            </a:r>
            <a:r>
              <a:rPr lang="en-US" sz="2800" dirty="0"/>
              <a:t>or inherited genetic differences in a species, is called </a:t>
            </a:r>
            <a:r>
              <a:rPr lang="en-US" sz="2800" dirty="0">
                <a:solidFill>
                  <a:srgbClr val="3366FF"/>
                </a:solidFill>
              </a:rPr>
              <a:t>genetic diversity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Genetic diversity occurs because sexual reproduction randomly </a:t>
            </a:r>
            <a:r>
              <a:rPr lang="en-US" sz="2800" dirty="0" smtClean="0"/>
              <a:t>sorts DNA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Organisms receive a </a:t>
            </a:r>
            <a:r>
              <a:rPr lang="en-US" sz="2800" dirty="0">
                <a:solidFill>
                  <a:srgbClr val="3366FF"/>
                </a:solidFill>
              </a:rPr>
              <a:t>combination</a:t>
            </a:r>
            <a:r>
              <a:rPr lang="en-US" sz="2800" dirty="0"/>
              <a:t> of genes from their parents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Therefore</a:t>
            </a:r>
            <a:r>
              <a:rPr lang="en-US" sz="2800" dirty="0"/>
              <a:t>, one organism may gain an </a:t>
            </a:r>
            <a:r>
              <a:rPr lang="en-US" sz="2800" dirty="0">
                <a:solidFill>
                  <a:srgbClr val="3366FF"/>
                </a:solidFill>
              </a:rPr>
              <a:t>advantage</a:t>
            </a:r>
            <a:r>
              <a:rPr lang="en-US" sz="2800" dirty="0"/>
              <a:t> over another organism of the same species</a:t>
            </a:r>
          </a:p>
        </p:txBody>
      </p:sp>
      <p:pic>
        <p:nvPicPr>
          <p:cNvPr id="1741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550" y="685800"/>
            <a:ext cx="41084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/>
              <a:t>Sexual reproduction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800600" cy="6172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Do you think sexual reproduction or asexual reproduction cause evolution?</a:t>
            </a:r>
          </a:p>
        </p:txBody>
      </p:sp>
      <p:pic>
        <p:nvPicPr>
          <p:cNvPr id="1741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550" y="685800"/>
            <a:ext cx="41084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/>
              <a:t>Gametes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953000" cy="6172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Remember that we have 2 pairs of chromosomes.  When an organism has 2 pairs of chromosomes it is referred to as a </a:t>
            </a:r>
            <a:r>
              <a:rPr lang="en-US" sz="2800" dirty="0">
                <a:solidFill>
                  <a:srgbClr val="3366FF"/>
                </a:solidFill>
              </a:rPr>
              <a:t>diploid (2n)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solidFill>
                <a:srgbClr val="3366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As a result, our chromosome number is referred to as the </a:t>
            </a:r>
            <a:r>
              <a:rPr lang="en-US" sz="2800" dirty="0">
                <a:solidFill>
                  <a:srgbClr val="3366FF"/>
                </a:solidFill>
              </a:rPr>
              <a:t>diploid number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solidFill>
                <a:srgbClr val="3366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Each set of chromosomes that we receive from our parents is referred to as the </a:t>
            </a:r>
            <a:r>
              <a:rPr lang="en-US" sz="2800" dirty="0">
                <a:solidFill>
                  <a:srgbClr val="3366FF"/>
                </a:solidFill>
              </a:rPr>
              <a:t>haploid number (</a:t>
            </a:r>
            <a:r>
              <a:rPr lang="en-US" sz="2800" dirty="0" err="1">
                <a:solidFill>
                  <a:srgbClr val="3366FF"/>
                </a:solidFill>
              </a:rPr>
              <a:t>n</a:t>
            </a:r>
            <a:r>
              <a:rPr lang="en-US" sz="2800" dirty="0">
                <a:solidFill>
                  <a:srgbClr val="3366FF"/>
                </a:solidFill>
              </a:rPr>
              <a:t>)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85800"/>
            <a:ext cx="4191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00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/>
              <a:t>Gametes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953000" cy="6172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solidFill>
                <a:srgbClr val="3366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64476"/>
              </p:ext>
            </p:extLst>
          </p:nvPr>
        </p:nvGraphicFramePr>
        <p:xfrm>
          <a:off x="698500" y="1397000"/>
          <a:ext cx="7467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Haploid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Diploid</a:t>
                      </a:r>
                      <a:r>
                        <a:rPr lang="en-US" baseline="0" dirty="0" smtClean="0"/>
                        <a:t> (2n)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Humans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Fruit fly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Monkeys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peanut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43075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77804" y="2126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9752" y="2126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5808" y="266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0852" y="32237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9752" y="38343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7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/>
              <a:t>Gametes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9530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3366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Haploid chromosomes are carried in </a:t>
            </a:r>
            <a:r>
              <a:rPr lang="en-US" sz="2800" dirty="0" smtClean="0">
                <a:solidFill>
                  <a:srgbClr val="3366FF"/>
                </a:solidFill>
              </a:rPr>
              <a:t>gametes</a:t>
            </a:r>
            <a:r>
              <a:rPr lang="en-US" sz="2800" dirty="0" smtClean="0"/>
              <a:t>, which are specialized cells that are needed for reproduction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 animals, male gametes are called </a:t>
            </a:r>
            <a:r>
              <a:rPr lang="en-US" sz="2800" dirty="0" smtClean="0">
                <a:solidFill>
                  <a:srgbClr val="3366FF"/>
                </a:solidFill>
              </a:rPr>
              <a:t>sperm</a:t>
            </a:r>
            <a:r>
              <a:rPr lang="en-US" sz="2800" dirty="0" smtClean="0"/>
              <a:t> cells and female gametes are called </a:t>
            </a:r>
            <a:r>
              <a:rPr lang="en-US" sz="2800" dirty="0" smtClean="0">
                <a:solidFill>
                  <a:srgbClr val="3366FF"/>
                </a:solidFill>
              </a:rPr>
              <a:t>egg</a:t>
            </a:r>
            <a:r>
              <a:rPr lang="en-US" sz="2800" dirty="0" smtClean="0"/>
              <a:t> cells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85800"/>
            <a:ext cx="41910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00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/>
              <a:t>Fertilization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3366FF"/>
                </a:solidFill>
              </a:rPr>
              <a:t>Fertilization</a:t>
            </a:r>
            <a:r>
              <a:rPr lang="en-US" sz="2800" smtClean="0"/>
              <a:t> occurs when a sperm cell penetrates an egg cell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 The genetic information from male and female gametes combine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pic>
        <p:nvPicPr>
          <p:cNvPr id="20485" name="Picture 5" descr="Screen Shot 2014-01-06 at 5.49.3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971800"/>
            <a:ext cx="4194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365</Words>
  <Application>Microsoft Macintosh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Sexual Reproduction</vt:lpstr>
      <vt:lpstr>Sexual Reproduction</vt:lpstr>
      <vt:lpstr>Sexual reproduction</vt:lpstr>
      <vt:lpstr>Sexual reproduction</vt:lpstr>
      <vt:lpstr>Gametes</vt:lpstr>
      <vt:lpstr>Gametes</vt:lpstr>
      <vt:lpstr>Gametes</vt:lpstr>
      <vt:lpstr>Fertilization</vt:lpstr>
      <vt:lpstr>Fertilization</vt:lpstr>
      <vt:lpstr>Fertilization</vt:lpstr>
      <vt:lpstr>Fertilization</vt:lpstr>
      <vt:lpstr>Genetic Diversity?</vt:lpstr>
      <vt:lpstr>Genetic Diversity?</vt:lpstr>
      <vt:lpstr>Genetic Diversity?</vt:lpstr>
      <vt:lpstr>Genetic Diversity?</vt:lpstr>
      <vt:lpstr>Genetic Diversity?</vt:lpstr>
      <vt:lpstr>Genetic Diversity?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</dc:creator>
  <cp:lastModifiedBy>Danielle Martel</cp:lastModifiedBy>
  <cp:revision>25</cp:revision>
  <dcterms:created xsi:type="dcterms:W3CDTF">2012-01-08T04:31:25Z</dcterms:created>
  <dcterms:modified xsi:type="dcterms:W3CDTF">2016-11-16T22:24:51Z</dcterms:modified>
</cp:coreProperties>
</file>