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25"/>
  </p:notesMasterIdLst>
  <p:sldIdLst>
    <p:sldId id="257" r:id="rId2"/>
    <p:sldId id="281" r:id="rId3"/>
    <p:sldId id="258" r:id="rId4"/>
    <p:sldId id="259" r:id="rId5"/>
    <p:sldId id="265" r:id="rId6"/>
    <p:sldId id="266" r:id="rId7"/>
    <p:sldId id="260" r:id="rId8"/>
    <p:sldId id="261" r:id="rId9"/>
    <p:sldId id="262" r:id="rId10"/>
    <p:sldId id="267" r:id="rId11"/>
    <p:sldId id="269" r:id="rId12"/>
    <p:sldId id="277" r:id="rId13"/>
    <p:sldId id="271" r:id="rId14"/>
    <p:sldId id="278" r:id="rId15"/>
    <p:sldId id="272" r:id="rId16"/>
    <p:sldId id="285" r:id="rId17"/>
    <p:sldId id="284" r:id="rId18"/>
    <p:sldId id="274" r:id="rId19"/>
    <p:sldId id="279" r:id="rId20"/>
    <p:sldId id="275" r:id="rId21"/>
    <p:sldId id="276" r:id="rId22"/>
    <p:sldId id="280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6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849E8-F6DD-B04D-A09A-F20B7DCD2262}" type="datetimeFigureOut">
              <a:rPr lang="en-US" smtClean="0"/>
              <a:pPr/>
              <a:t>16-09-01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B8731-3815-C849-AB6A-77353946B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0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Stopped</a:t>
            </a:r>
            <a:r>
              <a:rPr lang="en-US" baseline="0" dirty="0" smtClean="0"/>
              <a:t> here for 9B.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B8731-3815-C849-AB6A-77353946B89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830CDC-6919-2446-A6A5-5E6F8B22E6B0}" type="datetimeFigureOut">
              <a:rPr lang="en-US" smtClean="0"/>
              <a:pPr/>
              <a:t>16-09-01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BF0DC0-FCDB-1141-8F0B-867256C89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0CDC-6919-2446-A6A5-5E6F8B22E6B0}" type="datetimeFigureOut">
              <a:rPr lang="en-US" smtClean="0"/>
              <a:pPr/>
              <a:t>16-09-01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0DC0-FCDB-1141-8F0B-867256C89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0CDC-6919-2446-A6A5-5E6F8B22E6B0}" type="datetimeFigureOut">
              <a:rPr lang="en-US" smtClean="0"/>
              <a:pPr/>
              <a:t>16-09-01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0DC0-FCDB-1141-8F0B-867256C89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0CDC-6919-2446-A6A5-5E6F8B22E6B0}" type="datetimeFigureOut">
              <a:rPr lang="en-US" smtClean="0"/>
              <a:pPr/>
              <a:t>16-09-01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0DC0-FCDB-1141-8F0B-867256C89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0CDC-6919-2446-A6A5-5E6F8B22E6B0}" type="datetimeFigureOut">
              <a:rPr lang="en-US" smtClean="0"/>
              <a:pPr/>
              <a:t>16-09-01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0DC0-FCDB-1141-8F0B-867256C89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0CDC-6919-2446-A6A5-5E6F8B22E6B0}" type="datetimeFigureOut">
              <a:rPr lang="en-US" smtClean="0"/>
              <a:pPr/>
              <a:t>16-09-01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0DC0-FCDB-1141-8F0B-867256C89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0CDC-6919-2446-A6A5-5E6F8B22E6B0}" type="datetimeFigureOut">
              <a:rPr lang="en-US" smtClean="0"/>
              <a:pPr/>
              <a:t>16-09-01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0DC0-FCDB-1141-8F0B-867256C89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0CDC-6919-2446-A6A5-5E6F8B22E6B0}" type="datetimeFigureOut">
              <a:rPr lang="en-US" smtClean="0"/>
              <a:pPr/>
              <a:t>16-09-01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0DC0-FCDB-1141-8F0B-867256C89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0CDC-6919-2446-A6A5-5E6F8B22E6B0}" type="datetimeFigureOut">
              <a:rPr lang="en-US" smtClean="0"/>
              <a:pPr/>
              <a:t>16-09-01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0DC0-FCDB-1141-8F0B-867256C89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4830CDC-6919-2446-A6A5-5E6F8B22E6B0}" type="datetimeFigureOut">
              <a:rPr lang="en-US" smtClean="0"/>
              <a:pPr/>
              <a:t>16-09-01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0DC0-FCDB-1141-8F0B-867256C89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CA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4830CDC-6919-2446-A6A5-5E6F8B22E6B0}" type="datetimeFigureOut">
              <a:rPr lang="en-US" smtClean="0"/>
              <a:pPr/>
              <a:t>16-09-01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BF0DC0-FCDB-1141-8F0B-867256C89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04830CDC-6919-2446-A6A5-5E6F8B22E6B0}" type="datetimeFigureOut">
              <a:rPr lang="en-US" smtClean="0"/>
              <a:pPr/>
              <a:t>16-09-01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DBF0DC0-FCDB-1141-8F0B-867256C89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1" Type="http://schemas.microsoft.com/office/2007/relationships/media" Target="file://localhost/Volumes/DANI%20BACKUP/Teaching%20Resources/Nicole%20Furutani/Science%209/Unit%201-%20Chemistry/Chapter%201-8%20classes/1.1%20Safety/AwarenessTest.mp4" TargetMode="External"/><Relationship Id="rId2" Type="http://schemas.openxmlformats.org/officeDocument/2006/relationships/video" Target="file://localhost/Volumes/DANI%20BACKUP/Teaching%20Resources/Nicole%20Furutani/Science%209/Unit%201-%20Chemistry/Chapter%201-8%20classes/1.1%20Safety/AwarenessTest.mp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1" Type="http://schemas.microsoft.com/office/2007/relationships/media" Target="file://localhost/Users/nfuru/Desktop/science9/Unit%201-%20Chemistry/Chapter%201-8%20classes/Videos/Compressedgas-Mythbusters.mov" TargetMode="External"/><Relationship Id="rId2" Type="http://schemas.openxmlformats.org/officeDocument/2006/relationships/video" Target="file://localhost/Users/nfuru/Desktop/science9/Unit%201-%20Chemistry/Chapter%201-8%20classes/Videos/Compressedgas-Mythbusters.mo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1" Type="http://schemas.microsoft.com/office/2007/relationships/media" Target="file://localhost/Users/nfuru/Desktop/science9/Unit%201-%20Chemistry/Chapter%201-8%20classes/Videos/SodiuminWater.mov" TargetMode="External"/><Relationship Id="rId2" Type="http://schemas.openxmlformats.org/officeDocument/2006/relationships/video" Target="file://localhost/Users/nfuru/Desktop/science9/Unit%201-%20Chemistry/Chapter%201-8%20classes/Videos/SodiuminWater.mo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6672"/>
            <a:ext cx="91440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</a:rPr>
              <a:t>1.1 Safety </a:t>
            </a:r>
            <a:r>
              <a:rPr lang="en-US" sz="7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</a:rPr>
              <a:t>in the</a:t>
            </a:r>
          </a:p>
          <a:p>
            <a:pPr algn="ctr"/>
            <a:r>
              <a:rPr lang="en-US" sz="7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</a:rPr>
              <a:t>Science Lab</a:t>
            </a:r>
            <a:endParaRPr lang="en-US" sz="7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60270" y="2723441"/>
            <a:ext cx="4902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Miss </a:t>
            </a:r>
            <a:r>
              <a:rPr lang="en-US" sz="2800" dirty="0" smtClean="0"/>
              <a:t>Martel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624" y="246923"/>
            <a:ext cx="4890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Arial Black" pitchFamily="34" charset="0"/>
              </a:rPr>
              <a:t>Working with Fire</a:t>
            </a:r>
            <a:endParaRPr lang="en-CA" sz="4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75825"/>
            <a:ext cx="39239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CA" sz="3200" dirty="0" smtClean="0"/>
          </a:p>
          <a:p>
            <a:endParaRPr lang="en-CA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91497" y="54323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570362"/>
            <a:ext cx="84943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3200" dirty="0" smtClean="0"/>
              <a:t>When using an open</a:t>
            </a:r>
          </a:p>
          <a:p>
            <a:pPr marL="514350" indent="-514350"/>
            <a:r>
              <a:rPr lang="en-US" sz="3200" dirty="0" smtClean="0"/>
              <a:t>   flame, long hair must </a:t>
            </a:r>
          </a:p>
          <a:p>
            <a:pPr marL="514350" indent="-514350"/>
            <a:r>
              <a:rPr lang="en-US" sz="3200" dirty="0" smtClean="0"/>
              <a:t>   be </a:t>
            </a:r>
            <a:r>
              <a:rPr lang="en-US" sz="3200" u="sng" dirty="0" smtClean="0"/>
              <a:t>_________.</a:t>
            </a:r>
            <a:endParaRPr lang="en-US" sz="3200" dirty="0" smtClean="0"/>
          </a:p>
          <a:p>
            <a:pPr marL="514350" indent="-514350">
              <a:buFont typeface="Arial"/>
              <a:buChar char="•"/>
            </a:pPr>
            <a:r>
              <a:rPr lang="en-US" sz="3200" dirty="0" smtClean="0"/>
              <a:t>When do you use the </a:t>
            </a:r>
            <a:r>
              <a:rPr lang="en-US" sz="3200" b="1" dirty="0" smtClean="0"/>
              <a:t>fire extinguisher</a:t>
            </a:r>
            <a:r>
              <a:rPr lang="en-US" sz="3200" dirty="0" smtClean="0"/>
              <a:t>?</a:t>
            </a:r>
          </a:p>
          <a:p>
            <a:pPr marL="514350" indent="-514350"/>
            <a:r>
              <a:rPr lang="en-US" sz="3200" dirty="0" smtClean="0"/>
              <a:t> </a:t>
            </a:r>
          </a:p>
          <a:p>
            <a:pPr marL="514350" indent="-514350"/>
            <a:endParaRPr lang="en-US" sz="3200" dirty="0" smtClean="0"/>
          </a:p>
          <a:p>
            <a:pPr marL="514350" indent="-514350">
              <a:buFont typeface="Arial"/>
              <a:buChar char="•"/>
            </a:pPr>
            <a:r>
              <a:rPr lang="en-US" sz="3200" dirty="0" smtClean="0"/>
              <a:t>How far away from the fire are you when using the extinguisher?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 </a:t>
            </a:r>
          </a:p>
          <a:p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033499" y="2478051"/>
            <a:ext cx="37920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tied back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686" y="3685010"/>
            <a:ext cx="6172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On a small fire, not on a person</a:t>
            </a:r>
          </a:p>
          <a:p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12" name="Picture 11" descr="Screen Shot 2013-09-01 at 5.02.2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415" y="77896"/>
            <a:ext cx="3908824" cy="24001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71633" y="5807113"/>
            <a:ext cx="6172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About 2.5 meters away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624" y="246923"/>
            <a:ext cx="4890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Arial Black" pitchFamily="34" charset="0"/>
              </a:rPr>
              <a:t>Working with Fire</a:t>
            </a:r>
            <a:endParaRPr lang="en-CA" sz="4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75825"/>
            <a:ext cx="39239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CA" sz="3200" dirty="0" smtClean="0"/>
          </a:p>
          <a:p>
            <a:endParaRPr lang="en-CA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91497" y="54323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570362"/>
            <a:ext cx="849439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3200" dirty="0" smtClean="0"/>
              <a:t>Why do you avoid spraying it on a person?</a:t>
            </a:r>
            <a:br>
              <a:rPr lang="en-US" sz="3200" dirty="0" smtClean="0"/>
            </a:br>
            <a:endParaRPr lang="en-US" sz="3200" dirty="0" smtClean="0"/>
          </a:p>
          <a:p>
            <a:pPr marL="514350" indent="-514350">
              <a:buFont typeface="Arial"/>
              <a:buChar char="•"/>
            </a:pPr>
            <a:endParaRPr lang="en-US" sz="3200" dirty="0" smtClean="0"/>
          </a:p>
          <a:p>
            <a:pPr marL="514350" indent="-514350">
              <a:buFont typeface="Arial"/>
              <a:buChar char="•"/>
            </a:pPr>
            <a:r>
              <a:rPr lang="en-US" sz="3200" dirty="0" smtClean="0"/>
              <a:t>If a person is on fire, what do you try to get them to do?</a:t>
            </a:r>
            <a:br>
              <a:rPr lang="en-US" sz="3200" dirty="0" smtClean="0"/>
            </a:br>
            <a:endParaRPr lang="en-US" sz="3200" dirty="0" smtClean="0"/>
          </a:p>
          <a:p>
            <a:pPr marL="514350" indent="-514350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	</a:t>
            </a:r>
          </a:p>
          <a:p>
            <a:pPr marL="514350" indent="-514350"/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 </a:t>
            </a:r>
          </a:p>
          <a:p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83640" y="2465957"/>
            <a:ext cx="8126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Could cause blindness, suffocate a person, since they cannot breathe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6736" y="4499038"/>
            <a:ext cx="6172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STOP, DROP, and ROLL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15" name="Picture 14" descr="Screen Shot 2013-09-01 at 5.25.4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497" y="4254319"/>
            <a:ext cx="3630293" cy="235598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b="1" dirty="0" smtClean="0"/>
              <a:t>Fire Triangle </a:t>
            </a:r>
            <a:r>
              <a:rPr lang="en-CA" dirty="0" smtClean="0"/>
              <a:t>– Fuel, heat and oxygen are all required for a fire to start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sz="1600" dirty="0" smtClean="0"/>
          </a:p>
          <a:p>
            <a:pPr>
              <a:buNone/>
            </a:pPr>
            <a:endParaRPr lang="en-CA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BC92-0D6F-4ABB-B41F-8CFC3250013F}" type="slidenum">
              <a:rPr lang="en-CA" smtClean="0"/>
              <a:pPr/>
              <a:t>12</a:t>
            </a:fld>
            <a:endParaRPr lang="en-CA"/>
          </a:p>
        </p:txBody>
      </p:sp>
      <p:pic>
        <p:nvPicPr>
          <p:cNvPr id="32770" name="Picture 2" descr="http://upload.wikimedia.org/wikipedia/commons/thumb/2/20/Fire_triangle.svg/220px-Fire_triangl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6790" y="3517952"/>
            <a:ext cx="3157467" cy="24347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460432" y="4462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C00000"/>
                </a:solidFill>
                <a:sym typeface="Wingdings"/>
              </a:rPr>
              <a:t></a:t>
            </a:r>
            <a:endParaRPr lang="en-CA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622" y="246923"/>
            <a:ext cx="6884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Arial Black" pitchFamily="34" charset="0"/>
              </a:rPr>
              <a:t>Working with Chemicals</a:t>
            </a:r>
            <a:endParaRPr lang="en-CA" sz="4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75825"/>
            <a:ext cx="39239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CA" sz="3200" dirty="0" smtClean="0"/>
          </a:p>
          <a:p>
            <a:endParaRPr lang="en-CA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91497" y="54323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570362"/>
            <a:ext cx="84943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3200" dirty="0" smtClean="0"/>
              <a:t>How do you safely smell a chemical?</a:t>
            </a:r>
          </a:p>
          <a:p>
            <a:pPr marL="514350" indent="-514350">
              <a:buFont typeface="Arial"/>
              <a:buChar char="•"/>
            </a:pPr>
            <a:endParaRPr lang="en-US" sz="3200" dirty="0" smtClean="0"/>
          </a:p>
          <a:p>
            <a:pPr marL="514350" indent="-514350">
              <a:buFont typeface="Arial"/>
              <a:buChar char="•"/>
            </a:pPr>
            <a:r>
              <a:rPr lang="en-US" sz="3200" dirty="0" smtClean="0"/>
              <a:t>Why is it not recommended that a chemical be returned to its original container?</a:t>
            </a:r>
            <a:br>
              <a:rPr lang="en-US" sz="3200" dirty="0" smtClean="0"/>
            </a:br>
            <a:endParaRPr lang="en-US" sz="3200" dirty="0" smtClean="0"/>
          </a:p>
          <a:p>
            <a:pPr>
              <a:buFont typeface="Arial"/>
              <a:buChar char="•"/>
            </a:pPr>
            <a:endParaRPr lang="en-US" sz="3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21736" y="2125757"/>
            <a:ext cx="8126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Waft (fan the smell)</a:t>
            </a:r>
            <a:endParaRPr lang="en-US" sz="3200" dirty="0" smtClean="0"/>
          </a:p>
          <a:p>
            <a:endParaRPr lang="en-US" sz="3200" dirty="0" smtClean="0">
              <a:solidFill>
                <a:srgbClr val="33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764" y="3996226"/>
            <a:ext cx="78625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It contaminates the contents that are left in the container</a:t>
            </a:r>
            <a:endParaRPr lang="en-US" sz="3200" dirty="0">
              <a:solidFill>
                <a:srgbClr val="3366FF"/>
              </a:solidFill>
            </a:endParaRPr>
          </a:p>
        </p:txBody>
      </p:sp>
      <p:pic>
        <p:nvPicPr>
          <p:cNvPr id="12" name="Picture 2" descr="http://www.leegov.com/gov/dept/NaturalResources/PollutionPrevention/PublishingImages/ch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5166" y="4440729"/>
            <a:ext cx="3202897" cy="2391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622" y="246923"/>
            <a:ext cx="6884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Arial Black" pitchFamily="34" charset="0"/>
              </a:rPr>
              <a:t>Working with Chemicals</a:t>
            </a:r>
            <a:endParaRPr lang="en-CA" sz="4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75825"/>
            <a:ext cx="39239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CA" sz="3200" dirty="0" smtClean="0"/>
          </a:p>
          <a:p>
            <a:endParaRPr lang="en-CA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91497" y="54323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570362"/>
            <a:ext cx="8494394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What water temperature is used to rinse the skin if you spill a chemical on yourself? Why? </a:t>
            </a:r>
          </a:p>
          <a:p>
            <a:pPr>
              <a:buFont typeface="Arial"/>
              <a:buChar char="•"/>
            </a:pPr>
            <a:endParaRPr lang="en-US" sz="3200" dirty="0" smtClean="0"/>
          </a:p>
          <a:p>
            <a:pPr>
              <a:buFont typeface="Arial"/>
              <a:buChar char="•"/>
            </a:pPr>
            <a:endParaRPr lang="en-US" sz="3200" dirty="0" smtClean="0"/>
          </a:p>
          <a:p>
            <a:pPr>
              <a:buFont typeface="Arial"/>
              <a:buChar char="•"/>
            </a:pPr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Is washing with soap recommended for all chemical spills to the skin? </a:t>
            </a:r>
          </a:p>
          <a:p>
            <a:r>
              <a:rPr lang="en-US" sz="3200" dirty="0" smtClean="0"/>
              <a:t>	</a:t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09316" y="3243304"/>
            <a:ext cx="8085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With cold water, since it slows down the chemical reaction</a:t>
            </a:r>
          </a:p>
          <a:p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9196" y="5432312"/>
            <a:ext cx="708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No, we do not know if the chemical will react with the soap</a:t>
            </a:r>
            <a:endParaRPr lang="en-US" sz="3200" dirty="0" smtClean="0"/>
          </a:p>
          <a:p>
            <a:endParaRPr lang="en-US" sz="3200" dirty="0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622" y="246923"/>
            <a:ext cx="6884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Arial Black" pitchFamily="34" charset="0"/>
              </a:rPr>
              <a:t>Working with Chemicals</a:t>
            </a:r>
            <a:endParaRPr lang="en-CA" sz="4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75825"/>
            <a:ext cx="39239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CA" sz="3200" dirty="0" smtClean="0"/>
          </a:p>
          <a:p>
            <a:endParaRPr lang="en-CA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91497" y="54323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570362"/>
            <a:ext cx="849439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 </a:t>
            </a:r>
          </a:p>
          <a:p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How do you dispose of chemicals at the end of a lab?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If you break glassware what should you do?</a:t>
            </a:r>
            <a:endParaRPr lang="en-CA" sz="3200" dirty="0" smtClean="0">
              <a:sym typeface="Wingdings" pitchFamily="2" charset="2"/>
            </a:endParaRP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1077" y="4040096"/>
            <a:ext cx="7803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As directed by the teacher, since it depends on the chemical</a:t>
            </a:r>
            <a:endParaRPr lang="en-US" sz="3200" dirty="0">
              <a:solidFill>
                <a:srgbClr val="3366FF"/>
              </a:solidFill>
            </a:endParaRPr>
          </a:p>
        </p:txBody>
      </p:sp>
      <p:pic>
        <p:nvPicPr>
          <p:cNvPr id="12" name="Picture 11" descr="Screen Shot 2013-09-01 at 5.34.3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783" y="175428"/>
            <a:ext cx="4309348" cy="27898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9400" y="5447992"/>
            <a:ext cx="7803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Sweep it up with a broom, put it in </a:t>
            </a:r>
          </a:p>
          <a:p>
            <a:r>
              <a:rPr lang="en-US" sz="3200" dirty="0" smtClean="0">
                <a:solidFill>
                  <a:srgbClr val="3366FF"/>
                </a:solidFill>
              </a:rPr>
              <a:t>the broken glass container</a:t>
            </a:r>
            <a:endParaRPr lang="en-US" sz="32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check </a:t>
            </a:r>
          </a:p>
          <a:p>
            <a:pPr lvl="1"/>
            <a:r>
              <a:rPr lang="en-US" dirty="0" smtClean="0"/>
              <a:t>Course evaluation</a:t>
            </a:r>
          </a:p>
          <a:p>
            <a:pPr lvl="1"/>
            <a:r>
              <a:rPr lang="en-US" dirty="0" smtClean="0"/>
              <a:t>First page of urban legends</a:t>
            </a:r>
          </a:p>
          <a:p>
            <a:pPr lvl="1"/>
            <a:r>
              <a:rPr lang="en-US" smtClean="0"/>
              <a:t>Binders?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1.1 Safety continues	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sz="2800" dirty="0" smtClean="0">
                <a:solidFill>
                  <a:schemeClr val="tx1"/>
                </a:solidFill>
              </a:rPr>
              <a:t> On a </a:t>
            </a:r>
            <a:r>
              <a:rPr lang="en-US" sz="2800" dirty="0">
                <a:solidFill>
                  <a:schemeClr val="tx1"/>
                </a:solidFill>
              </a:rPr>
              <a:t>s</a:t>
            </a:r>
            <a:r>
              <a:rPr lang="en-US" sz="2800" dirty="0" smtClean="0">
                <a:solidFill>
                  <a:schemeClr val="tx1"/>
                </a:solidFill>
              </a:rPr>
              <a:t>eparate sheet of paper</a:t>
            </a:r>
          </a:p>
          <a:p>
            <a:pPr marL="971550" lvl="1" indent="-514350">
              <a:buClrTx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What does WHMIS stand for?</a:t>
            </a:r>
          </a:p>
          <a:p>
            <a:pPr marL="971550" lvl="1" indent="-514350">
              <a:buClrTx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What is this symbol? </a:t>
            </a:r>
          </a:p>
          <a:p>
            <a:pPr marL="971550" lvl="1" indent="-514350">
              <a:buClrTx/>
              <a:buAutoNum type="arabicPeriod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971550" lvl="1" indent="-514350">
              <a:buClrTx/>
              <a:buAutoNum type="arabicPeriod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971550" lvl="1" indent="-514350">
              <a:buClrTx/>
              <a:buAutoNum type="arabicPeriod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971550" lvl="1" indent="-514350">
              <a:buClrTx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Why don’t you spray </a:t>
            </a:r>
            <a:r>
              <a:rPr lang="en-US" sz="2800" dirty="0" smtClean="0"/>
              <a:t>a person with a fire extinguisher</a:t>
            </a:r>
            <a:r>
              <a:rPr lang="en-US" sz="2800" dirty="0" smtClean="0">
                <a:solidFill>
                  <a:schemeClr val="tx1"/>
                </a:solidFill>
              </a:rPr>
              <a:t>? What </a:t>
            </a:r>
            <a:r>
              <a:rPr lang="en-US" sz="2800" dirty="0" smtClean="0"/>
              <a:t>should they do if they are on fire?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marL="971550" lvl="1" indent="-514350">
              <a:buAutoNum type="arabicPeriod"/>
            </a:pPr>
            <a:endParaRPr lang="en-US" dirty="0"/>
          </a:p>
        </p:txBody>
      </p:sp>
      <p:pic>
        <p:nvPicPr>
          <p:cNvPr id="4" name="Picture 3" descr="Screen Shot 2013-08-30 at 4.48.4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943" y="2702890"/>
            <a:ext cx="1654500" cy="1637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622" y="246923"/>
            <a:ext cx="6884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Arial Black" pitchFamily="34" charset="0"/>
              </a:rPr>
              <a:t>Appropriate </a:t>
            </a:r>
          </a:p>
          <a:p>
            <a:r>
              <a:rPr lang="en-CA" sz="4000" dirty="0" smtClean="0">
                <a:latin typeface="Arial Black" pitchFamily="34" charset="0"/>
              </a:rPr>
              <a:t>Lab Attire</a:t>
            </a:r>
            <a:endParaRPr lang="en-CA" sz="4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75825"/>
            <a:ext cx="39239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CA" sz="3200" dirty="0" smtClean="0"/>
          </a:p>
          <a:p>
            <a:endParaRPr lang="en-CA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91497" y="54323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4622" y="1960655"/>
            <a:ext cx="84943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3200" dirty="0" smtClean="0"/>
              <a:t>What does it mean to be </a:t>
            </a:r>
          </a:p>
          <a:p>
            <a:pPr marL="514350" indent="-514350"/>
            <a:r>
              <a:rPr lang="en-US" sz="3200" dirty="0" smtClean="0"/>
              <a:t>   dressed appropriately for</a:t>
            </a:r>
          </a:p>
          <a:p>
            <a:pPr marL="514350" indent="-514350"/>
            <a:r>
              <a:rPr lang="en-US" sz="3200" dirty="0" smtClean="0"/>
              <a:t>   a lab?</a:t>
            </a:r>
          </a:p>
          <a:p>
            <a:pPr marL="514350" indent="-514350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 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Why is wearing contact lenses not permitted during a lab?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b="1" dirty="0" smtClean="0"/>
              <a:t> 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56848" y="3437982"/>
            <a:ext cx="10515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Wear lab coat and goggles, </a:t>
            </a:r>
          </a:p>
          <a:p>
            <a:r>
              <a:rPr lang="en-US" sz="3200" dirty="0" smtClean="0">
                <a:solidFill>
                  <a:srgbClr val="3366FF"/>
                </a:solidFill>
              </a:rPr>
              <a:t>sometimes gloves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6475" y="5509256"/>
            <a:ext cx="89793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Chemicals could stick to contacts</a:t>
            </a:r>
            <a:endParaRPr lang="en-US" sz="3200" dirty="0">
              <a:solidFill>
                <a:srgbClr val="3366FF"/>
              </a:solidFill>
            </a:endParaRPr>
          </a:p>
        </p:txBody>
      </p:sp>
      <p:pic>
        <p:nvPicPr>
          <p:cNvPr id="12" name="Picture 11" descr="Screen Shot 2013-09-01 at 5.45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547" y="246923"/>
            <a:ext cx="3373484" cy="263349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75825"/>
            <a:ext cx="39239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CA" sz="3200" dirty="0" smtClean="0"/>
          </a:p>
          <a:p>
            <a:endParaRPr lang="en-CA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91497" y="54323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4622" y="1960655"/>
            <a:ext cx="92486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/>
              <a:buChar char="•"/>
            </a:pPr>
            <a:endParaRPr lang="en-US" sz="3200" dirty="0" smtClean="0"/>
          </a:p>
          <a:p>
            <a:pPr lvl="0">
              <a:buFont typeface="Arial"/>
              <a:buChar char="•"/>
            </a:pPr>
            <a:r>
              <a:rPr lang="en-US" sz="3200" dirty="0" smtClean="0"/>
              <a:t>  Other than contact lenses, what else</a:t>
            </a:r>
          </a:p>
          <a:p>
            <a:pPr lvl="0"/>
            <a:r>
              <a:rPr lang="en-US" sz="3200" dirty="0" smtClean="0"/>
              <a:t> should you avoid wearing?</a:t>
            </a:r>
            <a:br>
              <a:rPr lang="en-US" sz="3200" dirty="0" smtClean="0"/>
            </a:br>
            <a:r>
              <a:rPr lang="en-US" sz="3200" dirty="0" smtClean="0"/>
              <a:t>	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b="1" dirty="0" smtClean="0"/>
              <a:t> </a:t>
            </a:r>
            <a:endParaRPr lang="en-US" sz="3200" dirty="0"/>
          </a:p>
        </p:txBody>
      </p:sp>
      <p:pic>
        <p:nvPicPr>
          <p:cNvPr id="15" name="Picture 2" descr="http://nobel.scas.bcit.ca/debeck_pt/science/images/labsaf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0292" y="4144186"/>
            <a:ext cx="3274196" cy="2557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801809" y="3605577"/>
            <a:ext cx="8979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Open toed shoes and </a:t>
            </a:r>
          </a:p>
          <a:p>
            <a:r>
              <a:rPr lang="en-US" sz="3200" dirty="0" smtClean="0">
                <a:solidFill>
                  <a:srgbClr val="3366FF"/>
                </a:solidFill>
              </a:rPr>
              <a:t>loose fitting clothes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14105"/>
            <a:ext cx="6884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Arial Black" pitchFamily="34" charset="0"/>
              </a:rPr>
              <a:t>Appropriate </a:t>
            </a:r>
          </a:p>
          <a:p>
            <a:r>
              <a:rPr lang="en-CA" sz="4000" dirty="0" smtClean="0">
                <a:latin typeface="Arial Black" pitchFamily="34" charset="0"/>
              </a:rPr>
              <a:t>Lab Attire</a:t>
            </a:r>
            <a:endParaRPr lang="en-CA" sz="4000" dirty="0">
              <a:latin typeface="Arial Black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bring out your signed outline forms</a:t>
            </a:r>
          </a:p>
          <a:p>
            <a:r>
              <a:rPr lang="en-US" dirty="0" smtClean="0"/>
              <a:t>Binders will be check next Thursday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CHECK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622" y="246923"/>
            <a:ext cx="6884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Arial Black" pitchFamily="34" charset="0"/>
              </a:rPr>
              <a:t>Emergency </a:t>
            </a:r>
          </a:p>
          <a:p>
            <a:r>
              <a:rPr lang="en-CA" sz="4000" dirty="0" smtClean="0">
                <a:latin typeface="Arial Black" pitchFamily="34" charset="0"/>
              </a:rPr>
              <a:t>Procedures</a:t>
            </a:r>
            <a:endParaRPr lang="en-CA" sz="4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75825"/>
            <a:ext cx="39239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CA" sz="3200" dirty="0" smtClean="0"/>
          </a:p>
          <a:p>
            <a:endParaRPr lang="en-CA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91497" y="54323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712680"/>
            <a:ext cx="84943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3200" dirty="0" smtClean="0"/>
              <a:t>When do you use the </a:t>
            </a:r>
            <a:r>
              <a:rPr lang="en-US" sz="3200" b="1" dirty="0" smtClean="0"/>
              <a:t>eyewash</a:t>
            </a:r>
          </a:p>
          <a:p>
            <a:pPr marL="514350" indent="-514350"/>
            <a:r>
              <a:rPr lang="en-US" sz="3200" b="1" dirty="0" smtClean="0"/>
              <a:t> bottle</a:t>
            </a:r>
            <a:r>
              <a:rPr lang="en-US" sz="3200" dirty="0" smtClean="0"/>
              <a:t>?</a:t>
            </a:r>
          </a:p>
          <a:p>
            <a:pPr marL="514350" indent="-514350">
              <a:buFont typeface="Arial"/>
              <a:buChar char="•"/>
            </a:pPr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How do you use the eyewash bottle properly?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Where is the </a:t>
            </a:r>
            <a:r>
              <a:rPr lang="en-US" sz="3200" b="1" dirty="0" smtClean="0"/>
              <a:t>emergency shower? </a:t>
            </a:r>
            <a:r>
              <a:rPr lang="en-US" sz="3200" dirty="0" smtClean="0"/>
              <a:t>When do you use the </a:t>
            </a:r>
            <a:r>
              <a:rPr lang="en-US" sz="3200" b="1" dirty="0" smtClean="0"/>
              <a:t>emergency shower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412830" y="2270806"/>
            <a:ext cx="81266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 Chemicals get in your eyes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0001" y="3730370"/>
            <a:ext cx="89793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Keep eyes open, rinse</a:t>
            </a:r>
            <a:endParaRPr lang="en-US" sz="3200" dirty="0">
              <a:solidFill>
                <a:srgbClr val="3366FF"/>
              </a:solidFill>
            </a:endParaRPr>
          </a:p>
        </p:txBody>
      </p:sp>
      <p:pic>
        <p:nvPicPr>
          <p:cNvPr id="13" name="Picture 12" descr="Screen Shot 2013-09-01 at 5.46.5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531" y="246923"/>
            <a:ext cx="2132337" cy="29800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3659" y="5159777"/>
            <a:ext cx="8979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Boys washroom, 5</a:t>
            </a:r>
            <a:r>
              <a:rPr lang="en-US" sz="3200" baseline="30000" dirty="0" smtClean="0">
                <a:solidFill>
                  <a:srgbClr val="3366FF"/>
                </a:solidFill>
              </a:rPr>
              <a:t>th</a:t>
            </a:r>
            <a:r>
              <a:rPr lang="en-US" sz="3200" dirty="0" smtClean="0">
                <a:solidFill>
                  <a:srgbClr val="3366FF"/>
                </a:solidFill>
              </a:rPr>
              <a:t> floor. When</a:t>
            </a:r>
          </a:p>
          <a:p>
            <a:r>
              <a:rPr lang="en-US" sz="3200" dirty="0" smtClean="0">
                <a:solidFill>
                  <a:srgbClr val="3366FF"/>
                </a:solidFill>
              </a:rPr>
              <a:t> chemicals spill on a large area of the body.</a:t>
            </a:r>
            <a:endParaRPr lang="en-US" sz="32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622" y="246923"/>
            <a:ext cx="6884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Arial Black" pitchFamily="34" charset="0"/>
              </a:rPr>
              <a:t>Emergency </a:t>
            </a:r>
          </a:p>
          <a:p>
            <a:r>
              <a:rPr lang="en-CA" sz="4000" dirty="0" smtClean="0">
                <a:latin typeface="Arial Black" pitchFamily="34" charset="0"/>
              </a:rPr>
              <a:t>Procedures</a:t>
            </a:r>
            <a:endParaRPr lang="en-CA" sz="4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75825"/>
            <a:ext cx="39239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CA" sz="3200" dirty="0" smtClean="0"/>
          </a:p>
          <a:p>
            <a:endParaRPr lang="en-CA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91497" y="54323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7728" y="1477383"/>
            <a:ext cx="849439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How do you use the shower properly?</a:t>
            </a:r>
            <a:br>
              <a:rPr lang="en-US" sz="3200" dirty="0" smtClean="0"/>
            </a:br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When do you use the </a:t>
            </a:r>
            <a:r>
              <a:rPr lang="en-US" sz="3200" b="1" dirty="0" smtClean="0"/>
              <a:t>first aid kit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What precautions are taken when helping someone who is bleeding?</a:t>
            </a:r>
            <a:br>
              <a:rPr lang="en-US" sz="3200" dirty="0" smtClean="0"/>
            </a:br>
            <a:r>
              <a:rPr lang="en-US" sz="3200" dirty="0" smtClean="0"/>
              <a:t>	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Where do you go to find the </a:t>
            </a:r>
            <a:r>
              <a:rPr lang="en-US" sz="3200" dirty="0" smtClean="0"/>
              <a:t>FA Attendant</a:t>
            </a:r>
            <a:r>
              <a:rPr lang="en-US" sz="3200" dirty="0" smtClean="0"/>
              <a:t>?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 </a:t>
            </a:r>
          </a:p>
          <a:p>
            <a:r>
              <a:rPr lang="en-US" sz="3200" dirty="0" smtClean="0"/>
              <a:t>	</a:t>
            </a:r>
          </a:p>
          <a:p>
            <a:r>
              <a:rPr lang="en-US" sz="3200" dirty="0" smtClean="0"/>
              <a:t> 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-12742" y="1897277"/>
            <a:ext cx="9359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 Put the entire affected body part under water</a:t>
            </a:r>
          </a:p>
          <a:p>
            <a:endParaRPr lang="en-US" sz="3200" dirty="0" smtClean="0">
              <a:solidFill>
                <a:srgbClr val="33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624" y="2435886"/>
            <a:ext cx="8979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rgbClr val="3366FF"/>
              </a:solidFill>
            </a:endParaRPr>
          </a:p>
          <a:p>
            <a:r>
              <a:rPr lang="en-US" sz="3200" dirty="0" smtClean="0">
                <a:solidFill>
                  <a:srgbClr val="3366FF"/>
                </a:solidFill>
              </a:rPr>
              <a:t>Small, minor cuts or scratches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2706" y="4432038"/>
            <a:ext cx="89793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Always wear gloves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1881" y="5846076"/>
            <a:ext cx="79039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Office or PE Department</a:t>
            </a:r>
            <a:endParaRPr lang="en-US" sz="32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warenessTest.mp4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274637"/>
            <a:ext cx="8427222" cy="632041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</a:t>
            </a:r>
            <a:r>
              <a:rPr lang="en-US" dirty="0" smtClean="0"/>
              <a:t>CLASS:  SAFETY QUIZ</a:t>
            </a:r>
          </a:p>
          <a:p>
            <a:pPr lvl="1"/>
            <a:r>
              <a:rPr lang="en-US" dirty="0" smtClean="0"/>
              <a:t>SYMBOLS AND THE QUESTIONS WE WENT OVER</a:t>
            </a:r>
          </a:p>
          <a:p>
            <a:pPr lvl="2"/>
            <a:r>
              <a:rPr lang="en-US" dirty="0" smtClean="0"/>
              <a:t>OUT OF 18 POINTS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MUST GET 86% OR HIGHER.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If not you will redo after school or lunch time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4890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Arial Black" pitchFamily="34" charset="0"/>
              </a:rPr>
              <a:t>Safety Symbols</a:t>
            </a:r>
            <a:endParaRPr lang="en-CA" sz="4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85467"/>
            <a:ext cx="39239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Through out Canada, there are symbols on chemicals to warn people about the dangers.</a:t>
            </a:r>
          </a:p>
          <a:p>
            <a:r>
              <a:rPr lang="en-CA" sz="3200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74" y="4292614"/>
            <a:ext cx="8725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They often use </a:t>
            </a:r>
            <a:r>
              <a:rPr lang="en-US" sz="3200" b="1" dirty="0" smtClean="0"/>
              <a:t>WHMIS Symbols:</a:t>
            </a:r>
            <a:r>
              <a:rPr lang="en-US" sz="3200" dirty="0" smtClean="0"/>
              <a:t>  WHMIS stands for: </a:t>
            </a:r>
            <a:r>
              <a:rPr lang="en-US" sz="3200" b="1" dirty="0" smtClean="0">
                <a:solidFill>
                  <a:srgbClr val="0000FF"/>
                </a:solidFill>
              </a:rPr>
              <a:t>W</a:t>
            </a:r>
            <a:r>
              <a:rPr lang="en-US" sz="3200" dirty="0" smtClean="0">
                <a:solidFill>
                  <a:srgbClr val="0000FF"/>
                </a:solidFill>
              </a:rPr>
              <a:t>orkplace </a:t>
            </a:r>
            <a:r>
              <a:rPr lang="en-US" sz="3200" b="1" dirty="0" smtClean="0">
                <a:solidFill>
                  <a:srgbClr val="0000FF"/>
                </a:solidFill>
              </a:rPr>
              <a:t>H</a:t>
            </a:r>
            <a:r>
              <a:rPr lang="en-US" sz="3200" dirty="0" smtClean="0">
                <a:solidFill>
                  <a:srgbClr val="0000FF"/>
                </a:solidFill>
              </a:rPr>
              <a:t>azardous </a:t>
            </a:r>
            <a:r>
              <a:rPr lang="en-US" sz="3200" b="1" dirty="0" smtClean="0">
                <a:solidFill>
                  <a:srgbClr val="0000FF"/>
                </a:solidFill>
              </a:rPr>
              <a:t>M</a:t>
            </a:r>
            <a:r>
              <a:rPr lang="en-US" sz="3200" dirty="0" smtClean="0">
                <a:solidFill>
                  <a:srgbClr val="0000FF"/>
                </a:solidFill>
              </a:rPr>
              <a:t>aterials </a:t>
            </a:r>
            <a:r>
              <a:rPr lang="en-US" sz="3200" b="1" dirty="0" smtClean="0">
                <a:solidFill>
                  <a:srgbClr val="0000FF"/>
                </a:solidFill>
              </a:rPr>
              <a:t>I</a:t>
            </a:r>
            <a:r>
              <a:rPr lang="en-US" sz="3200" dirty="0" smtClean="0">
                <a:solidFill>
                  <a:srgbClr val="0000FF"/>
                </a:solidFill>
              </a:rPr>
              <a:t>nformation </a:t>
            </a:r>
            <a:r>
              <a:rPr lang="en-US" sz="3200" b="1" dirty="0" smtClean="0">
                <a:solidFill>
                  <a:srgbClr val="0000FF"/>
                </a:solidFill>
              </a:rPr>
              <a:t>S</a:t>
            </a:r>
            <a:r>
              <a:rPr lang="en-US" sz="3200" dirty="0" smtClean="0">
                <a:solidFill>
                  <a:srgbClr val="0000FF"/>
                </a:solidFill>
              </a:rPr>
              <a:t>ystem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9" name="Picture 8" descr="whmis_logo-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252" y="707886"/>
            <a:ext cx="2859309" cy="344583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5536"/>
            <a:ext cx="4890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Arial Black" pitchFamily="34" charset="0"/>
              </a:rPr>
              <a:t>WHMIS</a:t>
            </a:r>
            <a:endParaRPr lang="en-CA" sz="4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432" y="803422"/>
            <a:ext cx="7620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Guess what the symbols mean! You can work with the partner beside you.</a:t>
            </a:r>
          </a:p>
          <a:p>
            <a:endParaRPr lang="en-CA" sz="3200" dirty="0" smtClean="0"/>
          </a:p>
        </p:txBody>
      </p:sp>
      <p:pic>
        <p:nvPicPr>
          <p:cNvPr id="7" name="Picture 6" descr="Screen Shot 2013-08-30 at 4.47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32" y="2367171"/>
            <a:ext cx="1952233" cy="1808687"/>
          </a:xfrm>
          <a:prstGeom prst="rect">
            <a:avLst/>
          </a:prstGeom>
        </p:spPr>
      </p:pic>
      <p:pic>
        <p:nvPicPr>
          <p:cNvPr id="9" name="Picture 8" descr="Screen Shot 2013-08-30 at 4.48.0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226" y="2379836"/>
            <a:ext cx="1675771" cy="1680573"/>
          </a:xfrm>
          <a:prstGeom prst="rect">
            <a:avLst/>
          </a:prstGeom>
        </p:spPr>
      </p:pic>
      <p:pic>
        <p:nvPicPr>
          <p:cNvPr id="11" name="Picture 10" descr="Screen Shot 2013-08-30 at 4.48.1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063" y="2367172"/>
            <a:ext cx="1693237" cy="1693237"/>
          </a:xfrm>
          <a:prstGeom prst="rect">
            <a:avLst/>
          </a:prstGeom>
        </p:spPr>
      </p:pic>
      <p:pic>
        <p:nvPicPr>
          <p:cNvPr id="12" name="Picture 11" descr="Screen Shot 2013-08-30 at 4.48.29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32" y="4407892"/>
            <a:ext cx="2104440" cy="2104440"/>
          </a:xfrm>
          <a:prstGeom prst="rect">
            <a:avLst/>
          </a:prstGeom>
        </p:spPr>
      </p:pic>
      <p:pic>
        <p:nvPicPr>
          <p:cNvPr id="13" name="Picture 12" descr="Screen Shot 2013-08-30 at 4.48.41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0945" y="4395227"/>
            <a:ext cx="2209307" cy="2186531"/>
          </a:xfrm>
          <a:prstGeom prst="rect">
            <a:avLst/>
          </a:prstGeom>
        </p:spPr>
      </p:pic>
      <p:pic>
        <p:nvPicPr>
          <p:cNvPr id="14" name="Picture 13" descr="Screen Shot 2013-08-30 at 4.49.22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0252" y="4589229"/>
            <a:ext cx="1781640" cy="1781640"/>
          </a:xfrm>
          <a:prstGeom prst="rect">
            <a:avLst/>
          </a:prstGeom>
        </p:spPr>
      </p:pic>
      <p:pic>
        <p:nvPicPr>
          <p:cNvPr id="15" name="Picture 14" descr="Screen Shot 2013-08-30 at 4.51.29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936" y="4543049"/>
            <a:ext cx="1874010" cy="1891579"/>
          </a:xfrm>
          <a:prstGeom prst="rect">
            <a:avLst/>
          </a:prstGeom>
        </p:spPr>
      </p:pic>
      <p:pic>
        <p:nvPicPr>
          <p:cNvPr id="16" name="Picture 15" descr="Screen Shot 2013-08-30 at 4.49.03 P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6328" y="2297733"/>
            <a:ext cx="1843490" cy="184349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876"/>
            <a:ext cx="4890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Arial Black" pitchFamily="34" charset="0"/>
              </a:rPr>
              <a:t>WHMIS</a:t>
            </a:r>
            <a:endParaRPr lang="en-CA" sz="4000" dirty="0">
              <a:latin typeface="Arial Black" pitchFamily="34" charset="0"/>
            </a:endParaRPr>
          </a:p>
        </p:txBody>
      </p:sp>
      <p:pic>
        <p:nvPicPr>
          <p:cNvPr id="9" name="Picture 8" descr="Screen Shot 2013-08-30 at 4.48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989" y="4656744"/>
            <a:ext cx="1625462" cy="1630120"/>
          </a:xfrm>
          <a:prstGeom prst="rect">
            <a:avLst/>
          </a:prstGeom>
        </p:spPr>
      </p:pic>
      <p:pic>
        <p:nvPicPr>
          <p:cNvPr id="11" name="Picture 10" descr="Screen Shot 2013-08-30 at 4.48.1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089" y="736284"/>
            <a:ext cx="1693237" cy="1693237"/>
          </a:xfrm>
          <a:prstGeom prst="rect">
            <a:avLst/>
          </a:prstGeom>
        </p:spPr>
      </p:pic>
      <p:pic>
        <p:nvPicPr>
          <p:cNvPr id="12" name="Picture 11" descr="Screen Shot 2013-08-30 at 4.48.2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30" y="2818954"/>
            <a:ext cx="1699734" cy="1699734"/>
          </a:xfrm>
          <a:prstGeom prst="rect">
            <a:avLst/>
          </a:prstGeom>
        </p:spPr>
      </p:pic>
      <p:pic>
        <p:nvPicPr>
          <p:cNvPr id="13" name="Picture 12" descr="Screen Shot 2013-08-30 at 4.48.41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489" y="2818954"/>
            <a:ext cx="1750962" cy="1732911"/>
          </a:xfrm>
          <a:prstGeom prst="rect">
            <a:avLst/>
          </a:prstGeom>
        </p:spPr>
      </p:pic>
      <p:pic>
        <p:nvPicPr>
          <p:cNvPr id="14" name="Picture 13" descr="Screen Shot 2013-08-30 at 4.49.22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55" y="4631859"/>
            <a:ext cx="1699734" cy="1699734"/>
          </a:xfrm>
          <a:prstGeom prst="rect">
            <a:avLst/>
          </a:prstGeom>
        </p:spPr>
      </p:pic>
      <p:pic>
        <p:nvPicPr>
          <p:cNvPr id="16" name="Picture 15" descr="Screen Shot 2013-08-30 at 4.49.03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630" y="938614"/>
            <a:ext cx="1549643" cy="15496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24364" y="1213571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Compressed gas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82089" y="3484155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Flammable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4489" y="5207835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Oxidizer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4451" y="1213571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Corrosive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96851" y="3484155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Reactive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60796" y="5207835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Biohazard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93956"/>
            <a:ext cx="4890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Arial Black" pitchFamily="34" charset="0"/>
              </a:rPr>
              <a:t>WHMIS</a:t>
            </a:r>
            <a:endParaRPr lang="en-CA" sz="4000" dirty="0">
              <a:latin typeface="Arial Black" pitchFamily="34" charset="0"/>
            </a:endParaRPr>
          </a:p>
        </p:txBody>
      </p:sp>
      <p:pic>
        <p:nvPicPr>
          <p:cNvPr id="7" name="Picture 6" descr="Screen Shot 2013-08-30 at 4.47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5633"/>
            <a:ext cx="1952233" cy="1808687"/>
          </a:xfrm>
          <a:prstGeom prst="rect">
            <a:avLst/>
          </a:prstGeom>
        </p:spPr>
      </p:pic>
      <p:pic>
        <p:nvPicPr>
          <p:cNvPr id="15" name="Picture 14" descr="Screen Shot 2013-08-30 at 4.51.2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391" y="1035633"/>
            <a:ext cx="1874010" cy="1891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24364" y="1570645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Poisonous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6998" y="1570645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Toxic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3121" y="3382818"/>
            <a:ext cx="76204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Each group take a bottle and see what symbols they have. Fill in the chart on page 2 on your handout.</a:t>
            </a:r>
          </a:p>
          <a:p>
            <a:endParaRPr lang="en-CA" sz="32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624" y="246923"/>
            <a:ext cx="4890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Arial Black" pitchFamily="34" charset="0"/>
              </a:rPr>
              <a:t>Compressed gas</a:t>
            </a:r>
            <a:endParaRPr lang="en-CA" sz="4000" dirty="0">
              <a:latin typeface="Arial Black" pitchFamily="34" charset="0"/>
            </a:endParaRPr>
          </a:p>
        </p:txBody>
      </p:sp>
      <p:pic>
        <p:nvPicPr>
          <p:cNvPr id="4" name="Compressedgas-Mythbusters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3337" y="946049"/>
            <a:ext cx="7882602" cy="591195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624" y="246923"/>
            <a:ext cx="4890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Arial Black" pitchFamily="34" charset="0"/>
              </a:rPr>
              <a:t>Reactive</a:t>
            </a:r>
            <a:endParaRPr lang="en-CA" sz="4000" dirty="0">
              <a:latin typeface="Arial Black" pitchFamily="34" charset="0"/>
            </a:endParaRPr>
          </a:p>
        </p:txBody>
      </p:sp>
      <p:pic>
        <p:nvPicPr>
          <p:cNvPr id="4" name="SodiuminWater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1472" y="954809"/>
            <a:ext cx="7620000" cy="5715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624" y="246923"/>
            <a:ext cx="4890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Arial Black" pitchFamily="34" charset="0"/>
              </a:rPr>
              <a:t>Working in the Science Classroom</a:t>
            </a:r>
            <a:endParaRPr lang="en-CA" sz="4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75825"/>
            <a:ext cx="39239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CA" sz="3200" dirty="0" smtClean="0"/>
          </a:p>
          <a:p>
            <a:endParaRPr lang="en-CA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91497" y="54323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Screen Shot 2013-08-31 at 4.27.0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398" y="246923"/>
            <a:ext cx="3543300" cy="2730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819518"/>
            <a:ext cx="84943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3200" dirty="0" smtClean="0"/>
              <a:t>What is the first thing to be done if there is any hazard or injury in the lab?</a:t>
            </a:r>
          </a:p>
          <a:p>
            <a:pPr marL="514350" indent="-514350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	</a:t>
            </a:r>
          </a:p>
          <a:p>
            <a:pPr marL="514350" indent="-514350">
              <a:buFont typeface="Arial"/>
              <a:buChar char="•"/>
            </a:pPr>
            <a:r>
              <a:rPr lang="en-US" sz="3200" dirty="0" smtClean="0"/>
              <a:t>Are eating or drinking permitted in the science classroom?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5989" y="3961300"/>
            <a:ext cx="37920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Tell the teacher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6955" y="5581409"/>
            <a:ext cx="6172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No, unless the drink is in a bottle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786</TotalTime>
  <Words>612</Words>
  <Application>Microsoft Macintosh PowerPoint</Application>
  <PresentationFormat>On-screen Show (4:3)</PresentationFormat>
  <Paragraphs>185</Paragraphs>
  <Slides>23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PowerPoint Presentation</vt:lpstr>
      <vt:lpstr>HOMEWORK CHECK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1.1 Safety continues </vt:lpstr>
      <vt:lpstr>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Nicole</dc:creator>
  <cp:lastModifiedBy>Danielle Martel</cp:lastModifiedBy>
  <cp:revision>35</cp:revision>
  <dcterms:created xsi:type="dcterms:W3CDTF">2014-09-05T01:56:23Z</dcterms:created>
  <dcterms:modified xsi:type="dcterms:W3CDTF">2016-09-02T02:57:28Z</dcterms:modified>
</cp:coreProperties>
</file>