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sldIdLst>
    <p:sldId id="271" r:id="rId2"/>
    <p:sldId id="299" r:id="rId3"/>
    <p:sldId id="300" r:id="rId4"/>
    <p:sldId id="301" r:id="rId5"/>
    <p:sldId id="302" r:id="rId6"/>
    <p:sldId id="303" r:id="rId7"/>
    <p:sldId id="304" r:id="rId8"/>
    <p:sldId id="298" r:id="rId9"/>
    <p:sldId id="297" r:id="rId10"/>
    <p:sldId id="305" r:id="rId11"/>
    <p:sldId id="295" r:id="rId12"/>
    <p:sldId id="279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74" r:id="rId26"/>
    <p:sldId id="278" r:id="rId27"/>
    <p:sldId id="280" r:id="rId28"/>
    <p:sldId id="273" r:id="rId29"/>
    <p:sldId id="275" r:id="rId30"/>
    <p:sldId id="296" r:id="rId31"/>
    <p:sldId id="30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12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/>
              <a:pPr/>
              <a:t>16-12-12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16-12-12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16-12-12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9C9DC-D14E-7C4C-B57F-7FD7CB2D5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1CEE1-E2C5-6246-AB5A-95534F91E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16-12-12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16-12-12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16-12-12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16-12-12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16-12-12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16-12-12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16-12-12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16-12-12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1909345-DEE0-4B07-8E32-441AC9DA095E}" type="datetime1">
              <a:rPr lang="en-US" smtClean="0"/>
              <a:pPr/>
              <a:t>16-12-12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600200" y="5257800"/>
            <a:ext cx="75438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CA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7086600" y="6248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bg1"/>
                </a:solidFill>
              </a:rPr>
              <a:t>www.onacd.ca</a:t>
            </a:r>
          </a:p>
        </p:txBody>
      </p:sp>
      <p:pic>
        <p:nvPicPr>
          <p:cNvPr id="15366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1600200" y="51054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400" b="1" i="1" smtClean="0">
                <a:solidFill>
                  <a:schemeClr val="bg1"/>
                </a:solidFill>
              </a:rPr>
              <a:t>1.3 Atomic </a:t>
            </a:r>
            <a:r>
              <a:rPr lang="en-US" sz="4400" b="1" i="1">
                <a:solidFill>
                  <a:schemeClr val="bg1"/>
                </a:solidFill>
              </a:rPr>
              <a:t>Theory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491382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dirty="0">
                <a:ea typeface="ＭＳ Ｐゴシック" pitchFamily="-108" charset="-128"/>
                <a:cs typeface="ＭＳ Ｐゴシック" pitchFamily="-108" charset="-128"/>
              </a:rPr>
              <a:t>Atomic Theory through the Ages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7239000" cy="6172200"/>
          </a:xfrm>
        </p:spPr>
        <p:txBody>
          <a:bodyPr/>
          <a:lstStyle/>
          <a:p>
            <a:pPr eaLnBrk="1" hangingPunct="1"/>
            <a:r>
              <a:rPr lang="en-CA" sz="2800">
                <a:ea typeface="ＭＳ Ｐゴシック" pitchFamily="-108" charset="-128"/>
                <a:cs typeface="ＭＳ Ｐゴシック" pitchFamily="-108" charset="-128"/>
              </a:rPr>
              <a:t>1910 – </a:t>
            </a:r>
            <a:r>
              <a:rPr lang="en-CA" sz="2800" smtClean="0">
                <a:ea typeface="ＭＳ Ｐゴシック" pitchFamily="-108" charset="-128"/>
                <a:cs typeface="ＭＳ Ｐゴシック" pitchFamily="-108" charset="-128"/>
              </a:rPr>
              <a:t>Rutherford’s alpha </a:t>
            </a:r>
            <a:r>
              <a:rPr lang="en-CA" sz="2800">
                <a:ea typeface="ＭＳ Ｐゴシック" pitchFamily="-108" charset="-128"/>
                <a:cs typeface="ＭＳ Ｐゴシック" pitchFamily="-108" charset="-128"/>
              </a:rPr>
              <a:t>particle experiment</a:t>
            </a:r>
            <a:r>
              <a:rPr lang="en-CA" sz="2800" smtClean="0">
                <a:ea typeface="ＭＳ Ｐゴシック" pitchFamily="-108" charset="-128"/>
                <a:cs typeface="ＭＳ Ｐゴシック" pitchFamily="-108" charset="-128"/>
              </a:rPr>
              <a:t> proves </a:t>
            </a:r>
            <a:r>
              <a:rPr lang="en-CA" sz="2800">
                <a:ea typeface="ＭＳ Ｐゴシック" pitchFamily="-108" charset="-128"/>
                <a:cs typeface="ＭＳ Ｐゴシック" pitchFamily="-108" charset="-128"/>
              </a:rPr>
              <a:t>that: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CA" sz="2000">
                <a:solidFill>
                  <a:srgbClr val="3366FF"/>
                </a:solidFill>
                <a:ea typeface="ＭＳ Ｐゴシック" pitchFamily="-108" charset="-128"/>
              </a:rPr>
              <a:t>Atoms are mostly empty </a:t>
            </a:r>
            <a:r>
              <a:rPr lang="en-CA" sz="2000" smtClean="0">
                <a:solidFill>
                  <a:srgbClr val="3366FF"/>
                </a:solidFill>
                <a:ea typeface="ＭＳ Ｐゴシック" pitchFamily="-108" charset="-128"/>
              </a:rPr>
              <a:t>space</a:t>
            </a:r>
          </a:p>
          <a:p>
            <a:pPr marL="1371600" lvl="2" indent="-457200" eaLnBrk="1" hangingPunct="1">
              <a:buFontTx/>
              <a:buAutoNum type="arabicPeriod"/>
            </a:pPr>
            <a:endParaRPr lang="en-CA" sz="2000" smtClean="0">
              <a:solidFill>
                <a:srgbClr val="3366FF"/>
              </a:solidFill>
              <a:ea typeface="ＭＳ Ｐゴシック" pitchFamily="-108" charset="-128"/>
            </a:endParaRPr>
          </a:p>
          <a:p>
            <a:pPr marL="1371600" lvl="2" indent="-457200" eaLnBrk="1" hangingPunct="1">
              <a:buFontTx/>
              <a:buAutoNum type="arabicPeriod"/>
            </a:pPr>
            <a:r>
              <a:rPr lang="en-CA" sz="2000">
                <a:solidFill>
                  <a:srgbClr val="3366FF"/>
                </a:solidFill>
                <a:ea typeface="ＭＳ Ｐゴシック" pitchFamily="-108" charset="-128"/>
              </a:rPr>
              <a:t>Negative electrons orbit around a positive </a:t>
            </a:r>
            <a:r>
              <a:rPr lang="en-CA" sz="2000" smtClean="0">
                <a:solidFill>
                  <a:srgbClr val="3366FF"/>
                </a:solidFill>
                <a:ea typeface="ＭＳ Ｐゴシック" pitchFamily="-108" charset="-128"/>
              </a:rPr>
              <a:t>nucleus</a:t>
            </a:r>
            <a:endParaRPr lang="en-CA" sz="2000">
              <a:solidFill>
                <a:srgbClr val="3366FF"/>
              </a:solidFill>
              <a:ea typeface="ＭＳ Ｐゴシック" pitchFamily="-108" charset="-128"/>
            </a:endParaRPr>
          </a:p>
        </p:txBody>
      </p:sp>
      <p:pic>
        <p:nvPicPr>
          <p:cNvPr id="27653" name="Picture 5" descr="Screen Shot 2013-09-21 at 1.41.50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8200" y="2743200"/>
            <a:ext cx="24892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51987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dirty="0"/>
              <a:t>Atomic Theory through the Ages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5105400" cy="6172200"/>
          </a:xfrm>
        </p:spPr>
        <p:txBody>
          <a:bodyPr/>
          <a:lstStyle/>
          <a:p>
            <a:pPr eaLnBrk="1" hangingPunct="1"/>
            <a:r>
              <a:rPr lang="en-CA" sz="2800" smtClean="0"/>
              <a:t>1913 – </a:t>
            </a:r>
            <a:r>
              <a:rPr lang="en-US" sz="2800" smtClean="0"/>
              <a:t>Studied the light given off when he passes electricity through hydrogen gas</a:t>
            </a:r>
          </a:p>
          <a:p>
            <a:pPr eaLnBrk="1" hangingPunct="1"/>
            <a:r>
              <a:rPr lang="en-CA" sz="2800" smtClean="0"/>
              <a:t>Niels Bohr proposes the Bohr Model in which electrons orbit the nucleus in specific energy “</a:t>
            </a:r>
            <a:r>
              <a:rPr lang="en-CA" sz="2800" smtClean="0">
                <a:solidFill>
                  <a:srgbClr val="3366FF"/>
                </a:solidFill>
              </a:rPr>
              <a:t>levels</a:t>
            </a:r>
            <a:r>
              <a:rPr lang="en-CA" sz="2800" smtClean="0"/>
              <a:t>” or “</a:t>
            </a:r>
            <a:r>
              <a:rPr lang="en-CA" sz="2800" smtClean="0">
                <a:solidFill>
                  <a:srgbClr val="3366FF"/>
                </a:solidFill>
              </a:rPr>
              <a:t>shells</a:t>
            </a:r>
            <a:r>
              <a:rPr lang="en-CA" sz="2800" smtClean="0"/>
              <a:t>”</a:t>
            </a:r>
          </a:p>
        </p:txBody>
      </p:sp>
      <p:pic>
        <p:nvPicPr>
          <p:cNvPr id="25605" name="Picture 10" descr="bc9_u1c1_p32_fig1_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9238" y="685800"/>
            <a:ext cx="381476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49657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dirty="0" smtClean="0"/>
              <a:t>Moving towards Modern Chemistry</a:t>
            </a:r>
            <a:endParaRPr lang="en-US" sz="4000" b="1" i="1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5105400" cy="6172200"/>
          </a:xfrm>
        </p:spPr>
        <p:txBody>
          <a:bodyPr/>
          <a:lstStyle/>
          <a:p>
            <a:pPr eaLnBrk="1" hangingPunct="1"/>
            <a:r>
              <a:rPr lang="en-CA" sz="2800" dirty="0" err="1" smtClean="0"/>
              <a:t>Niels</a:t>
            </a:r>
            <a:r>
              <a:rPr lang="en-CA" sz="2800" dirty="0" smtClean="0"/>
              <a:t> Bohr proposes the Bohr Model in which electrons orbit the nucleus in specific energy “levels” or “shells”</a:t>
            </a:r>
          </a:p>
          <a:p>
            <a:pPr lvl="0"/>
            <a:r>
              <a:rPr lang="en-CA" sz="2800" dirty="0" smtClean="0"/>
              <a:t>This meant that each electron has a particular amount of </a:t>
            </a:r>
            <a:r>
              <a:rPr lang="en-CA" sz="2800" dirty="0" smtClean="0">
                <a:solidFill>
                  <a:srgbClr val="3366FF"/>
                </a:solidFill>
              </a:rPr>
              <a:t>energy</a:t>
            </a:r>
            <a:r>
              <a:rPr lang="en-CA" sz="2800" dirty="0" smtClean="0"/>
              <a:t>.</a:t>
            </a:r>
          </a:p>
          <a:p>
            <a:pPr lvl="0"/>
            <a:r>
              <a:rPr lang="en-CA" sz="2800" dirty="0" smtClean="0"/>
              <a:t>Example: Neon light</a:t>
            </a:r>
            <a:endParaRPr lang="en-US" sz="2800" dirty="0" smtClean="0"/>
          </a:p>
          <a:p>
            <a:pPr eaLnBrk="1" hangingPunct="1"/>
            <a:endParaRPr lang="en-CA" sz="2800" dirty="0" smtClean="0"/>
          </a:p>
        </p:txBody>
      </p:sp>
      <p:pic>
        <p:nvPicPr>
          <p:cNvPr id="23557" name="Picture 10" descr="bc9_u1c1_p32_fig1_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9238" y="685800"/>
            <a:ext cx="381476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981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Emission Spectra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How are they formed?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Before: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Flowchart: Connector 1"/>
          <p:cNvSpPr/>
          <p:nvPr/>
        </p:nvSpPr>
        <p:spPr>
          <a:xfrm>
            <a:off x="2438400" y="2442121"/>
            <a:ext cx="2133600" cy="2133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865745" y="2880271"/>
            <a:ext cx="1278909" cy="12573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2487" y="3247311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</a:t>
            </a:r>
            <a:endParaRPr lang="en-US" sz="2800" dirty="0"/>
          </a:p>
        </p:txBody>
      </p:sp>
      <p:sp>
        <p:nvSpPr>
          <p:cNvPr id="7" name="Flowchart: Connector 6"/>
          <p:cNvSpPr/>
          <p:nvPr/>
        </p:nvSpPr>
        <p:spPr>
          <a:xfrm>
            <a:off x="3429000" y="2804071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430137" y="4061371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61012" y="2816863"/>
            <a:ext cx="19777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645090" y="3048000"/>
            <a:ext cx="1993710" cy="1165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67400" y="2667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electrons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879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981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Emission Spectra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How are they formed?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Before: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8" name="Picture 4" descr="http://www.coloring-drawing.ca/wp-content/uploads/2009/11/candle-coloring-she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5" t="4139" r="18908" b="64975"/>
          <a:stretch/>
        </p:blipFill>
        <p:spPr bwMode="auto">
          <a:xfrm>
            <a:off x="2465696" y="4575721"/>
            <a:ext cx="2033516" cy="13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/>
          <p:cNvSpPr/>
          <p:nvPr/>
        </p:nvSpPr>
        <p:spPr>
          <a:xfrm>
            <a:off x="2438400" y="2442121"/>
            <a:ext cx="2133600" cy="2133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865745" y="2880271"/>
            <a:ext cx="1278909" cy="12573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2487" y="3247311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</a:t>
            </a:r>
            <a:endParaRPr lang="en-US" sz="2800" dirty="0"/>
          </a:p>
        </p:txBody>
      </p:sp>
      <p:sp>
        <p:nvSpPr>
          <p:cNvPr id="7" name="Flowchart: Connector 6"/>
          <p:cNvSpPr/>
          <p:nvPr/>
        </p:nvSpPr>
        <p:spPr>
          <a:xfrm>
            <a:off x="3429000" y="2804071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430137" y="4061371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5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981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Emission Spectra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How are they formed?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Before: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8" name="Picture 4" descr="http://www.coloring-drawing.ca/wp-content/uploads/2009/11/candle-coloring-she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5" t="4139" r="18908" b="64975"/>
          <a:stretch/>
        </p:blipFill>
        <p:spPr bwMode="auto">
          <a:xfrm>
            <a:off x="2465696" y="4575721"/>
            <a:ext cx="2033516" cy="13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/>
          <p:cNvSpPr/>
          <p:nvPr/>
        </p:nvSpPr>
        <p:spPr>
          <a:xfrm>
            <a:off x="2438400" y="2442121"/>
            <a:ext cx="2133600" cy="2133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865745" y="2880271"/>
            <a:ext cx="1278909" cy="12573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2487" y="3247311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</a:t>
            </a:r>
            <a:endParaRPr lang="en-US" sz="2800" dirty="0"/>
          </a:p>
        </p:txBody>
      </p:sp>
      <p:sp>
        <p:nvSpPr>
          <p:cNvPr id="7" name="Flowchart: Connector 6"/>
          <p:cNvSpPr/>
          <p:nvPr/>
        </p:nvSpPr>
        <p:spPr>
          <a:xfrm>
            <a:off x="3429000" y="2804071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430137" y="4061371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>
            <a:stCxn id="7" idx="7"/>
          </p:cNvCxnSpPr>
          <p:nvPr/>
        </p:nvCxnSpPr>
        <p:spPr>
          <a:xfrm rot="5400000" flipH="1" flipV="1">
            <a:off x="3585821" y="2582024"/>
            <a:ext cx="217627" cy="27110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51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981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Emission Spectra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How are they formed?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Before: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8" name="Picture 4" descr="http://www.coloring-drawing.ca/wp-content/uploads/2009/11/candle-coloring-she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5" t="4139" r="18908" b="64975"/>
          <a:stretch/>
        </p:blipFill>
        <p:spPr bwMode="auto">
          <a:xfrm>
            <a:off x="2465696" y="4575721"/>
            <a:ext cx="2033516" cy="132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/>
          <p:cNvSpPr/>
          <p:nvPr/>
        </p:nvSpPr>
        <p:spPr>
          <a:xfrm>
            <a:off x="2438400" y="2442121"/>
            <a:ext cx="2133600" cy="2133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865745" y="2880271"/>
            <a:ext cx="1278909" cy="12573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2487" y="3247311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</a:t>
            </a:r>
            <a:endParaRPr lang="en-US" sz="2800" dirty="0"/>
          </a:p>
        </p:txBody>
      </p:sp>
      <p:sp>
        <p:nvSpPr>
          <p:cNvPr id="7" name="Flowchart: Connector 6"/>
          <p:cNvSpPr/>
          <p:nvPr/>
        </p:nvSpPr>
        <p:spPr>
          <a:xfrm>
            <a:off x="3429000" y="2804071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430137" y="4061371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830187" y="2456362"/>
            <a:ext cx="152400" cy="1524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>
            <a:stCxn id="7" idx="7"/>
          </p:cNvCxnSpPr>
          <p:nvPr/>
        </p:nvCxnSpPr>
        <p:spPr>
          <a:xfrm rot="5400000" flipH="1" flipV="1">
            <a:off x="3585821" y="2582024"/>
            <a:ext cx="217627" cy="27110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65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981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Emission Spectra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How are they formed?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After: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Flowchart: Connector 1"/>
          <p:cNvSpPr/>
          <p:nvPr/>
        </p:nvSpPr>
        <p:spPr>
          <a:xfrm>
            <a:off x="2438400" y="2442121"/>
            <a:ext cx="2133600" cy="2133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865745" y="2880271"/>
            <a:ext cx="1278909" cy="12573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2487" y="3247311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</a:t>
            </a:r>
            <a:endParaRPr lang="en-US" sz="2800" dirty="0"/>
          </a:p>
        </p:txBody>
      </p:sp>
      <p:sp>
        <p:nvSpPr>
          <p:cNvPr id="7" name="Flowchart: Connector 6"/>
          <p:cNvSpPr/>
          <p:nvPr/>
        </p:nvSpPr>
        <p:spPr>
          <a:xfrm>
            <a:off x="3830187" y="2456362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430137" y="4061371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44654" y="2532562"/>
            <a:ext cx="1722746" cy="515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30480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Electron is </a:t>
            </a:r>
          </a:p>
          <a:p>
            <a:r>
              <a:rPr lang="en-US" sz="2800" dirty="0" smtClean="0"/>
              <a:t>“EXCITED”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264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Connector 15"/>
          <p:cNvSpPr/>
          <p:nvPr/>
        </p:nvSpPr>
        <p:spPr>
          <a:xfrm>
            <a:off x="2865745" y="2880271"/>
            <a:ext cx="1278909" cy="12573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981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Emission Spectra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How are they formed?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 result: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Flowchart: Connector 1"/>
          <p:cNvSpPr/>
          <p:nvPr/>
        </p:nvSpPr>
        <p:spPr>
          <a:xfrm>
            <a:off x="2438400" y="2442121"/>
            <a:ext cx="2133600" cy="2133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865745" y="2880271"/>
            <a:ext cx="1278909" cy="12573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2487" y="3247311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</a:t>
            </a:r>
            <a:endParaRPr lang="en-US" sz="2800" dirty="0"/>
          </a:p>
        </p:txBody>
      </p:sp>
      <p:sp>
        <p:nvSpPr>
          <p:cNvPr id="7" name="Flowchart: Connector 6"/>
          <p:cNvSpPr/>
          <p:nvPr/>
        </p:nvSpPr>
        <p:spPr>
          <a:xfrm>
            <a:off x="3830187" y="2456362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430137" y="4061371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urved Connector 19"/>
          <p:cNvCxnSpPr>
            <a:stCxn id="7" idx="3"/>
          </p:cNvCxnSpPr>
          <p:nvPr/>
        </p:nvCxnSpPr>
        <p:spPr>
          <a:xfrm rot="5400000">
            <a:off x="3570039" y="2521604"/>
            <a:ext cx="217627" cy="34730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30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Connector 15"/>
          <p:cNvSpPr/>
          <p:nvPr/>
        </p:nvSpPr>
        <p:spPr>
          <a:xfrm>
            <a:off x="2865745" y="2880271"/>
            <a:ext cx="1278909" cy="12573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981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Emission Spectra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How are they formed?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 result: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Flowchart: Connector 1"/>
          <p:cNvSpPr/>
          <p:nvPr/>
        </p:nvSpPr>
        <p:spPr>
          <a:xfrm>
            <a:off x="2438400" y="2442121"/>
            <a:ext cx="2133600" cy="2133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865745" y="2880271"/>
            <a:ext cx="1278909" cy="12573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2487" y="3247311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</a:t>
            </a:r>
            <a:endParaRPr lang="en-US" sz="2800" dirty="0"/>
          </a:p>
        </p:txBody>
      </p:sp>
      <p:sp>
        <p:nvSpPr>
          <p:cNvPr id="7" name="Flowchart: Connector 6"/>
          <p:cNvSpPr/>
          <p:nvPr/>
        </p:nvSpPr>
        <p:spPr>
          <a:xfrm>
            <a:off x="3830187" y="2456362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430137" y="4061371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3429000" y="2804071"/>
            <a:ext cx="152400" cy="1524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urved Connector 19"/>
          <p:cNvCxnSpPr>
            <a:stCxn id="7" idx="3"/>
          </p:cNvCxnSpPr>
          <p:nvPr/>
        </p:nvCxnSpPr>
        <p:spPr>
          <a:xfrm rot="5400000">
            <a:off x="3570039" y="2521604"/>
            <a:ext cx="217627" cy="34730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21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57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dirty="0">
                <a:ea typeface="ＭＳ Ｐゴシック" pitchFamily="-108" charset="-128"/>
                <a:cs typeface="ＭＳ Ｐゴシック" pitchFamily="-108" charset="-128"/>
              </a:rPr>
              <a:t>Atomic Theory through the Ages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5105400" cy="6172200"/>
          </a:xfrm>
        </p:spPr>
        <p:txBody>
          <a:bodyPr/>
          <a:lstStyle/>
          <a:p>
            <a:pPr eaLnBrk="1" hangingPunct="1"/>
            <a:r>
              <a:rPr lang="en-CA" sz="2800" dirty="0">
                <a:ea typeface="ＭＳ Ｐゴシック" pitchFamily="-108" charset="-128"/>
                <a:cs typeface="ＭＳ Ｐゴシック" pitchFamily="-108" charset="-128"/>
              </a:rPr>
              <a:t>400 B.C. – Democritus thought that matter could not be </a:t>
            </a:r>
            <a:r>
              <a:rPr lang="en-CA" sz="2800" dirty="0">
                <a:solidFill>
                  <a:srgbClr val="0000FF"/>
                </a:solidFill>
                <a:ea typeface="ＭＳ Ｐゴシック" pitchFamily="-108" charset="-128"/>
                <a:cs typeface="ＭＳ Ｐゴシック" pitchFamily="-108" charset="-128"/>
              </a:rPr>
              <a:t>divided indefinitely</a:t>
            </a:r>
          </a:p>
          <a:p>
            <a:pPr eaLnBrk="1" hangingPunct="1"/>
            <a:endParaRPr lang="en-CA" sz="2800" dirty="0">
              <a:solidFill>
                <a:srgbClr val="0000FF"/>
              </a:solidFill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/>
            <a:endParaRPr lang="en-CA" sz="2800" dirty="0">
              <a:solidFill>
                <a:srgbClr val="0000FF"/>
              </a:solidFill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/>
            <a:r>
              <a:rPr lang="en-CA" sz="2800" dirty="0">
                <a:ea typeface="ＭＳ Ｐゴシック" pitchFamily="-108" charset="-128"/>
                <a:cs typeface="ＭＳ Ｐゴシック" pitchFamily="-108" charset="-128"/>
              </a:rPr>
              <a:t>350 B.C – Aristotle states that all matter is made up of four elements: Earth, </a:t>
            </a:r>
            <a:r>
              <a:rPr lang="en-CA" sz="2800" dirty="0">
                <a:solidFill>
                  <a:srgbClr val="0000FF"/>
                </a:solidFill>
                <a:ea typeface="ＭＳ Ｐゴシック" pitchFamily="-108" charset="-128"/>
                <a:cs typeface="ＭＳ Ｐゴシック" pitchFamily="-108" charset="-128"/>
              </a:rPr>
              <a:t>Air</a:t>
            </a:r>
            <a:r>
              <a:rPr lang="en-CA" sz="2800" dirty="0">
                <a:ea typeface="ＭＳ Ｐゴシック" pitchFamily="-108" charset="-128"/>
                <a:cs typeface="ＭＳ Ｐゴシック" pitchFamily="-108" charset="-128"/>
              </a:rPr>
              <a:t>, Fire, and </a:t>
            </a:r>
            <a:r>
              <a:rPr lang="en-CA" sz="2800" dirty="0">
                <a:solidFill>
                  <a:srgbClr val="0000FF"/>
                </a:solidFill>
                <a:ea typeface="ＭＳ Ｐゴシック" pitchFamily="-108" charset="-128"/>
                <a:cs typeface="ＭＳ Ｐゴシック" pitchFamily="-108" charset="-128"/>
              </a:rPr>
              <a:t>Water</a:t>
            </a:r>
            <a:r>
              <a:rPr lang="en-CA" sz="2800" dirty="0">
                <a:ea typeface="ＭＳ Ｐゴシック" pitchFamily="-108" charset="-128"/>
                <a:cs typeface="ＭＳ Ｐゴシック" pitchFamily="-108" charset="-128"/>
              </a:rPr>
              <a:t>.</a:t>
            </a:r>
          </a:p>
          <a:p>
            <a:pPr eaLnBrk="1" hangingPunct="1"/>
            <a:r>
              <a:rPr lang="en-CA" sz="2800" dirty="0">
                <a:ea typeface="ＭＳ Ｐゴシック" pitchFamily="-108" charset="-128"/>
                <a:cs typeface="ＭＳ Ｐゴシック" pitchFamily="-108" charset="-128"/>
              </a:rPr>
              <a:t>Aristotle is very, very wrong but his ideas persisted for 2000 years!!</a:t>
            </a:r>
          </a:p>
          <a:p>
            <a:pPr eaLnBrk="1" hangingPunct="1">
              <a:buFontTx/>
              <a:buNone/>
            </a:pPr>
            <a:endParaRPr lang="en-US" sz="2800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21509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838200"/>
            <a:ext cx="335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657600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Connector 15"/>
          <p:cNvSpPr/>
          <p:nvPr/>
        </p:nvSpPr>
        <p:spPr>
          <a:xfrm>
            <a:off x="2865745" y="2880271"/>
            <a:ext cx="1278909" cy="12573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981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Emission Spectra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How are they formed?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 result: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Flowchart: Connector 1"/>
          <p:cNvSpPr/>
          <p:nvPr/>
        </p:nvSpPr>
        <p:spPr>
          <a:xfrm>
            <a:off x="2438400" y="2442121"/>
            <a:ext cx="2133600" cy="2133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865745" y="2880271"/>
            <a:ext cx="1278909" cy="12573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2487" y="3247311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</a:t>
            </a:r>
            <a:endParaRPr lang="en-US" sz="2800" dirty="0"/>
          </a:p>
        </p:txBody>
      </p:sp>
      <p:sp>
        <p:nvSpPr>
          <p:cNvPr id="7" name="Flowchart: Connector 6"/>
          <p:cNvSpPr/>
          <p:nvPr/>
        </p:nvSpPr>
        <p:spPr>
          <a:xfrm>
            <a:off x="3830187" y="2456362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430137" y="4061371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3429000" y="2804071"/>
            <a:ext cx="152400" cy="1524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urved Connector 19"/>
          <p:cNvCxnSpPr>
            <a:stCxn id="7" idx="3"/>
          </p:cNvCxnSpPr>
          <p:nvPr/>
        </p:nvCxnSpPr>
        <p:spPr>
          <a:xfrm rot="5400000">
            <a:off x="3570039" y="2521604"/>
            <a:ext cx="217627" cy="34730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17" idx="6"/>
          </p:cNvCxnSpPr>
          <p:nvPr/>
        </p:nvCxnSpPr>
        <p:spPr>
          <a:xfrm flipV="1">
            <a:off x="3581400" y="1371600"/>
            <a:ext cx="2514600" cy="150867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23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Connector 15"/>
          <p:cNvSpPr/>
          <p:nvPr/>
        </p:nvSpPr>
        <p:spPr>
          <a:xfrm>
            <a:off x="2865745" y="2880271"/>
            <a:ext cx="1278909" cy="12573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981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Emission Spectra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How are they formed?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 result: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Flowchart: Connector 1"/>
          <p:cNvSpPr/>
          <p:nvPr/>
        </p:nvSpPr>
        <p:spPr>
          <a:xfrm>
            <a:off x="2438400" y="2442121"/>
            <a:ext cx="2133600" cy="2133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865745" y="2880271"/>
            <a:ext cx="1278909" cy="12573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2487" y="3247311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</a:t>
            </a:r>
            <a:endParaRPr lang="en-US" sz="2800" dirty="0"/>
          </a:p>
        </p:txBody>
      </p:sp>
      <p:sp>
        <p:nvSpPr>
          <p:cNvPr id="7" name="Flowchart: Connector 6"/>
          <p:cNvSpPr/>
          <p:nvPr/>
        </p:nvSpPr>
        <p:spPr>
          <a:xfrm>
            <a:off x="3830187" y="2456362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430137" y="4061371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3429000" y="2804071"/>
            <a:ext cx="152400" cy="1524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urved Connector 19"/>
          <p:cNvCxnSpPr>
            <a:stCxn id="7" idx="3"/>
          </p:cNvCxnSpPr>
          <p:nvPr/>
        </p:nvCxnSpPr>
        <p:spPr>
          <a:xfrm rot="5400000">
            <a:off x="3570039" y="2521604"/>
            <a:ext cx="217627" cy="34730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17" idx="6"/>
          </p:cNvCxnSpPr>
          <p:nvPr/>
        </p:nvCxnSpPr>
        <p:spPr>
          <a:xfrm flipV="1">
            <a:off x="3581400" y="1371600"/>
            <a:ext cx="2514600" cy="150867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6000" y="1371600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Loses energy </a:t>
            </a:r>
          </a:p>
          <a:p>
            <a:r>
              <a:rPr lang="en-US" sz="2800" dirty="0" smtClean="0"/>
              <a:t>as </a:t>
            </a:r>
          </a:p>
          <a:p>
            <a:r>
              <a:rPr lang="en-US" sz="2800" dirty="0"/>
              <a:t>l</a:t>
            </a:r>
            <a:r>
              <a:rPr lang="en-US" sz="2800" dirty="0" smtClean="0"/>
              <a:t>ight of a specific wavelength </a:t>
            </a:r>
            <a:r>
              <a:rPr lang="en-US" sz="2800" dirty="0" err="1" smtClean="0"/>
              <a:t>colour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507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Connector 15"/>
          <p:cNvSpPr/>
          <p:nvPr/>
        </p:nvSpPr>
        <p:spPr>
          <a:xfrm>
            <a:off x="2865745" y="2880271"/>
            <a:ext cx="1278909" cy="12573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981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Emission Spectra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How are they formed?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 result: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Flowchart: Connector 1"/>
          <p:cNvSpPr/>
          <p:nvPr/>
        </p:nvSpPr>
        <p:spPr>
          <a:xfrm>
            <a:off x="2438400" y="2442121"/>
            <a:ext cx="2133600" cy="2133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865745" y="2880271"/>
            <a:ext cx="1278909" cy="12573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2487" y="3247311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</a:t>
            </a:r>
            <a:endParaRPr lang="en-US" sz="2800" dirty="0"/>
          </a:p>
        </p:txBody>
      </p:sp>
      <p:sp>
        <p:nvSpPr>
          <p:cNvPr id="7" name="Flowchart: Connector 6"/>
          <p:cNvSpPr/>
          <p:nvPr/>
        </p:nvSpPr>
        <p:spPr>
          <a:xfrm>
            <a:off x="3830187" y="2456362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430137" y="4061371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3429000" y="2804071"/>
            <a:ext cx="152400" cy="1524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urved Connector 19"/>
          <p:cNvCxnSpPr>
            <a:stCxn id="7" idx="3"/>
          </p:cNvCxnSpPr>
          <p:nvPr/>
        </p:nvCxnSpPr>
        <p:spPr>
          <a:xfrm rot="5400000">
            <a:off x="3570039" y="2521604"/>
            <a:ext cx="217627" cy="34730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17" idx="6"/>
          </p:cNvCxnSpPr>
          <p:nvPr/>
        </p:nvCxnSpPr>
        <p:spPr>
          <a:xfrm flipV="1">
            <a:off x="3581400" y="1371600"/>
            <a:ext cx="2514600" cy="150867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6000" y="1371600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Loses energy </a:t>
            </a:r>
          </a:p>
          <a:p>
            <a:r>
              <a:rPr lang="en-US" sz="2800" dirty="0" smtClean="0"/>
              <a:t>as </a:t>
            </a:r>
          </a:p>
          <a:p>
            <a:r>
              <a:rPr lang="en-US" sz="2800" dirty="0"/>
              <a:t>l</a:t>
            </a:r>
            <a:r>
              <a:rPr lang="en-US" sz="2800" dirty="0" smtClean="0"/>
              <a:t>ight of a specific wavelength </a:t>
            </a:r>
            <a:r>
              <a:rPr lang="en-US" sz="2800" dirty="0" err="1" smtClean="0"/>
              <a:t>colour</a:t>
            </a:r>
            <a:endParaRPr lang="en-US" sz="2800" dirty="0"/>
          </a:p>
        </p:txBody>
      </p:sp>
      <p:cxnSp>
        <p:nvCxnSpPr>
          <p:cNvPr id="11" name="Curved Connector 10"/>
          <p:cNvCxnSpPr>
            <a:stCxn id="4" idx="2"/>
          </p:cNvCxnSpPr>
          <p:nvPr/>
        </p:nvCxnSpPr>
        <p:spPr>
          <a:xfrm rot="5400000">
            <a:off x="5523935" y="2933134"/>
            <a:ext cx="1258431" cy="26289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62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Connector 15"/>
          <p:cNvSpPr/>
          <p:nvPr/>
        </p:nvSpPr>
        <p:spPr>
          <a:xfrm>
            <a:off x="2865745" y="2880271"/>
            <a:ext cx="1278909" cy="12573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981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Emission Spectra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How are they formed?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 result: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Flowchart: Connector 1"/>
          <p:cNvSpPr/>
          <p:nvPr/>
        </p:nvSpPr>
        <p:spPr>
          <a:xfrm>
            <a:off x="2438400" y="2442121"/>
            <a:ext cx="2133600" cy="2133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865745" y="2880271"/>
            <a:ext cx="1278909" cy="12573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2487" y="3247311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</a:t>
            </a:r>
            <a:endParaRPr lang="en-US" sz="2800" dirty="0"/>
          </a:p>
        </p:txBody>
      </p:sp>
      <p:sp>
        <p:nvSpPr>
          <p:cNvPr id="7" name="Flowchart: Connector 6"/>
          <p:cNvSpPr/>
          <p:nvPr/>
        </p:nvSpPr>
        <p:spPr>
          <a:xfrm>
            <a:off x="3830187" y="2456362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430137" y="4061371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3429000" y="2804071"/>
            <a:ext cx="152400" cy="1524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urved Connector 19"/>
          <p:cNvCxnSpPr>
            <a:stCxn id="7" idx="3"/>
          </p:cNvCxnSpPr>
          <p:nvPr/>
        </p:nvCxnSpPr>
        <p:spPr>
          <a:xfrm rot="5400000">
            <a:off x="3570039" y="2521604"/>
            <a:ext cx="217627" cy="34730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17" idx="6"/>
          </p:cNvCxnSpPr>
          <p:nvPr/>
        </p:nvCxnSpPr>
        <p:spPr>
          <a:xfrm flipV="1">
            <a:off x="3581400" y="1371600"/>
            <a:ext cx="2514600" cy="150867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6000" y="1371600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Loses energy </a:t>
            </a:r>
          </a:p>
          <a:p>
            <a:r>
              <a:rPr lang="en-US" sz="2800" dirty="0" smtClean="0"/>
              <a:t>as </a:t>
            </a:r>
          </a:p>
          <a:p>
            <a:r>
              <a:rPr lang="en-US" sz="2800" dirty="0"/>
              <a:t>l</a:t>
            </a:r>
            <a:r>
              <a:rPr lang="en-US" sz="2800" dirty="0" smtClean="0"/>
              <a:t>ight of a specific wavelength </a:t>
            </a:r>
            <a:r>
              <a:rPr lang="en-US" sz="2800" dirty="0" err="1" smtClean="0"/>
              <a:t>colour</a:t>
            </a:r>
            <a:endParaRPr lang="en-US" sz="2800" dirty="0"/>
          </a:p>
        </p:txBody>
      </p:sp>
      <p:cxnSp>
        <p:nvCxnSpPr>
          <p:cNvPr id="11" name="Curved Connector 10"/>
          <p:cNvCxnSpPr>
            <a:stCxn id="4" idx="2"/>
            <a:endCxn id="18" idx="0"/>
          </p:cNvCxnSpPr>
          <p:nvPr/>
        </p:nvCxnSpPr>
        <p:spPr>
          <a:xfrm rot="5400000">
            <a:off x="5523935" y="2933134"/>
            <a:ext cx="1258431" cy="26289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physchem.co.za/OB12-mat/Graphics/spectra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876800"/>
            <a:ext cx="64008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62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Connector 15"/>
          <p:cNvSpPr/>
          <p:nvPr/>
        </p:nvSpPr>
        <p:spPr>
          <a:xfrm>
            <a:off x="2865745" y="2880271"/>
            <a:ext cx="1278909" cy="12573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981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Emission Spectra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How are they formed?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 result: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Flowchart: Connector 1"/>
          <p:cNvSpPr/>
          <p:nvPr/>
        </p:nvSpPr>
        <p:spPr>
          <a:xfrm>
            <a:off x="2438400" y="2442121"/>
            <a:ext cx="2133600" cy="2133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865745" y="2880271"/>
            <a:ext cx="1278909" cy="12573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2487" y="3247311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</a:t>
            </a:r>
            <a:endParaRPr lang="en-US" sz="2800" dirty="0"/>
          </a:p>
        </p:txBody>
      </p:sp>
      <p:sp>
        <p:nvSpPr>
          <p:cNvPr id="7" name="Flowchart: Connector 6"/>
          <p:cNvSpPr/>
          <p:nvPr/>
        </p:nvSpPr>
        <p:spPr>
          <a:xfrm>
            <a:off x="3830187" y="2456362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430137" y="4061371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3429000" y="2804071"/>
            <a:ext cx="152400" cy="1524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urved Connector 19"/>
          <p:cNvCxnSpPr>
            <a:stCxn id="7" idx="3"/>
          </p:cNvCxnSpPr>
          <p:nvPr/>
        </p:nvCxnSpPr>
        <p:spPr>
          <a:xfrm rot="5400000">
            <a:off x="3570039" y="2521604"/>
            <a:ext cx="217627" cy="34730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17" idx="6"/>
          </p:cNvCxnSpPr>
          <p:nvPr/>
        </p:nvCxnSpPr>
        <p:spPr>
          <a:xfrm flipV="1">
            <a:off x="3581400" y="1371600"/>
            <a:ext cx="2514600" cy="150867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6000" y="1371600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Loses energy </a:t>
            </a:r>
          </a:p>
          <a:p>
            <a:r>
              <a:rPr lang="en-US" sz="2800" dirty="0" smtClean="0"/>
              <a:t>as </a:t>
            </a:r>
          </a:p>
          <a:p>
            <a:r>
              <a:rPr lang="en-US" sz="2800" dirty="0"/>
              <a:t>l</a:t>
            </a:r>
            <a:r>
              <a:rPr lang="en-US" sz="2800" dirty="0" smtClean="0"/>
              <a:t>ight of a specific wavelength </a:t>
            </a:r>
            <a:r>
              <a:rPr lang="en-US" sz="2800" dirty="0" err="1" smtClean="0"/>
              <a:t>colour</a:t>
            </a:r>
            <a:endParaRPr lang="en-US" sz="2800" dirty="0"/>
          </a:p>
        </p:txBody>
      </p:sp>
      <p:cxnSp>
        <p:nvCxnSpPr>
          <p:cNvPr id="11" name="Curved Connector 10"/>
          <p:cNvCxnSpPr>
            <a:stCxn id="4" idx="2"/>
            <a:endCxn id="18" idx="0"/>
          </p:cNvCxnSpPr>
          <p:nvPr/>
        </p:nvCxnSpPr>
        <p:spPr>
          <a:xfrm rot="5400000">
            <a:off x="5523935" y="2933134"/>
            <a:ext cx="1258431" cy="26289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physchem.co.za/OB12-mat/Graphics/spectra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876800"/>
            <a:ext cx="64008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3883223"/>
            <a:ext cx="1980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EMISSION</a:t>
            </a:r>
          </a:p>
          <a:p>
            <a:pPr algn="ctr"/>
            <a:r>
              <a:rPr lang="en-US" sz="2800" dirty="0" smtClean="0"/>
              <a:t>of </a:t>
            </a:r>
          </a:p>
          <a:p>
            <a:pPr algn="ctr"/>
            <a:r>
              <a:rPr lang="en-US" sz="2800" dirty="0" smtClean="0"/>
              <a:t>Light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383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449969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dirty="0"/>
              <a:t>Modern Atomic Theory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495800" y="685800"/>
            <a:ext cx="4648200" cy="6019800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800" dirty="0" smtClean="0">
                <a:solidFill>
                  <a:srgbClr val="FF0000"/>
                </a:solidFill>
              </a:rPr>
              <a:t>Read page 32-33 in textbook</a:t>
            </a:r>
          </a:p>
          <a:p>
            <a:pPr eaLnBrk="1" hangingPunct="1"/>
            <a:r>
              <a:rPr lang="en-CA" sz="2800" dirty="0" smtClean="0">
                <a:solidFill>
                  <a:srgbClr val="FF0000"/>
                </a:solidFill>
              </a:rPr>
              <a:t>Fill in page 5 of handout</a:t>
            </a:r>
          </a:p>
        </p:txBody>
      </p:sp>
      <p:pic>
        <p:nvPicPr>
          <p:cNvPr id="25605" name="Picture 6" descr="bc9_u1c1_p32_fig1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4624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449969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dirty="0"/>
              <a:t>Fun Fact of the Day!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267200" cy="6172200"/>
          </a:xfrm>
        </p:spPr>
        <p:txBody>
          <a:bodyPr/>
          <a:lstStyle/>
          <a:p>
            <a:pPr eaLnBrk="1" hangingPunct="1"/>
            <a:r>
              <a:rPr lang="en-CA" sz="2800" dirty="0"/>
              <a:t>There is a whole lot of empty space in the atom! If the nucleus of a carbon atom was represented by a</a:t>
            </a:r>
            <a:r>
              <a:rPr lang="en-CA" sz="2800" dirty="0" smtClean="0"/>
              <a:t> grape </a:t>
            </a:r>
            <a:r>
              <a:rPr lang="en-CA" sz="2800" dirty="0"/>
              <a:t>placed at centre ice of</a:t>
            </a:r>
            <a:r>
              <a:rPr lang="en-CA" sz="2800" dirty="0" smtClean="0"/>
              <a:t> </a:t>
            </a:r>
            <a:r>
              <a:rPr lang="en-CA" sz="2800" dirty="0" smtClean="0"/>
              <a:t>Rogers Arena, </a:t>
            </a:r>
            <a:r>
              <a:rPr lang="en-CA" sz="2800" dirty="0"/>
              <a:t>then the entire</a:t>
            </a:r>
            <a:r>
              <a:rPr lang="en-CA" sz="2800" dirty="0" smtClean="0"/>
              <a:t> stadium would </a:t>
            </a:r>
            <a:r>
              <a:rPr lang="en-CA" sz="2800" dirty="0"/>
              <a:t>represent the volume occupied by electrons!</a:t>
            </a:r>
            <a:endParaRPr lang="en-US" sz="2800" dirty="0"/>
          </a:p>
        </p:txBody>
      </p:sp>
      <p:pic>
        <p:nvPicPr>
          <p:cNvPr id="2970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685800"/>
            <a:ext cx="4800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449969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dirty="0"/>
              <a:t>Modern Atomic Theory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495800" y="685800"/>
            <a:ext cx="4648200" cy="6019800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800" dirty="0" smtClean="0"/>
              <a:t>Protons </a:t>
            </a:r>
            <a:r>
              <a:rPr lang="en-CA" sz="2800" dirty="0"/>
              <a:t>and Neutrons are held tightly together at the centre of the atom in a region called the Nucleus</a:t>
            </a:r>
          </a:p>
          <a:p>
            <a:pPr eaLnBrk="1" hangingPunct="1"/>
            <a:r>
              <a:rPr lang="en-CA" sz="2800" dirty="0"/>
              <a:t>Electrons exist around the Nucleus in shells or energy levels</a:t>
            </a:r>
          </a:p>
          <a:p>
            <a:pPr eaLnBrk="1" hangingPunct="1"/>
            <a:r>
              <a:rPr lang="en-CA" sz="2800" dirty="0"/>
              <a:t>The region occupied by Electrons makes up most of the volume of the atom</a:t>
            </a:r>
            <a:endParaRPr lang="en-US" sz="2800" dirty="0"/>
          </a:p>
        </p:txBody>
      </p:sp>
      <p:pic>
        <p:nvPicPr>
          <p:cNvPr id="25605" name="Picture 6" descr="bc9_u1c1_p32_fig1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4624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0" y="11651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49657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dirty="0"/>
              <a:t>Modern Atomic Theory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95800" y="685800"/>
            <a:ext cx="4648200" cy="6019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CA" sz="2800" dirty="0" smtClean="0"/>
              <a:t>Subatomic </a:t>
            </a:r>
            <a:r>
              <a:rPr lang="en-CA" sz="2800" dirty="0"/>
              <a:t>particles are the particles that make up an atom</a:t>
            </a:r>
          </a:p>
          <a:p>
            <a:pPr eaLnBrk="1" hangingPunct="1"/>
            <a:r>
              <a:rPr lang="en-CA" sz="2800" dirty="0"/>
              <a:t>Protons are subatomic particles with a 1+ (positive) electric charge</a:t>
            </a:r>
          </a:p>
          <a:p>
            <a:pPr eaLnBrk="1" hangingPunct="1"/>
            <a:r>
              <a:rPr lang="en-CA" sz="2800" dirty="0"/>
              <a:t>Neutrons are subatomic particles that do not have an electric charge</a:t>
            </a:r>
          </a:p>
          <a:p>
            <a:pPr eaLnBrk="1" hangingPunct="1"/>
            <a:r>
              <a:rPr lang="en-CA" sz="2800" dirty="0"/>
              <a:t>Electrons are subatomic particles with a 1- (negative) electric charge</a:t>
            </a:r>
            <a:endParaRPr lang="en-US" sz="2800" dirty="0"/>
          </a:p>
        </p:txBody>
      </p:sp>
      <p:pic>
        <p:nvPicPr>
          <p:cNvPr id="24581" name="Picture 19" descr="bc9_u1c1_p32_fig1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4624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508224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dirty="0"/>
              <a:t>Modern Atomic Theory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144000" cy="3657600"/>
          </a:xfrm>
        </p:spPr>
        <p:txBody>
          <a:bodyPr/>
          <a:lstStyle/>
          <a:p>
            <a:pPr eaLnBrk="1" hangingPunct="1"/>
            <a:r>
              <a:rPr lang="en-CA" sz="2800" dirty="0"/>
              <a:t>The region occupied by Electrons is actually a massive volume compared to the nucleus</a:t>
            </a:r>
          </a:p>
          <a:p>
            <a:pPr eaLnBrk="1" hangingPunct="1"/>
            <a:r>
              <a:rPr lang="en-CA" sz="2800" dirty="0"/>
              <a:t>A neutral atom has the same number of Protons and Electrons.  Since a Proton counts as 1+ electric charge and a Electron counts as 1- electric charge, the charges add up to zero, making the atom neutral</a:t>
            </a:r>
            <a:endParaRPr lang="en-US" sz="2800" dirty="0"/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571500"/>
            <a:ext cx="433705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-381000" y="-304800"/>
            <a:ext cx="3900488" cy="1143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 pitchFamily="-108" charset="-128"/>
                <a:cs typeface="ＭＳ Ｐゴシック" pitchFamily="-108" charset="-128"/>
              </a:rPr>
              <a:t>Alchemist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291960" y="758795"/>
            <a:ext cx="472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CA" sz="2800" kern="0" dirty="0">
                <a:latin typeface="+mn-lt"/>
              </a:rPr>
              <a:t>Middle ages – Alchemy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CA" sz="2800" kern="0" dirty="0">
                <a:latin typeface="+mn-lt"/>
              </a:rPr>
              <a:t>    </a:t>
            </a:r>
            <a:r>
              <a:rPr lang="en-CA" sz="2800" kern="0" dirty="0" err="1">
                <a:latin typeface="+mn-lt"/>
              </a:rPr>
              <a:t>started</a:t>
            </a:r>
            <a:endParaRPr lang="en-CA" sz="28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CA" sz="28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CA" sz="2800" kern="0" dirty="0">
                <a:latin typeface="+mn-lt"/>
              </a:rPr>
              <a:t>Alchemists experimented with matter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CA" sz="28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CA" sz="2800" kern="0" dirty="0">
                <a:latin typeface="+mn-lt"/>
              </a:rPr>
              <a:t>Tried to turn common </a:t>
            </a:r>
            <a:r>
              <a:rPr lang="en-CA" sz="2800" kern="0" dirty="0">
                <a:solidFill>
                  <a:srgbClr val="0000FF"/>
                </a:solidFill>
                <a:latin typeface="+mn-lt"/>
              </a:rPr>
              <a:t>metals</a:t>
            </a:r>
            <a:r>
              <a:rPr lang="en-CA" sz="2800" kern="0" dirty="0">
                <a:latin typeface="+mn-lt"/>
              </a:rPr>
              <a:t> into </a:t>
            </a:r>
            <a:r>
              <a:rPr lang="en-CA" sz="2800" kern="0" dirty="0">
                <a:solidFill>
                  <a:srgbClr val="0000FF"/>
                </a:solidFill>
                <a:latin typeface="+mn-lt"/>
              </a:rPr>
              <a:t>gold</a:t>
            </a:r>
            <a:r>
              <a:rPr lang="en-CA" sz="2800" kern="0" dirty="0">
                <a:latin typeface="+mn-lt"/>
              </a:rPr>
              <a:t>, for over 1000 years they tried.</a:t>
            </a:r>
            <a:r>
              <a:rPr lang="en-CA" sz="2800" kern="0" dirty="0">
                <a:solidFill>
                  <a:srgbClr val="0000FF"/>
                </a:solidFill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CA" sz="2800" kern="0" dirty="0">
              <a:solidFill>
                <a:srgbClr val="0000FF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CA" sz="2800" kern="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473271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dirty="0"/>
              <a:t>Atomic Theory through the Ages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8305800" cy="6172200"/>
          </a:xfrm>
        </p:spPr>
        <p:txBody>
          <a:bodyPr/>
          <a:lstStyle/>
          <a:p>
            <a:pPr eaLnBrk="1" hangingPunct="1"/>
            <a:r>
              <a:rPr lang="en-CA" sz="2800" dirty="0" smtClean="0"/>
              <a:t>With one partner discuss the following people and what their ideas were about the atom</a:t>
            </a:r>
          </a:p>
          <a:p>
            <a:pPr lvl="1"/>
            <a:r>
              <a:rPr lang="en-CA" sz="2000" dirty="0" smtClean="0"/>
              <a:t>Aristotle</a:t>
            </a:r>
          </a:p>
          <a:p>
            <a:pPr lvl="1"/>
            <a:r>
              <a:rPr lang="en-CA" sz="2000" dirty="0" smtClean="0"/>
              <a:t>JJ Thompson</a:t>
            </a:r>
          </a:p>
          <a:p>
            <a:pPr lvl="1"/>
            <a:r>
              <a:rPr lang="en-CA" sz="2000" dirty="0" smtClean="0"/>
              <a:t>Rutherford</a:t>
            </a:r>
          </a:p>
          <a:p>
            <a:pPr lvl="1"/>
            <a:r>
              <a:rPr lang="en-CA" sz="2000" dirty="0" smtClean="0"/>
              <a:t>John Dalton</a:t>
            </a:r>
          </a:p>
          <a:p>
            <a:pPr lvl="1"/>
            <a:endParaRPr lang="en-CA" sz="2000" dirty="0" smtClean="0"/>
          </a:p>
          <a:p>
            <a:pPr lvl="1"/>
            <a:endParaRPr lang="en-CA" sz="2000" dirty="0" smtClean="0"/>
          </a:p>
          <a:p>
            <a:pPr lvl="1"/>
            <a:r>
              <a:rPr lang="en-CA" sz="2000" dirty="0" smtClean="0"/>
              <a:t>I will be asking students who they were!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Fill out 1.3 Worksheet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-242887"/>
            <a:ext cx="8229600" cy="1600200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108" charset="-128"/>
                <a:cs typeface="ＭＳ Ｐゴシック" pitchFamily="-108" charset="-128"/>
              </a:rPr>
              <a:t>John Dalton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25963"/>
          </a:xfrm>
        </p:spPr>
        <p:txBody>
          <a:bodyPr/>
          <a:lstStyle/>
          <a:p>
            <a:pPr eaLnBrk="1" hangingPunct="1"/>
            <a:r>
              <a:rPr lang="en-CA" dirty="0" smtClean="0">
                <a:ea typeface="ＭＳ Ｐゴシック" pitchFamily="-108" charset="-128"/>
                <a:cs typeface="ＭＳ Ｐゴシック" pitchFamily="-108" charset="-128"/>
              </a:rPr>
              <a:t>1800 –Dalton conducts experiments and studied gases in the </a:t>
            </a:r>
            <a:r>
              <a:rPr lang="en-CA" dirty="0" smtClean="0">
                <a:solidFill>
                  <a:srgbClr val="3366FF"/>
                </a:solidFill>
                <a:ea typeface="ＭＳ Ｐゴシック" pitchFamily="-108" charset="-128"/>
                <a:cs typeface="ＭＳ Ｐゴシック" pitchFamily="-108" charset="-128"/>
              </a:rPr>
              <a:t>Earth’s atmosphere</a:t>
            </a:r>
            <a:r>
              <a:rPr lang="en-CA" dirty="0" smtClean="0">
                <a:ea typeface="ＭＳ Ｐゴシック" pitchFamily="-108" charset="-128"/>
                <a:cs typeface="ＭＳ Ｐゴシック" pitchFamily="-108" charset="-128"/>
              </a:rPr>
              <a:t>.</a:t>
            </a:r>
          </a:p>
          <a:p>
            <a:pPr eaLnBrk="1" hangingPunct="1"/>
            <a:r>
              <a:rPr lang="en-CA" dirty="0" smtClean="0">
                <a:ea typeface="ＭＳ Ｐゴシック" pitchFamily="-108" charset="-128"/>
                <a:cs typeface="ＭＳ Ｐゴシック" pitchFamily="-108" charset="-128"/>
              </a:rPr>
              <a:t>He proposed the theory of the atom.</a:t>
            </a:r>
          </a:p>
          <a:p>
            <a:pPr eaLnBrk="1" hangingPunct="1"/>
            <a:r>
              <a:rPr lang="en-CA" dirty="0" smtClean="0">
                <a:solidFill>
                  <a:srgbClr val="FF0000"/>
                </a:solidFill>
                <a:ea typeface="ＭＳ Ｐゴシック" pitchFamily="-108" charset="-128"/>
                <a:cs typeface="ＭＳ Ｐゴシック" pitchFamily="-108" charset="-128"/>
              </a:rPr>
              <a:t>Look on p.30 in textbook and fill in four main points on p.2 in notes</a:t>
            </a:r>
          </a:p>
          <a:p>
            <a:pPr eaLnBrk="1" hangingPunct="1"/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357313"/>
            <a:ext cx="4289425" cy="4786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214313" y="188913"/>
            <a:ext cx="4714875" cy="6169025"/>
          </a:xfrm>
        </p:spPr>
        <p:txBody>
          <a:bodyPr/>
          <a:lstStyle/>
          <a:p>
            <a:pPr marL="533400" indent="-533400" eaLnBrk="1" hangingPunct="1">
              <a:lnSpc>
                <a:spcPct val="70000"/>
              </a:lnSpc>
              <a:buFontTx/>
              <a:buAutoNum type="arabicPeriod"/>
            </a:pPr>
            <a:r>
              <a:rPr lang="en-US" sz="2700" smtClean="0">
                <a:ea typeface="ＭＳ Ｐゴシック" pitchFamily="-108" charset="-128"/>
                <a:cs typeface="ＭＳ Ｐゴシック" pitchFamily="-108" charset="-128"/>
              </a:rPr>
              <a:t>All matter is made of small particles called atoms.</a:t>
            </a:r>
          </a:p>
          <a:p>
            <a:pPr marL="533400" indent="-533400" eaLnBrk="1" hangingPunct="1">
              <a:lnSpc>
                <a:spcPct val="70000"/>
              </a:lnSpc>
              <a:buFontTx/>
              <a:buAutoNum type="arabicPeriod" startAt="2"/>
            </a:pPr>
            <a:r>
              <a:rPr lang="en-US" sz="2700" smtClean="0">
                <a:ea typeface="ＭＳ Ｐゴシック" pitchFamily="-108" charset="-128"/>
                <a:cs typeface="ＭＳ Ｐゴシック" pitchFamily="-108" charset="-128"/>
              </a:rPr>
              <a:t>Atoms cannot be created, destroyed, or divided into smaller particles. (partially untrue now, as we discovered!)</a:t>
            </a:r>
          </a:p>
          <a:p>
            <a:pPr marL="533400" indent="-533400" eaLnBrk="1" hangingPunct="1">
              <a:lnSpc>
                <a:spcPct val="70000"/>
              </a:lnSpc>
              <a:buFontTx/>
              <a:buAutoNum type="arabicPeriod" startAt="2"/>
            </a:pPr>
            <a:r>
              <a:rPr lang="en-US" sz="2700" smtClean="0">
                <a:ea typeface="ＭＳ Ｐゴシック" pitchFamily="-108" charset="-128"/>
                <a:cs typeface="ＭＳ Ｐゴシック" pitchFamily="-108" charset="-128"/>
              </a:rPr>
              <a:t>All atoms of the same element are identical in mass and size, but they are different in mass and size from the atoms of other elements.</a:t>
            </a:r>
          </a:p>
          <a:p>
            <a:pPr marL="533400" indent="-533400" eaLnBrk="1" hangingPunct="1">
              <a:lnSpc>
                <a:spcPct val="70000"/>
              </a:lnSpc>
              <a:buFontTx/>
              <a:buAutoNum type="arabicPeriod" startAt="2"/>
            </a:pPr>
            <a:r>
              <a:rPr lang="en-US" sz="2700" smtClean="0">
                <a:ea typeface="ＭＳ Ｐゴシック" pitchFamily="-108" charset="-128"/>
                <a:cs typeface="ＭＳ Ｐゴシック" pitchFamily="-108" charset="-128"/>
              </a:rPr>
              <a:t>Compounds are created when atoms of different elements link together in definite proportions.</a:t>
            </a:r>
          </a:p>
          <a:p>
            <a:pPr marL="533400" indent="-533400" eaLnBrk="1" hangingPunct="1">
              <a:lnSpc>
                <a:spcPct val="70000"/>
              </a:lnSpc>
              <a:buFontTx/>
              <a:buNone/>
            </a:pPr>
            <a:endParaRPr lang="en-US" sz="270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1285875"/>
            <a:ext cx="3579813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457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dirty="0">
                <a:ea typeface="ＭＳ Ｐゴシック" pitchFamily="-108" charset="-128"/>
                <a:cs typeface="ＭＳ Ｐゴシック" pitchFamily="-108" charset="-128"/>
              </a:rPr>
              <a:t>Atomic Theory through the Ages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5638800" cy="54864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CA" sz="2800" smtClean="0">
                <a:ea typeface="ＭＳ Ｐゴシック" pitchFamily="-108" charset="-128"/>
                <a:cs typeface="ＭＳ Ｐゴシック" pitchFamily="-108" charset="-128"/>
              </a:rPr>
              <a:t>1900 – JJ Thomson discovers that when materials are rubbed, they can develop a charge difference. He proposes his “</a:t>
            </a:r>
            <a:r>
              <a:rPr lang="en-CA" sz="2800" smtClean="0">
                <a:solidFill>
                  <a:srgbClr val="0000FF"/>
                </a:solidFill>
                <a:ea typeface="ＭＳ Ｐゴシック" pitchFamily="-108" charset="-128"/>
                <a:cs typeface="ＭＳ Ｐゴシック" pitchFamily="-108" charset="-128"/>
              </a:rPr>
              <a:t>Plum Pudding</a:t>
            </a:r>
            <a:r>
              <a:rPr lang="en-CA" sz="2800" smtClean="0">
                <a:ea typeface="ＭＳ Ｐゴシック" pitchFamily="-108" charset="-128"/>
                <a:cs typeface="ＭＳ Ｐゴシック" pitchFamily="-108" charset="-128"/>
              </a:rPr>
              <a:t>” model</a:t>
            </a:r>
          </a:p>
          <a:p>
            <a:pPr eaLnBrk="1" hangingPunct="1"/>
            <a:endParaRPr lang="en-CA" sz="280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ea typeface="ＭＳ Ｐゴシック" pitchFamily="-108" charset="-128"/>
                <a:cs typeface="ＭＳ Ｐゴシック" pitchFamily="-108" charset="-128"/>
              </a:rPr>
              <a:t>Atoms, which are </a:t>
            </a:r>
            <a:r>
              <a:rPr lang="en-US" sz="2800" smtClean="0">
                <a:solidFill>
                  <a:srgbClr val="0000FF"/>
                </a:solidFill>
                <a:ea typeface="ＭＳ Ｐゴシック" pitchFamily="-108" charset="-128"/>
                <a:cs typeface="ＭＳ Ｐゴシック" pitchFamily="-108" charset="-128"/>
              </a:rPr>
              <a:t>positively</a:t>
            </a:r>
            <a:r>
              <a:rPr lang="en-US" sz="2800" smtClean="0">
                <a:ea typeface="ＭＳ Ｐゴシック" pitchFamily="-108" charset="-128"/>
                <a:cs typeface="ＭＳ Ｐゴシック" pitchFamily="-108" charset="-128"/>
              </a:rPr>
              <a:t> charged, contain </a:t>
            </a:r>
            <a:r>
              <a:rPr lang="en-US" sz="2800" smtClean="0">
                <a:solidFill>
                  <a:srgbClr val="0000FF"/>
                </a:solidFill>
                <a:ea typeface="ＭＳ Ｐゴシック" pitchFamily="-108" charset="-128"/>
                <a:cs typeface="ＭＳ Ｐゴシック" pitchFamily="-108" charset="-128"/>
              </a:rPr>
              <a:t>negatively</a:t>
            </a:r>
            <a:r>
              <a:rPr lang="en-US" sz="2800" smtClean="0">
                <a:ea typeface="ＭＳ Ｐゴシック" pitchFamily="-108" charset="-128"/>
                <a:cs typeface="ＭＳ Ｐゴシック" pitchFamily="-108" charset="-128"/>
              </a:rPr>
              <a:t> charged particles (later called electrons)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ea typeface="ＭＳ Ｐゴシック" pitchFamily="-108" charset="-128"/>
                <a:cs typeface="ＭＳ Ｐゴシック" pitchFamily="-108" charset="-128"/>
              </a:rPr>
              <a:t>They are </a:t>
            </a:r>
            <a:r>
              <a:rPr lang="en-US" sz="2800" smtClean="0">
                <a:solidFill>
                  <a:srgbClr val="0000FF"/>
                </a:solidFill>
                <a:ea typeface="ＭＳ Ｐゴシック" pitchFamily="-108" charset="-128"/>
                <a:cs typeface="ＭＳ Ｐゴシック" pitchFamily="-108" charset="-128"/>
              </a:rPr>
              <a:t>stuck</a:t>
            </a:r>
            <a:r>
              <a:rPr lang="en-US" sz="2800" smtClean="0">
                <a:ea typeface="ＭＳ Ｐゴシック" pitchFamily="-108" charset="-128"/>
                <a:cs typeface="ＭＳ Ｐゴシック" pitchFamily="-108" charset="-128"/>
              </a:rPr>
              <a:t> in the atom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  <a:ea typeface="ＭＳ Ｐゴシック" pitchFamily="-108" charset="-128"/>
                <a:cs typeface="ＭＳ Ｐゴシック" pitchFamily="-108" charset="-128"/>
              </a:rPr>
              <a:t>Draw his model of the atom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5538" y="685800"/>
            <a:ext cx="2938462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bc9_u1c1_p30_fig1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513104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dirty="0">
                <a:ea typeface="ＭＳ Ｐゴシック" pitchFamily="-108" charset="-128"/>
                <a:cs typeface="ＭＳ Ｐゴシック" pitchFamily="-108" charset="-128"/>
              </a:rPr>
              <a:t>Atomic Theory through the Ages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CA" sz="2800" dirty="0">
                <a:ea typeface="ＭＳ Ｐゴシック" pitchFamily="-108" charset="-128"/>
                <a:cs typeface="ＭＳ Ｐゴシック" pitchFamily="-108" charset="-128"/>
              </a:rPr>
              <a:t>1910 – Rutherford conducts </a:t>
            </a:r>
            <a:r>
              <a:rPr lang="en-CA" sz="2800" dirty="0">
                <a:solidFill>
                  <a:srgbClr val="3366FF"/>
                </a:solidFill>
                <a:ea typeface="ＭＳ Ｐゴシック" pitchFamily="-108" charset="-128"/>
                <a:cs typeface="ＭＳ Ｐゴシック" pitchFamily="-108" charset="-128"/>
              </a:rPr>
              <a:t>alpha particle </a:t>
            </a:r>
            <a:r>
              <a:rPr lang="en-CA" sz="2800" dirty="0">
                <a:ea typeface="ＭＳ Ｐゴシック" pitchFamily="-108" charset="-128"/>
                <a:cs typeface="ＭＳ Ｐゴシック" pitchFamily="-108" charset="-128"/>
              </a:rPr>
              <a:t>experiment</a:t>
            </a:r>
          </a:p>
        </p:txBody>
      </p:sp>
      <p:pic>
        <p:nvPicPr>
          <p:cNvPr id="26629" name="Picture 6" descr="bc9_u1c1_p31_fig1_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77975"/>
            <a:ext cx="73914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5334000"/>
            <a:ext cx="176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Phet simulation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473271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dirty="0"/>
              <a:t>Atomic Theory through the Ages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8305800" cy="6172200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800" dirty="0" smtClean="0"/>
              <a:t>Run simulation and hand out magnets.</a:t>
            </a:r>
          </a:p>
          <a:p>
            <a:pPr eaLnBrk="1" hangingPunct="1"/>
            <a:endParaRPr lang="en-CA" sz="2800" dirty="0" smtClean="0"/>
          </a:p>
          <a:p>
            <a:pPr eaLnBrk="1" hangingPunct="1"/>
            <a:r>
              <a:rPr lang="en-CA" sz="2800" dirty="0" smtClean="0"/>
              <a:t>Try putting the south and south pole together. What happens?</a:t>
            </a:r>
          </a:p>
          <a:p>
            <a:pPr eaLnBrk="1" hangingPunct="1"/>
            <a:endParaRPr lang="en-CA" sz="2800" dirty="0" smtClean="0"/>
          </a:p>
          <a:p>
            <a:pPr eaLnBrk="1" hangingPunct="1"/>
            <a:r>
              <a:rPr lang="en-CA" sz="2800" dirty="0" smtClean="0"/>
              <a:t>Try putting the north and north pole ends together. What happens?</a:t>
            </a:r>
          </a:p>
          <a:p>
            <a:pPr eaLnBrk="1" hangingPunct="1"/>
            <a:endParaRPr lang="en-CA" sz="2800" dirty="0" smtClean="0"/>
          </a:p>
          <a:p>
            <a:pPr eaLnBrk="1" hangingPunct="1"/>
            <a:r>
              <a:rPr lang="en-CA" sz="2800" dirty="0" smtClean="0"/>
              <a:t>What happens when you put North and South end together?</a:t>
            </a:r>
            <a:endParaRPr lang="en-CA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473271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i="1" dirty="0"/>
              <a:t>Atomic Theory through the Ages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195890"/>
            <a:ext cx="8305800" cy="61722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n-CA" sz="2800" dirty="0" smtClean="0"/>
          </a:p>
          <a:p>
            <a:pPr eaLnBrk="1" hangingPunct="1"/>
            <a:endParaRPr lang="en-CA" sz="2800" dirty="0" smtClean="0"/>
          </a:p>
          <a:p>
            <a:pPr eaLnBrk="1" hangingPunct="1"/>
            <a:r>
              <a:rPr lang="en-CA" sz="2800" dirty="0" smtClean="0"/>
              <a:t>1. When you turned on the alpha gun, what did you notice?</a:t>
            </a:r>
          </a:p>
          <a:p>
            <a:pPr eaLnBrk="1" hangingPunct="1"/>
            <a:endParaRPr lang="en-CA" sz="2800" dirty="0" smtClean="0"/>
          </a:p>
          <a:p>
            <a:pPr eaLnBrk="1" hangingPunct="1"/>
            <a:endParaRPr lang="en-CA" sz="2800" dirty="0" smtClean="0"/>
          </a:p>
          <a:p>
            <a:pPr eaLnBrk="1" hangingPunct="1"/>
            <a:r>
              <a:rPr lang="en-CA" sz="2800" dirty="0" smtClean="0"/>
              <a:t>2. What was the difference with the plum pudding model?</a:t>
            </a:r>
          </a:p>
          <a:p>
            <a:pPr eaLnBrk="1" hangingPunct="1"/>
            <a:endParaRPr lang="en-CA" sz="2800" dirty="0" smtClean="0"/>
          </a:p>
          <a:p>
            <a:pPr eaLnBrk="1" hangingPunct="1"/>
            <a:endParaRPr lang="en-CA" sz="2800" dirty="0" smtClean="0"/>
          </a:p>
          <a:p>
            <a:pPr eaLnBrk="1" hangingPunct="1"/>
            <a:r>
              <a:rPr lang="en-CA" sz="2800" dirty="0" smtClean="0"/>
              <a:t>3. What do you think the difference is? Why does this happen?</a:t>
            </a:r>
            <a:endParaRPr lang="en-CA" sz="2000" dirty="0" smtClean="0"/>
          </a:p>
          <a:p>
            <a:pPr lvl="1"/>
            <a:endParaRPr lang="en-CA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203</TotalTime>
  <Words>926</Words>
  <Application>Microsoft Macintosh PowerPoint</Application>
  <PresentationFormat>On-screen Show (4:3)</PresentationFormat>
  <Paragraphs>169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Executive</vt:lpstr>
      <vt:lpstr>PowerPoint Presentation</vt:lpstr>
      <vt:lpstr>Atomic Theory through the Ages</vt:lpstr>
      <vt:lpstr>Alchemist</vt:lpstr>
      <vt:lpstr>John Dalton</vt:lpstr>
      <vt:lpstr>PowerPoint Presentation</vt:lpstr>
      <vt:lpstr>Atomic Theory through the Ages</vt:lpstr>
      <vt:lpstr>Atomic Theory through the Ages</vt:lpstr>
      <vt:lpstr>Atomic Theory through the Ages</vt:lpstr>
      <vt:lpstr>Atomic Theory through the Ages</vt:lpstr>
      <vt:lpstr>Atomic Theory through the Ages</vt:lpstr>
      <vt:lpstr>Atomic Theory through the Ages</vt:lpstr>
      <vt:lpstr>Moving towards Modern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Modern Atomic Theory</vt:lpstr>
      <vt:lpstr>Fun Fact of the Day!</vt:lpstr>
      <vt:lpstr>Modern Atomic Theory</vt:lpstr>
      <vt:lpstr>Modern Atomic Theory</vt:lpstr>
      <vt:lpstr>Modern Atomic Theory</vt:lpstr>
      <vt:lpstr>Atomic Theory through the Ages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Tamok</dc:creator>
  <cp:lastModifiedBy>Danielle Martel</cp:lastModifiedBy>
  <cp:revision>12</cp:revision>
  <cp:lastPrinted>2014-01-06T11:11:11Z</cp:lastPrinted>
  <dcterms:created xsi:type="dcterms:W3CDTF">2014-10-12T07:14:46Z</dcterms:created>
  <dcterms:modified xsi:type="dcterms:W3CDTF">2016-12-12T22:35:55Z</dcterms:modified>
</cp:coreProperties>
</file>