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1" r:id="rId33"/>
    <p:sldId id="288" r:id="rId34"/>
    <p:sldId id="289" r:id="rId35"/>
    <p:sldId id="290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11" r:id="rId54"/>
    <p:sldId id="310" r:id="rId55"/>
    <p:sldId id="309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18" autoAdjust="0"/>
  </p:normalViewPr>
  <p:slideViewPr>
    <p:cSldViewPr snapToGrid="0" snapToObjects="1">
      <p:cViewPr varScale="1">
        <p:scale>
          <a:sx n="88" d="100"/>
          <a:sy n="88" d="100"/>
        </p:scale>
        <p:origin x="-12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l21p3gsECGM" TargetMode="External"/><Relationship Id="rId3" Type="http://schemas.openxmlformats.org/officeDocument/2006/relationships/hyperlink" Target="https://www.youtube.com/watch?v=C6hn3sA0ip0&amp;t=75s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hyperlink" Target="https://www.youtube.com/watch?v=-DLGfd-Wpr4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dirty="0" smtClean="0"/>
              <a:t>Mitosis &amp; Meiosis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Ms. Martel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9732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sz="3600" b="1" dirty="0" smtClean="0"/>
              <a:t>12.2 </a:t>
            </a:r>
            <a:r>
              <a:rPr lang="mr-IN" sz="3600" b="1" dirty="0" smtClean="0"/>
              <a:t>–</a:t>
            </a:r>
            <a:r>
              <a:rPr lang="en-US" sz="3600" b="1" dirty="0" smtClean="0"/>
              <a:t> THE MITOTIC PHASE ALTERNATES WITH INTERPHASE IN THE CELL CYCLE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96" y="1417971"/>
            <a:ext cx="8658716" cy="4056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Phases of the Cell Cycle</a:t>
            </a:r>
          </a:p>
          <a:p>
            <a:r>
              <a:rPr lang="en-US" sz="2800" dirty="0" smtClean="0"/>
              <a:t>Mitosis is just </a:t>
            </a:r>
            <a:r>
              <a:rPr lang="en-US" sz="2800" b="1" dirty="0" smtClean="0"/>
              <a:t>one part of the cell cycle.</a:t>
            </a:r>
          </a:p>
          <a:p>
            <a:pPr lvl="1"/>
            <a:r>
              <a:rPr lang="en-US" sz="2600" dirty="0" smtClean="0"/>
              <a:t>The mitotic phase, which includes both </a:t>
            </a:r>
            <a:r>
              <a:rPr lang="en-US" sz="2600" b="1" dirty="0" smtClean="0"/>
              <a:t>mitosis, and cytokinesis</a:t>
            </a:r>
            <a:r>
              <a:rPr lang="en-US" sz="2600" dirty="0" smtClean="0"/>
              <a:t>, is usually the shortest part of the cell cycle. </a:t>
            </a:r>
          </a:p>
          <a:p>
            <a:r>
              <a:rPr lang="en-US" sz="2800" dirty="0" smtClean="0"/>
              <a:t>Interphase accounts for about</a:t>
            </a:r>
            <a:r>
              <a:rPr lang="en-US" sz="2800" b="1" dirty="0" smtClean="0"/>
              <a:t> %90 of the cell cycle.</a:t>
            </a:r>
          </a:p>
          <a:p>
            <a:pPr lvl="1"/>
            <a:r>
              <a:rPr lang="en-US" sz="2600" dirty="0" smtClean="0"/>
              <a:t>During interphase, a cell that is about to divide </a:t>
            </a:r>
            <a:r>
              <a:rPr lang="en-US" sz="2600" b="1" dirty="0" smtClean="0"/>
              <a:t>grows and copies its chromosomes </a:t>
            </a:r>
            <a:r>
              <a:rPr lang="en-US" sz="2600" dirty="0" smtClean="0"/>
              <a:t>in preparation for cell division.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2341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371"/>
            <a:ext cx="9144000" cy="32795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Interphase can be divided into </a:t>
            </a:r>
            <a:r>
              <a:rPr lang="en-US" sz="2800" dirty="0" err="1" smtClean="0"/>
              <a:t>subphases</a:t>
            </a:r>
            <a:r>
              <a:rPr lang="en-US" sz="2800" dirty="0" smtClean="0"/>
              <a:t>:</a:t>
            </a:r>
          </a:p>
          <a:p>
            <a:pPr lvl="1"/>
            <a:r>
              <a:rPr lang="en-US" sz="2600" b="1" dirty="0" smtClean="0"/>
              <a:t>G1 phase </a:t>
            </a:r>
            <a:r>
              <a:rPr lang="mr-IN" sz="2600" b="1" dirty="0" smtClean="0"/>
              <a:t>–</a:t>
            </a:r>
            <a:r>
              <a:rPr lang="en-US" sz="2600" b="1" dirty="0" smtClean="0"/>
              <a:t> first gap</a:t>
            </a:r>
          </a:p>
          <a:p>
            <a:pPr lvl="1"/>
            <a:r>
              <a:rPr lang="en-US" sz="2600" b="1" dirty="0" smtClean="0"/>
              <a:t>S phase </a:t>
            </a:r>
            <a:r>
              <a:rPr lang="mr-IN" sz="2600" b="1" dirty="0" smtClean="0"/>
              <a:t>–</a:t>
            </a:r>
            <a:r>
              <a:rPr lang="en-US" sz="2600" b="1" dirty="0" smtClean="0"/>
              <a:t> synthesis</a:t>
            </a:r>
          </a:p>
          <a:p>
            <a:pPr lvl="1"/>
            <a:r>
              <a:rPr lang="en-US" sz="2600" b="1" dirty="0" smtClean="0"/>
              <a:t>G2 phase </a:t>
            </a:r>
            <a:r>
              <a:rPr lang="mr-IN" sz="2600" b="1" dirty="0" smtClean="0"/>
              <a:t>–</a:t>
            </a:r>
            <a:r>
              <a:rPr lang="en-US" sz="2600" b="1" dirty="0" smtClean="0"/>
              <a:t> second gap</a:t>
            </a:r>
          </a:p>
          <a:p>
            <a:r>
              <a:rPr lang="en-US" sz="2800" dirty="0" smtClean="0"/>
              <a:t>Chromosomes are duplicated </a:t>
            </a:r>
            <a:r>
              <a:rPr lang="en-US" sz="2800" b="1" dirty="0" smtClean="0"/>
              <a:t>only during the S phase.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06873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651" y="227808"/>
            <a:ext cx="8728491" cy="306598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Mitosis is conventionally broken down into five stages: </a:t>
            </a:r>
            <a:r>
              <a:rPr lang="en-US" sz="2800" b="1" dirty="0" smtClean="0"/>
              <a:t>prophase, </a:t>
            </a:r>
            <a:r>
              <a:rPr lang="en-US" sz="2800" b="1" dirty="0" err="1" smtClean="0"/>
              <a:t>prometaphase</a:t>
            </a:r>
            <a:r>
              <a:rPr lang="en-US" sz="2800" b="1" dirty="0" smtClean="0"/>
              <a:t>, metaphase, anaphase, and </a:t>
            </a:r>
            <a:r>
              <a:rPr lang="en-US" sz="2800" b="1" dirty="0" err="1" smtClean="0"/>
              <a:t>telophase</a:t>
            </a:r>
            <a:r>
              <a:rPr lang="en-US" sz="2800" b="1" dirty="0" smtClean="0"/>
              <a:t>.</a:t>
            </a:r>
          </a:p>
          <a:p>
            <a:pPr lvl="1"/>
            <a:r>
              <a:rPr lang="en-US" sz="2600" dirty="0" smtClean="0"/>
              <a:t>Overlapping with the latter stages of mitosis, </a:t>
            </a:r>
            <a:r>
              <a:rPr lang="en-US" sz="2600" b="1" dirty="0" smtClean="0"/>
              <a:t>cytokinesis completes the mitotic phase.</a:t>
            </a:r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349" y="2526173"/>
            <a:ext cx="5964652" cy="43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58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32" y="69057"/>
            <a:ext cx="4528042" cy="868362"/>
          </a:xfrm>
        </p:spPr>
        <p:txBody>
          <a:bodyPr/>
          <a:lstStyle/>
          <a:p>
            <a:r>
              <a:rPr lang="en-US" dirty="0" smtClean="0"/>
              <a:t>G2 of Interphase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32" y="1116540"/>
            <a:ext cx="5490935" cy="57414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nuclear envelope encloses the nucleus.</a:t>
            </a:r>
          </a:p>
          <a:p>
            <a:r>
              <a:rPr lang="en-US" sz="2800" dirty="0" smtClean="0"/>
              <a:t>Two centromeres have formed by duplication of a single centrosome. </a:t>
            </a:r>
            <a:r>
              <a:rPr lang="en-US" sz="2800" b="1" dirty="0" smtClean="0"/>
              <a:t>Centrosomes organize the microtubules of the spindle</a:t>
            </a:r>
            <a:r>
              <a:rPr lang="en-US" sz="2800" dirty="0" smtClean="0"/>
              <a:t>. Each centrosome contains two centrioles.</a:t>
            </a:r>
          </a:p>
          <a:p>
            <a:r>
              <a:rPr lang="en-US" sz="2800" dirty="0" smtClean="0"/>
              <a:t>Chromosomes, duplicated during S phase, cannot be seen individually b</a:t>
            </a:r>
            <a:r>
              <a:rPr lang="en-US" sz="2800" b="1" dirty="0" smtClean="0"/>
              <a:t>ecause they have not yet condensed.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45144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057"/>
            <a:ext cx="2630165" cy="868362"/>
          </a:xfrm>
        </p:spPr>
        <p:txBody>
          <a:bodyPr/>
          <a:lstStyle/>
          <a:p>
            <a:r>
              <a:rPr lang="en-US" dirty="0" smtClean="0"/>
              <a:t>Prophase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69833"/>
            <a:ext cx="5689599" cy="588816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The chromatin fibers become more tightly coiled, </a:t>
            </a:r>
            <a:r>
              <a:rPr lang="en-US" sz="2800" b="1" dirty="0" smtClean="0"/>
              <a:t>condensing into discrete chromosomes</a:t>
            </a:r>
          </a:p>
          <a:p>
            <a:r>
              <a:rPr lang="en-US" sz="2800" dirty="0" smtClean="0"/>
              <a:t>Each duplicated chromosome appears as </a:t>
            </a:r>
            <a:r>
              <a:rPr lang="en-US" sz="2800" b="1" dirty="0" smtClean="0"/>
              <a:t>two identical sister chromatids </a:t>
            </a:r>
            <a:r>
              <a:rPr lang="en-US" sz="2800" dirty="0" smtClean="0"/>
              <a:t>joined at their centromere.</a:t>
            </a:r>
          </a:p>
          <a:p>
            <a:r>
              <a:rPr lang="en-US" sz="2800" dirty="0" smtClean="0"/>
              <a:t>Mitotic spindle begins to form. It is </a:t>
            </a:r>
            <a:r>
              <a:rPr lang="en-US" sz="2800" b="1" dirty="0" smtClean="0"/>
              <a:t>composed of centrosomes and microtubules. </a:t>
            </a:r>
            <a:r>
              <a:rPr lang="en-US" sz="2800" dirty="0" smtClean="0"/>
              <a:t>Radial arrays of shorter microtubules that extend from the centrosomes are called </a:t>
            </a:r>
            <a:r>
              <a:rPr lang="en-US" sz="2800" b="1" dirty="0" smtClean="0"/>
              <a:t>asters.</a:t>
            </a:r>
          </a:p>
          <a:p>
            <a:r>
              <a:rPr lang="en-US" sz="2800" b="1" dirty="0" smtClean="0"/>
              <a:t>Centrosomes move away from each other.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56492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900067" cy="868362"/>
          </a:xfrm>
        </p:spPr>
        <p:txBody>
          <a:bodyPr/>
          <a:lstStyle/>
          <a:p>
            <a:r>
              <a:rPr lang="en-US" dirty="0" err="1" smtClean="0"/>
              <a:t>Prometaphase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68362"/>
            <a:ext cx="5390068" cy="59896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nuclear envelope fragments.</a:t>
            </a:r>
          </a:p>
          <a:p>
            <a:r>
              <a:rPr lang="en-US" sz="2800" dirty="0" smtClean="0"/>
              <a:t>Microtubules extending from centrosome, </a:t>
            </a:r>
            <a:r>
              <a:rPr lang="en-US" sz="2800" b="1" dirty="0" smtClean="0"/>
              <a:t>invade nuclear area.</a:t>
            </a:r>
          </a:p>
          <a:p>
            <a:r>
              <a:rPr lang="en-US" sz="2800" dirty="0" smtClean="0"/>
              <a:t>Chromosomes are even more </a:t>
            </a:r>
            <a:r>
              <a:rPr lang="en-US" sz="2800" b="1" dirty="0" smtClean="0"/>
              <a:t>condensed.</a:t>
            </a:r>
          </a:p>
          <a:p>
            <a:r>
              <a:rPr lang="en-US" sz="2800" dirty="0" smtClean="0"/>
              <a:t>Chromatids of each chromosome now has </a:t>
            </a:r>
            <a:r>
              <a:rPr lang="en-US" sz="2800" b="1" dirty="0" smtClean="0"/>
              <a:t>kinetochore at centromere</a:t>
            </a:r>
          </a:p>
          <a:p>
            <a:r>
              <a:rPr lang="en-US" sz="2800" dirty="0" smtClean="0"/>
              <a:t>Some microtubules attach to kinetochores, and </a:t>
            </a:r>
            <a:r>
              <a:rPr lang="en-US" sz="2800" b="1" dirty="0" smtClean="0"/>
              <a:t>jerk chromosomes back and fourth.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73534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5"/>
            <a:ext cx="3104634" cy="868362"/>
          </a:xfrm>
        </p:spPr>
        <p:txBody>
          <a:bodyPr/>
          <a:lstStyle/>
          <a:p>
            <a:r>
              <a:rPr lang="en-US" dirty="0" smtClean="0"/>
              <a:t>Metaphase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9156"/>
            <a:ext cx="5603853" cy="59888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Centromeres are now at </a:t>
            </a:r>
            <a:r>
              <a:rPr lang="en-US" sz="2800" b="1" dirty="0" smtClean="0"/>
              <a:t>opposite poles.</a:t>
            </a:r>
          </a:p>
          <a:p>
            <a:r>
              <a:rPr lang="en-US" sz="2800" b="1" dirty="0" smtClean="0"/>
              <a:t>Chromosomes convene at metaphase plate</a:t>
            </a:r>
            <a:r>
              <a:rPr lang="en-US" sz="2800" dirty="0" smtClean="0"/>
              <a:t>, a plane that is equidistant between the spindle’s two poles.</a:t>
            </a:r>
          </a:p>
          <a:p>
            <a:r>
              <a:rPr lang="en-US" sz="2800" dirty="0" smtClean="0"/>
              <a:t>For each chromosome, the kinetochores of the sister chromatids are attached to </a:t>
            </a:r>
            <a:r>
              <a:rPr lang="en-US" sz="2800" b="1" dirty="0" smtClean="0"/>
              <a:t>kinetochore microtubules coming from opposite poles.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97587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08"/>
            <a:ext cx="2797624" cy="868362"/>
          </a:xfrm>
        </p:spPr>
        <p:txBody>
          <a:bodyPr/>
          <a:lstStyle/>
          <a:p>
            <a:r>
              <a:rPr lang="en-US" dirty="0" smtClean="0"/>
              <a:t>Anaphase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7070"/>
            <a:ext cx="5972731" cy="596093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Begins when </a:t>
            </a:r>
            <a:r>
              <a:rPr lang="en-US" sz="2800" b="1" dirty="0" smtClean="0"/>
              <a:t>cohesion proteins are cleaved</a:t>
            </a:r>
            <a:r>
              <a:rPr lang="en-US" sz="2800" dirty="0" smtClean="0"/>
              <a:t>. Sister chromatids part, each becoming chromosomes. </a:t>
            </a:r>
          </a:p>
          <a:p>
            <a:r>
              <a:rPr lang="en-US" sz="2800" dirty="0" smtClean="0"/>
              <a:t>Daughter chromosomes move towards </a:t>
            </a:r>
            <a:r>
              <a:rPr lang="en-US" sz="2800" b="1" dirty="0" smtClean="0"/>
              <a:t>opposite ends of the cell.</a:t>
            </a:r>
          </a:p>
          <a:p>
            <a:r>
              <a:rPr lang="en-US" sz="2800" dirty="0" smtClean="0"/>
              <a:t>Cell elongates as </a:t>
            </a:r>
            <a:r>
              <a:rPr lang="en-US" sz="2800" b="1" dirty="0" err="1" smtClean="0"/>
              <a:t>nonkinetochore</a:t>
            </a:r>
            <a:r>
              <a:rPr lang="en-US" sz="2800" b="1" dirty="0" smtClean="0"/>
              <a:t> microtubules lengthen.</a:t>
            </a:r>
          </a:p>
          <a:p>
            <a:r>
              <a:rPr lang="en-US" sz="2800" dirty="0" smtClean="0"/>
              <a:t>By the end of anaphase, the two ends of the cell have equivalent </a:t>
            </a:r>
            <a:r>
              <a:rPr lang="mr-IN" sz="2800" dirty="0" smtClean="0"/>
              <a:t>–</a:t>
            </a:r>
            <a:r>
              <a:rPr lang="en-US" sz="2800" dirty="0" smtClean="0"/>
              <a:t> and complete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b="1" dirty="0" smtClean="0"/>
              <a:t>collections of chromosomes.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11900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265465" cy="868362"/>
          </a:xfrm>
        </p:spPr>
        <p:txBody>
          <a:bodyPr/>
          <a:lstStyle/>
          <a:p>
            <a:r>
              <a:rPr lang="en-US" dirty="0" err="1" smtClean="0"/>
              <a:t>Telophase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68362"/>
            <a:ext cx="5330802" cy="59896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Two daughter </a:t>
            </a:r>
            <a:r>
              <a:rPr lang="en-US" sz="2800" dirty="0" err="1" smtClean="0"/>
              <a:t>nuceli</a:t>
            </a:r>
            <a:r>
              <a:rPr lang="en-US" sz="2800" dirty="0" smtClean="0"/>
              <a:t> form in cell. Nuclear envelopes arise from fragments of parent cell’s nuclear envelope.</a:t>
            </a:r>
          </a:p>
          <a:p>
            <a:r>
              <a:rPr lang="en-US" sz="2800" b="1" dirty="0" smtClean="0"/>
              <a:t>Chromosomes become less condensed.</a:t>
            </a:r>
          </a:p>
          <a:p>
            <a:r>
              <a:rPr lang="en-US" sz="2800" dirty="0" smtClean="0"/>
              <a:t>Any remaining spindle microtubules are </a:t>
            </a:r>
            <a:r>
              <a:rPr lang="en-US" sz="2800" b="1" dirty="0" smtClean="0"/>
              <a:t>depolymerized.</a:t>
            </a:r>
          </a:p>
          <a:p>
            <a:r>
              <a:rPr lang="en-US" sz="2800" dirty="0" smtClean="0"/>
              <a:t>Mitosis, </a:t>
            </a:r>
            <a:r>
              <a:rPr lang="en-US" sz="2800" b="1" dirty="0" smtClean="0"/>
              <a:t>the division of one nucleus into two identical nuclei</a:t>
            </a:r>
            <a:r>
              <a:rPr lang="en-US" sz="2800" dirty="0" smtClean="0"/>
              <a:t>, is now complete.</a:t>
            </a:r>
          </a:p>
        </p:txBody>
      </p:sp>
    </p:spTree>
    <p:extLst>
      <p:ext uri="{BB962C8B-B14F-4D97-AF65-F5344CB8AC3E}">
        <p14:creationId xmlns:p14="http://schemas.microsoft.com/office/powerpoint/2010/main" val="1112092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162"/>
            <a:ext cx="3690743" cy="868362"/>
          </a:xfrm>
        </p:spPr>
        <p:txBody>
          <a:bodyPr/>
          <a:lstStyle/>
          <a:p>
            <a:r>
              <a:rPr lang="en-US" dirty="0" smtClean="0"/>
              <a:t>Cytokinesis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7" y="1242150"/>
            <a:ext cx="5213136" cy="56158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division of the cytoplasm, is usually well under way by late </a:t>
            </a:r>
            <a:r>
              <a:rPr lang="en-US" sz="2800" dirty="0" err="1" smtClean="0"/>
              <a:t>telophase</a:t>
            </a:r>
            <a:r>
              <a:rPr lang="en-US" sz="2800" dirty="0" smtClean="0"/>
              <a:t>, so the two daughter cells appear shortly after the end of mitosis.</a:t>
            </a:r>
          </a:p>
          <a:p>
            <a:r>
              <a:rPr lang="en-US" sz="2800" dirty="0" smtClean="0"/>
              <a:t>In animal cells, </a:t>
            </a:r>
            <a:r>
              <a:rPr lang="en-US" sz="2800" b="1" dirty="0" smtClean="0"/>
              <a:t>cytokinesis involves the formation of a cleavage furrow</a:t>
            </a:r>
            <a:r>
              <a:rPr lang="en-US" sz="2800" dirty="0" smtClean="0"/>
              <a:t>, which pinches the cell in two.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539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14" y="69057"/>
            <a:ext cx="8121798" cy="868362"/>
          </a:xfrm>
        </p:spPr>
        <p:txBody>
          <a:bodyPr/>
          <a:lstStyle/>
          <a:p>
            <a:r>
              <a:rPr lang="en-US" b="1" dirty="0" smtClean="0"/>
              <a:t>The Key Roles of Cell Division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921" y="1011702"/>
            <a:ext cx="8881995" cy="56875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ability of organisms to produce more of their own kind best </a:t>
            </a:r>
            <a:r>
              <a:rPr lang="en-US" sz="2800" b="1" dirty="0" smtClean="0"/>
              <a:t>distinguishes living things from nonliving matter.</a:t>
            </a:r>
          </a:p>
          <a:p>
            <a:pPr lvl="1"/>
            <a:r>
              <a:rPr lang="en-US" sz="2600" dirty="0" smtClean="0"/>
              <a:t>The continuity of life is based on the reproduction of cells, or </a:t>
            </a:r>
            <a:r>
              <a:rPr lang="en-US" sz="2600" b="1" dirty="0" smtClean="0"/>
              <a:t>cell division.</a:t>
            </a:r>
          </a:p>
          <a:p>
            <a:r>
              <a:rPr lang="en-US" sz="2800" dirty="0" smtClean="0"/>
              <a:t>Cell division plays several important roles in life:</a:t>
            </a:r>
          </a:p>
          <a:p>
            <a:pPr lvl="1"/>
            <a:r>
              <a:rPr lang="en-US" sz="2600" dirty="0" smtClean="0"/>
              <a:t>1) The division of one prokaryotic cell</a:t>
            </a:r>
            <a:r>
              <a:rPr lang="en-US" sz="2600" b="1" dirty="0" smtClean="0"/>
              <a:t> reproduces an entire organism.</a:t>
            </a:r>
          </a:p>
          <a:p>
            <a:pPr lvl="1"/>
            <a:r>
              <a:rPr lang="en-US" sz="2600" dirty="0" smtClean="0"/>
              <a:t>2) Cell division enables</a:t>
            </a:r>
            <a:r>
              <a:rPr lang="en-US" sz="2600" b="1" dirty="0" smtClean="0"/>
              <a:t> multicellular eukaryotes to develop from a single cell.</a:t>
            </a:r>
          </a:p>
          <a:p>
            <a:pPr lvl="1"/>
            <a:r>
              <a:rPr lang="en-US" sz="2600" dirty="0" smtClean="0"/>
              <a:t>3) </a:t>
            </a:r>
            <a:r>
              <a:rPr lang="en-US" sz="2600" b="1" dirty="0" smtClean="0"/>
              <a:t>Renewal, repair, and replacing cells </a:t>
            </a:r>
            <a:r>
              <a:rPr lang="en-US" sz="2600" dirty="0" smtClean="0"/>
              <a:t>that die from normal wear and tear.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8640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txBody>
          <a:bodyPr/>
          <a:lstStyle/>
          <a:p>
            <a:r>
              <a:rPr lang="en-US" b="1" dirty="0" smtClean="0"/>
              <a:t>The Mitotic Spindle: </a:t>
            </a:r>
            <a:r>
              <a:rPr lang="en-US" b="1" i="1" dirty="0" smtClean="0"/>
              <a:t>A Closer Look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876" y="1273107"/>
            <a:ext cx="8770356" cy="48957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of the events of mitosis </a:t>
            </a:r>
            <a:r>
              <a:rPr lang="en-US" sz="2800" b="1" dirty="0" smtClean="0"/>
              <a:t>depend on the mitotic spindle</a:t>
            </a:r>
            <a:r>
              <a:rPr lang="en-US" sz="2800" dirty="0" smtClean="0"/>
              <a:t>, which begins to form in the cytoplasm during prophase.</a:t>
            </a:r>
          </a:p>
          <a:p>
            <a:pPr lvl="1"/>
            <a:r>
              <a:rPr lang="en-US" sz="2600" dirty="0" smtClean="0"/>
              <a:t>This structure consists of fibers made of </a:t>
            </a:r>
            <a:r>
              <a:rPr lang="en-US" sz="2600" b="1" dirty="0" smtClean="0"/>
              <a:t>microtubules and associated proteins.</a:t>
            </a:r>
            <a:r>
              <a:rPr lang="en-US" sz="2600" dirty="0" smtClean="0"/>
              <a:t> </a:t>
            </a:r>
          </a:p>
          <a:p>
            <a:r>
              <a:rPr lang="en-US" sz="2800" dirty="0" smtClean="0"/>
              <a:t>In animal cells, the assembly of spindle microtubules </a:t>
            </a:r>
            <a:r>
              <a:rPr lang="en-US" sz="2800" b="1" dirty="0" smtClean="0"/>
              <a:t>starts at the centrosome.</a:t>
            </a:r>
          </a:p>
          <a:p>
            <a:pPr lvl="1"/>
            <a:r>
              <a:rPr lang="en-US" sz="2600" dirty="0" smtClean="0"/>
              <a:t>A subcellular region containing material that functions throughout the cell cycle to </a:t>
            </a:r>
            <a:r>
              <a:rPr lang="en-US" sz="2600" b="1" dirty="0" smtClean="0"/>
              <a:t>organize the cell’s microtubules. </a:t>
            </a:r>
            <a:endParaRPr lang="en-US" sz="2600" b="1" dirty="0"/>
          </a:p>
        </p:txBody>
      </p:sp>
      <p:sp>
        <p:nvSpPr>
          <p:cNvPr id="4" name="Action Button: Forward or Next 3">
            <a:hlinkClick r:id="rId2" highlightClick="1"/>
          </p:cNvPr>
          <p:cNvSpPr/>
          <p:nvPr/>
        </p:nvSpPr>
        <p:spPr>
          <a:xfrm>
            <a:off x="5512737" y="5959714"/>
            <a:ext cx="2063668" cy="692654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3" highlightClick="1"/>
          </p:cNvPr>
          <p:cNvSpPr/>
          <p:nvPr/>
        </p:nvSpPr>
        <p:spPr>
          <a:xfrm>
            <a:off x="1168931" y="5959714"/>
            <a:ext cx="2034806" cy="692654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0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868362"/>
          </a:xfrm>
        </p:spPr>
        <p:txBody>
          <a:bodyPr/>
          <a:lstStyle/>
          <a:p>
            <a:r>
              <a:rPr lang="en-US" b="1" dirty="0" smtClean="0"/>
              <a:t>Binary Fission in Bacteria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921" y="1166688"/>
            <a:ext cx="8854085" cy="56913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Binary fission refers to the process of asexual reproduction of </a:t>
            </a:r>
            <a:r>
              <a:rPr lang="en-US" sz="2800" b="1" dirty="0" smtClean="0"/>
              <a:t>bacteria and single-celled eukaryotes.</a:t>
            </a:r>
          </a:p>
          <a:p>
            <a:pPr lvl="1"/>
            <a:r>
              <a:rPr lang="en-US" sz="2600" dirty="0" smtClean="0"/>
              <a:t>In bacteria, most  genes are carried on a single bacterial chromosome that consists of </a:t>
            </a:r>
            <a:r>
              <a:rPr lang="en-US" sz="2600" b="1" dirty="0" smtClean="0"/>
              <a:t>circular DNA.</a:t>
            </a:r>
          </a:p>
          <a:p>
            <a:pPr lvl="1"/>
            <a:r>
              <a:rPr lang="en-US" sz="2600" dirty="0" smtClean="0"/>
              <a:t>In some bacteria, cell division is initiated when the DNA begins to replicate at a </a:t>
            </a:r>
            <a:r>
              <a:rPr lang="en-US" sz="2600" b="1" dirty="0" smtClean="0"/>
              <a:t>specific place on the chromosome called the origin of replication</a:t>
            </a:r>
            <a:r>
              <a:rPr lang="en-US" sz="2600" dirty="0" smtClean="0"/>
              <a:t>, producing two origins.</a:t>
            </a:r>
          </a:p>
          <a:p>
            <a:pPr lvl="1"/>
            <a:r>
              <a:rPr lang="en-US" sz="2600" dirty="0" smtClean="0"/>
              <a:t>While the chromosome replicates, the </a:t>
            </a:r>
            <a:r>
              <a:rPr lang="en-US" sz="2600" b="1" dirty="0" smtClean="0"/>
              <a:t>cell elongates</a:t>
            </a:r>
          </a:p>
          <a:p>
            <a:pPr lvl="1"/>
            <a:r>
              <a:rPr lang="en-US" sz="2600" dirty="0" smtClean="0"/>
              <a:t>Once complete, the plasma membrane pinches inwards, </a:t>
            </a:r>
            <a:r>
              <a:rPr lang="en-US" sz="2600" b="1" dirty="0" smtClean="0"/>
              <a:t>divid</a:t>
            </a:r>
            <a:r>
              <a:rPr lang="en-US" sz="2600" dirty="0" smtClean="0"/>
              <a:t>i</a:t>
            </a:r>
            <a:r>
              <a:rPr lang="en-US" sz="2600" b="1" dirty="0" smtClean="0"/>
              <a:t>ng the bacteria into two daughter cells.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896408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51" y="0"/>
            <a:ext cx="7100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91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8918"/>
            <a:ext cx="9144000" cy="1371600"/>
          </a:xfrm>
        </p:spPr>
        <p:txBody>
          <a:bodyPr/>
          <a:lstStyle/>
          <a:p>
            <a:r>
              <a:rPr lang="en-US" sz="3200" b="1" dirty="0" smtClean="0"/>
              <a:t>12.3 </a:t>
            </a:r>
            <a:r>
              <a:rPr lang="mr-IN" sz="3200" b="1" dirty="0" smtClean="0"/>
              <a:t>–</a:t>
            </a:r>
            <a:r>
              <a:rPr lang="en-US" sz="3200" b="1" dirty="0" smtClean="0"/>
              <a:t> THE EUKARYOTIC CELL CYCLE IS REGULATED BY A MOLECULAR CONTROL SYSTEM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741" y="2302864"/>
            <a:ext cx="8756401" cy="424285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timing and rate of a cell division in different parts of an organism are crucial to </a:t>
            </a:r>
            <a:r>
              <a:rPr lang="en-US" sz="2800" b="1" dirty="0" smtClean="0"/>
              <a:t>normal growth, development, and maintenance.</a:t>
            </a:r>
          </a:p>
          <a:p>
            <a:pPr lvl="1"/>
            <a:r>
              <a:rPr lang="en-US" sz="2600" dirty="0" smtClean="0"/>
              <a:t>The </a:t>
            </a:r>
            <a:r>
              <a:rPr lang="en-US" sz="2600" b="1" dirty="0" smtClean="0"/>
              <a:t>frequency of cell division varies </a:t>
            </a:r>
            <a:r>
              <a:rPr lang="en-US" sz="2600" dirty="0" smtClean="0"/>
              <a:t>with the type of cell.</a:t>
            </a:r>
          </a:p>
          <a:p>
            <a:pPr lvl="1"/>
            <a:r>
              <a:rPr lang="en-US" sz="2600" dirty="0" smtClean="0"/>
              <a:t>Ex) human skin cells divide frequently throughout life. However, nerve and muscle cells do not divide in a mature human.</a:t>
            </a:r>
          </a:p>
          <a:p>
            <a:pPr lvl="1"/>
            <a:r>
              <a:rPr lang="en-US" sz="2600" dirty="0" smtClean="0"/>
              <a:t>These differences result from </a:t>
            </a:r>
            <a:r>
              <a:rPr lang="en-US" sz="2600" b="1" dirty="0" smtClean="0"/>
              <a:t>regulation at the molecular level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269717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4104"/>
            <a:ext cx="9144000" cy="868362"/>
          </a:xfrm>
        </p:spPr>
        <p:txBody>
          <a:bodyPr/>
          <a:lstStyle/>
          <a:p>
            <a:r>
              <a:rPr lang="en-US" b="1" dirty="0" smtClean="0"/>
              <a:t>Evidence for Cytoplasmic Signals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95" y="1435765"/>
            <a:ext cx="8868040" cy="464937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the early 1970’s, experiments were conducted to determine if the cell cycle was</a:t>
            </a:r>
            <a:r>
              <a:rPr lang="en-US" sz="2800" b="1" dirty="0" smtClean="0"/>
              <a:t> driven by signaling molecules in the cytoplasm.</a:t>
            </a:r>
          </a:p>
          <a:p>
            <a:pPr lvl="1"/>
            <a:r>
              <a:rPr lang="en-US" sz="2600" dirty="0" smtClean="0"/>
              <a:t>Two cells in </a:t>
            </a:r>
            <a:r>
              <a:rPr lang="en-US" sz="2600" b="1" dirty="0" smtClean="0"/>
              <a:t>different phases of the cell cycl</a:t>
            </a:r>
            <a:r>
              <a:rPr lang="en-US" sz="2600" dirty="0" smtClean="0"/>
              <a:t>e were fused to form a single cell with two nuclei.</a:t>
            </a:r>
          </a:p>
          <a:p>
            <a:pPr lvl="1"/>
            <a:r>
              <a:rPr lang="en-US" sz="2600" dirty="0" smtClean="0"/>
              <a:t>If one of the cells was in the S phase, and the other in G1, the G1 </a:t>
            </a:r>
            <a:r>
              <a:rPr lang="en-US" sz="2600" b="1" dirty="0" smtClean="0"/>
              <a:t>immediately entered into the S phase. </a:t>
            </a:r>
          </a:p>
          <a:p>
            <a:pPr lvl="1"/>
            <a:r>
              <a:rPr lang="en-US" sz="2600" dirty="0" smtClean="0"/>
              <a:t>Furthermore, if a cell undergoing mitosis was fused with another cell in any stage of its cell cycle, </a:t>
            </a:r>
            <a:r>
              <a:rPr lang="en-US" sz="2600" b="1" dirty="0" smtClean="0"/>
              <a:t>the second immediately entered mitosis.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99517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199" y="69057"/>
            <a:ext cx="8079933" cy="868362"/>
          </a:xfrm>
        </p:spPr>
        <p:txBody>
          <a:bodyPr/>
          <a:lstStyle/>
          <a:p>
            <a:r>
              <a:rPr lang="en-US" b="1" dirty="0" smtClean="0"/>
              <a:t>The Cell Cycle Control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71" y="983789"/>
            <a:ext cx="8700581" cy="46547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control system is a cyclically operating set of molecules in the cell that both </a:t>
            </a:r>
            <a:r>
              <a:rPr lang="en-US" sz="2800" b="1" dirty="0" smtClean="0"/>
              <a:t>triggers and coordinates key events in the cell cycle. </a:t>
            </a:r>
          </a:p>
          <a:p>
            <a:pPr lvl="1"/>
            <a:r>
              <a:rPr lang="en-US" sz="2600" dirty="0" smtClean="0"/>
              <a:t>The cell cycle is regulated by certain checkpoints by both </a:t>
            </a:r>
            <a:r>
              <a:rPr lang="en-US" sz="2600" b="1" dirty="0" smtClean="0"/>
              <a:t>internal and external signals. </a:t>
            </a:r>
          </a:p>
          <a:p>
            <a:r>
              <a:rPr lang="en-US" sz="2800" dirty="0" smtClean="0"/>
              <a:t>A checkpoint in the cell cycle is a control point where </a:t>
            </a:r>
            <a:r>
              <a:rPr lang="en-US" sz="2800" b="1" dirty="0" smtClean="0"/>
              <a:t>s</a:t>
            </a:r>
            <a:r>
              <a:rPr lang="en-US" sz="2800" dirty="0" smtClean="0"/>
              <a:t>t</a:t>
            </a:r>
            <a:r>
              <a:rPr lang="en-US" sz="2800" b="1" dirty="0" smtClean="0"/>
              <a:t>op and go-ahead signals </a:t>
            </a:r>
            <a:r>
              <a:rPr lang="en-US" sz="2800" dirty="0" smtClean="0"/>
              <a:t>can regulate the cycle. </a:t>
            </a:r>
          </a:p>
          <a:p>
            <a:pPr lvl="1"/>
            <a:r>
              <a:rPr lang="en-US" sz="2600" dirty="0" smtClean="0"/>
              <a:t>Many signals registered at checkpoints come from</a:t>
            </a:r>
            <a:r>
              <a:rPr lang="en-US" sz="2600" b="1" dirty="0" smtClean="0"/>
              <a:t> cellular surveillance mechanisms inside the cell.</a:t>
            </a:r>
            <a:r>
              <a:rPr lang="en-US" sz="2600" dirty="0" smtClean="0"/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36265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96" y="0"/>
            <a:ext cx="8686626" cy="301015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Three major checkpoints are found in the </a:t>
            </a:r>
            <a:r>
              <a:rPr lang="en-US" sz="2800" b="1" dirty="0" smtClean="0"/>
              <a:t>G1, G2, and M phases.</a:t>
            </a:r>
            <a:r>
              <a:rPr lang="en-US" sz="2800" dirty="0" smtClean="0"/>
              <a:t> </a:t>
            </a:r>
          </a:p>
          <a:p>
            <a:pPr lvl="1"/>
            <a:r>
              <a:rPr lang="en-US" sz="2600" dirty="0" smtClean="0"/>
              <a:t>For many cells, the G1 checkpoint, “</a:t>
            </a:r>
            <a:r>
              <a:rPr lang="en-US" sz="2600" b="1" dirty="0" smtClean="0"/>
              <a:t>restriction point</a:t>
            </a:r>
            <a:r>
              <a:rPr lang="en-US" sz="2600" dirty="0" smtClean="0"/>
              <a:t>”, seems to be the most important. If it does not receive the go ahead signal at that point, it will switch into a </a:t>
            </a:r>
            <a:r>
              <a:rPr lang="en-US" sz="2600" b="1" dirty="0" err="1" smtClean="0"/>
              <a:t>nondividing</a:t>
            </a:r>
            <a:r>
              <a:rPr lang="en-US" sz="2600" b="1" dirty="0" smtClean="0"/>
              <a:t> stage called the G0 phase.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700551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616"/>
            <a:ext cx="9144000" cy="1371600"/>
          </a:xfrm>
        </p:spPr>
        <p:txBody>
          <a:bodyPr/>
          <a:lstStyle/>
          <a:p>
            <a:r>
              <a:rPr lang="en-US" dirty="0" smtClean="0"/>
              <a:t>The Cell Cycle Clock: </a:t>
            </a:r>
            <a:r>
              <a:rPr lang="en-US" dirty="0" err="1" smtClean="0"/>
              <a:t>Cyclins</a:t>
            </a:r>
            <a:r>
              <a:rPr lang="en-US" dirty="0" smtClean="0"/>
              <a:t> and </a:t>
            </a:r>
            <a:r>
              <a:rPr lang="en-US" dirty="0" err="1" smtClean="0"/>
              <a:t>Cyclin</a:t>
            </a:r>
            <a:r>
              <a:rPr lang="en-US" dirty="0" smtClean="0"/>
              <a:t>-Dependent Kinases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63296"/>
            <a:ext cx="7313613" cy="362790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Rhythmic fluctuations in the abundance and activity of cell cycle control molecules </a:t>
            </a:r>
            <a:r>
              <a:rPr lang="en-US" sz="2800" b="1" dirty="0" smtClean="0"/>
              <a:t>pace the sequential events of the cell cycle.</a:t>
            </a:r>
          </a:p>
          <a:p>
            <a:pPr lvl="1"/>
            <a:r>
              <a:rPr lang="en-US" sz="2600" dirty="0" smtClean="0"/>
              <a:t>These molecules are mainly proteins of two types: </a:t>
            </a:r>
            <a:r>
              <a:rPr lang="en-US" sz="2600" b="1" dirty="0" smtClean="0"/>
              <a:t>protein kinases and </a:t>
            </a:r>
            <a:r>
              <a:rPr lang="en-US" sz="2600" b="1" dirty="0" err="1" smtClean="0"/>
              <a:t>cyclins</a:t>
            </a:r>
            <a:r>
              <a:rPr lang="en-US" sz="2600" b="1" dirty="0" smtClean="0"/>
              <a:t>.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520524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11-06 at 9.05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900"/>
            <a:ext cx="9144000" cy="387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07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568"/>
            <a:ext cx="9144000" cy="1200280"/>
          </a:xfrm>
        </p:spPr>
        <p:txBody>
          <a:bodyPr/>
          <a:lstStyle/>
          <a:p>
            <a:r>
              <a:rPr lang="en-US" dirty="0" smtClean="0"/>
              <a:t>Stop and Go Signs: Internal &amp; External Signals at the Checkpoints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31" y="1958446"/>
            <a:ext cx="8742446" cy="4056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smtClean="0"/>
              <a:t>INTERNAL</a:t>
            </a:r>
          </a:p>
          <a:p>
            <a:r>
              <a:rPr lang="en-US" sz="2800" dirty="0" smtClean="0"/>
              <a:t>Anaphase does not begin until all the chromosomes are attached to the </a:t>
            </a:r>
            <a:r>
              <a:rPr lang="en-US" sz="2800" b="1" dirty="0" smtClean="0"/>
              <a:t>spindle at the metaphase plate.</a:t>
            </a:r>
          </a:p>
          <a:p>
            <a:pPr lvl="1"/>
            <a:r>
              <a:rPr lang="en-US" sz="2600" dirty="0" smtClean="0"/>
              <a:t>Only then do the appropriate regulatory protein complexes become activated. This ensures </a:t>
            </a:r>
            <a:r>
              <a:rPr lang="en-US" sz="2600" b="1" dirty="0" smtClean="0"/>
              <a:t>cells do not end up with missing or extra chromosomes.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01147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sz="3400" b="1" dirty="0" smtClean="0"/>
              <a:t>12.1 </a:t>
            </a:r>
            <a:r>
              <a:rPr lang="mr-IN" sz="3400" b="1" dirty="0" smtClean="0"/>
              <a:t>–</a:t>
            </a:r>
            <a:r>
              <a:rPr lang="en-US" sz="3400" b="1" dirty="0" smtClean="0"/>
              <a:t> MOST CELL DIVISION RESULTS IN GENETIALLY IDENTICAL DAUGHTER CELLS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921" y="1445883"/>
            <a:ext cx="9011079" cy="5197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Cellular Organization of the Genetic Material</a:t>
            </a:r>
          </a:p>
          <a:p>
            <a:r>
              <a:rPr lang="en-US" sz="2800" dirty="0" smtClean="0"/>
              <a:t>A cell’s genetic information is called the </a:t>
            </a:r>
            <a:r>
              <a:rPr lang="en-US" sz="2800" b="1" dirty="0" smtClean="0"/>
              <a:t>genome.</a:t>
            </a:r>
          </a:p>
          <a:p>
            <a:r>
              <a:rPr lang="en-US" sz="2800" dirty="0" smtClean="0"/>
              <a:t>A typical human cell has approximately 2 meters  of DNA, a length about 250,000 times greater than the cell’s diameter.</a:t>
            </a:r>
          </a:p>
          <a:p>
            <a:pPr lvl="1"/>
            <a:r>
              <a:rPr lang="en-US" sz="2600" dirty="0" smtClean="0"/>
              <a:t>In order for a cell to divide, </a:t>
            </a:r>
            <a:r>
              <a:rPr lang="en-US" sz="2600" b="1" dirty="0" smtClean="0"/>
              <a:t>all of the DNA must be copied.</a:t>
            </a:r>
          </a:p>
          <a:p>
            <a:r>
              <a:rPr lang="en-US" sz="2800" dirty="0" smtClean="0"/>
              <a:t>The replication and distribution of so much DNA is manageable because the </a:t>
            </a:r>
            <a:r>
              <a:rPr lang="en-US" sz="2800" b="1" dirty="0" smtClean="0"/>
              <a:t>DNA molecules are packaged into chromosomes.</a:t>
            </a:r>
            <a:endParaRPr lang="en-US" sz="2800" b="1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7568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786" y="488486"/>
            <a:ext cx="8784311" cy="6057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smtClean="0"/>
              <a:t>EXTERNAL</a:t>
            </a:r>
          </a:p>
          <a:p>
            <a:r>
              <a:rPr lang="en-US" sz="2800" dirty="0" smtClean="0"/>
              <a:t>1) Growth factor for example, is a </a:t>
            </a:r>
            <a:r>
              <a:rPr lang="en-US" sz="2800" b="1" dirty="0" smtClean="0"/>
              <a:t>protein that is released by certain cells to stimulate other cells to divide.</a:t>
            </a:r>
          </a:p>
          <a:p>
            <a:r>
              <a:rPr lang="en-US" sz="2800" dirty="0" smtClean="0"/>
              <a:t>2) Density-dependent inhibition is a phenomenon in which </a:t>
            </a:r>
            <a:r>
              <a:rPr lang="en-US" sz="2800" b="1" dirty="0" smtClean="0"/>
              <a:t>crowded cells stop dividing.</a:t>
            </a:r>
          </a:p>
          <a:p>
            <a:pPr lvl="1"/>
            <a:r>
              <a:rPr lang="en-US" sz="2600" dirty="0" smtClean="0"/>
              <a:t>If dividing cells come into contact with </a:t>
            </a:r>
            <a:r>
              <a:rPr lang="en-US" sz="2600" b="1" dirty="0" smtClean="0"/>
              <a:t>neighboring cells or a border </a:t>
            </a:r>
            <a:r>
              <a:rPr lang="en-US" sz="2600" dirty="0" smtClean="0"/>
              <a:t>they will stop dividing.</a:t>
            </a:r>
          </a:p>
          <a:p>
            <a:r>
              <a:rPr lang="en-US" sz="2800" dirty="0" smtClean="0"/>
              <a:t>3) </a:t>
            </a:r>
            <a:r>
              <a:rPr lang="en-US" sz="2800" dirty="0"/>
              <a:t>M</a:t>
            </a:r>
            <a:r>
              <a:rPr lang="en-US" sz="2800" dirty="0" smtClean="0"/>
              <a:t>ost animal cells exhibit </a:t>
            </a:r>
            <a:r>
              <a:rPr lang="en-US" sz="2800" b="1" dirty="0" smtClean="0"/>
              <a:t>anchorage dependence.</a:t>
            </a:r>
          </a:p>
          <a:p>
            <a:pPr lvl="1"/>
            <a:r>
              <a:rPr lang="en-US" sz="2600" dirty="0" smtClean="0"/>
              <a:t>In order to divide they must be </a:t>
            </a:r>
            <a:r>
              <a:rPr lang="en-US" sz="2600" b="1" dirty="0" smtClean="0"/>
              <a:t>attached to a substratum.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544473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54" y="0"/>
            <a:ext cx="8331123" cy="1371600"/>
          </a:xfrm>
        </p:spPr>
        <p:txBody>
          <a:bodyPr/>
          <a:lstStyle/>
          <a:p>
            <a:r>
              <a:rPr lang="en-US" b="1" dirty="0" smtClean="0"/>
              <a:t>Loss of Cell Cycle Controls in Cancer Cells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9744"/>
            <a:ext cx="9144000" cy="520136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Cancer cells </a:t>
            </a:r>
            <a:r>
              <a:rPr lang="en-US" sz="2800" b="1" dirty="0" smtClean="0"/>
              <a:t>do not heed the normal signals </a:t>
            </a:r>
            <a:r>
              <a:rPr lang="en-US" sz="2800" dirty="0" smtClean="0"/>
              <a:t>that regulate the cell cycle.</a:t>
            </a:r>
          </a:p>
          <a:p>
            <a:pPr lvl="1"/>
            <a:r>
              <a:rPr lang="en-US" sz="2600" dirty="0" smtClean="0"/>
              <a:t>They divide </a:t>
            </a:r>
            <a:r>
              <a:rPr lang="en-US" sz="2600" b="1" dirty="0" smtClean="0"/>
              <a:t>excessively and invade other tissues.</a:t>
            </a:r>
          </a:p>
          <a:p>
            <a:pPr lvl="1"/>
            <a:r>
              <a:rPr lang="en-US" sz="2600" dirty="0" smtClean="0"/>
              <a:t>If unchecked they can kill the organism.</a:t>
            </a:r>
          </a:p>
          <a:p>
            <a:r>
              <a:rPr lang="en-US" sz="2800" dirty="0" smtClean="0"/>
              <a:t>Cancer cells in culture do not stop dividing when </a:t>
            </a:r>
            <a:r>
              <a:rPr lang="en-US" sz="2800" b="1" dirty="0" smtClean="0"/>
              <a:t>growth factors are depleted.</a:t>
            </a:r>
          </a:p>
          <a:p>
            <a:r>
              <a:rPr lang="en-US" sz="2800" dirty="0" smtClean="0"/>
              <a:t>Cancer cells can go on dividing indefinitely in culture if they are given a </a:t>
            </a:r>
            <a:r>
              <a:rPr lang="en-US" sz="2800" b="1" dirty="0" smtClean="0"/>
              <a:t>continual supply of nutrients.</a:t>
            </a:r>
          </a:p>
          <a:p>
            <a:r>
              <a:rPr lang="en-US" sz="2800" dirty="0" smtClean="0"/>
              <a:t>Cancer cells also evade normal controls that </a:t>
            </a:r>
            <a:r>
              <a:rPr lang="en-US" sz="2800" b="1" dirty="0" smtClean="0"/>
              <a:t>trigger a cell to undergo apoptosis</a:t>
            </a:r>
            <a:r>
              <a:rPr lang="en-US" sz="2800" dirty="0" smtClean="0"/>
              <a:t> when something is wrong. </a:t>
            </a:r>
          </a:p>
          <a:p>
            <a:pPr lvl="1"/>
            <a:r>
              <a:rPr lang="en-US" sz="2600" dirty="0" smtClean="0"/>
              <a:t>Ex) when an irreparable mistake has occurred during DNA replication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95721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Family Photos!!! </a:t>
            </a:r>
            <a:r>
              <a:rPr lang="en-US" dirty="0" smtClean="0">
                <a:sym typeface="Wingdings"/>
              </a:rPr>
              <a:t>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5872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Show the person (people) at your table a family photo. </a:t>
            </a:r>
          </a:p>
          <a:p>
            <a:r>
              <a:rPr lang="en-US" sz="2800" dirty="0" smtClean="0"/>
              <a:t>Have them identify similarities and differences between you and your parents and you and your siblings.</a:t>
            </a:r>
          </a:p>
          <a:p>
            <a:r>
              <a:rPr lang="en-US" sz="2800" dirty="0" smtClean="0"/>
              <a:t>Why is there variation in the first place?</a:t>
            </a:r>
          </a:p>
          <a:p>
            <a:r>
              <a:rPr lang="en-US" sz="2800" dirty="0" smtClean="0"/>
              <a:t>How are we different from our parents and siblings?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480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39" y="-17462"/>
            <a:ext cx="8317167" cy="868362"/>
          </a:xfrm>
        </p:spPr>
        <p:txBody>
          <a:bodyPr/>
          <a:lstStyle/>
          <a:p>
            <a:r>
              <a:rPr lang="en-US" b="1" dirty="0" smtClean="0"/>
              <a:t>Meiosis and Sexual Life Cycles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70" y="850900"/>
            <a:ext cx="8693952" cy="863600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The transmission of traits from one generation to the next is called </a:t>
            </a:r>
            <a:r>
              <a:rPr lang="en-US" sz="2800" b="1" dirty="0" smtClean="0"/>
              <a:t>inheritance or heredity.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78538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00"/>
            <a:ext cx="4181913" cy="702970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However, sons and daughters are </a:t>
            </a:r>
            <a:r>
              <a:rPr lang="en-US" sz="2800" b="1" dirty="0" smtClean="0"/>
              <a:t>not identical copies of either parent or of their siblings.</a:t>
            </a:r>
          </a:p>
          <a:p>
            <a:r>
              <a:rPr lang="en-US" sz="2800" dirty="0" smtClean="0"/>
              <a:t>Along with inherited similarity, there is also </a:t>
            </a:r>
            <a:r>
              <a:rPr lang="en-US" sz="2800" b="1" dirty="0" smtClean="0"/>
              <a:t>variation.</a:t>
            </a:r>
          </a:p>
          <a:p>
            <a:pPr lvl="1"/>
            <a:r>
              <a:rPr lang="en-US" sz="2600" dirty="0" smtClean="0"/>
              <a:t>But </a:t>
            </a:r>
            <a:r>
              <a:rPr lang="en-US" sz="2600" b="1" dirty="0" smtClean="0"/>
              <a:t>what are the biological mechanisms </a:t>
            </a:r>
            <a:r>
              <a:rPr lang="en-US" sz="2600" dirty="0" smtClean="0"/>
              <a:t>leading to the hereditary similarity and variation that we call a “family resemblance”?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348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31" y="869820"/>
            <a:ext cx="8798266" cy="52990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Genetics is the scientific study of </a:t>
            </a:r>
            <a:r>
              <a:rPr lang="en-US" sz="2800" b="1" dirty="0" smtClean="0"/>
              <a:t>heredity and hereditary variation.</a:t>
            </a:r>
          </a:p>
          <a:p>
            <a:pPr lvl="1"/>
            <a:r>
              <a:rPr lang="en-US" sz="2600" dirty="0" smtClean="0"/>
              <a:t>In the upcoming sections, you will learn about genetics at multiple levels, from organisms to cells to molecules.</a:t>
            </a:r>
          </a:p>
          <a:p>
            <a:r>
              <a:rPr lang="en-US" sz="2800" dirty="0" smtClean="0"/>
              <a:t>We begin our study of genetics in this chapter by examining </a:t>
            </a:r>
            <a:r>
              <a:rPr lang="en-US" sz="2800" b="1" dirty="0" smtClean="0"/>
              <a:t>how chromosomes pass from parents to offspring </a:t>
            </a:r>
            <a:r>
              <a:rPr lang="en-US" sz="2800" dirty="0" smtClean="0"/>
              <a:t>in sexually reproducing organisms. </a:t>
            </a:r>
          </a:p>
          <a:p>
            <a:r>
              <a:rPr lang="en-US" sz="2800" dirty="0" smtClean="0"/>
              <a:t>The process of meiosis and fertilization </a:t>
            </a:r>
            <a:r>
              <a:rPr lang="en-US" sz="2800" b="1" dirty="0" smtClean="0"/>
              <a:t>maintain a species’ chromosome count</a:t>
            </a:r>
            <a:r>
              <a:rPr lang="en-US" sz="2800" dirty="0" smtClean="0"/>
              <a:t> during the sexual life cycle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537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79416"/>
          </a:xfrm>
        </p:spPr>
        <p:txBody>
          <a:bodyPr/>
          <a:lstStyle/>
          <a:p>
            <a:r>
              <a:rPr lang="en-US" sz="3400" b="1" dirty="0" smtClean="0"/>
              <a:t>13.1 </a:t>
            </a:r>
            <a:r>
              <a:rPr lang="mr-IN" sz="3400" b="1" dirty="0" smtClean="0"/>
              <a:t>–</a:t>
            </a:r>
            <a:r>
              <a:rPr lang="en-US" sz="3400" b="1" dirty="0" smtClean="0"/>
              <a:t> OFFSPRING ACQUIRE GENES FROM PARENTS BY INHERITING CHROMOSOMES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516" y="1479416"/>
            <a:ext cx="8505211" cy="4996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Inheritance of Genes</a:t>
            </a:r>
          </a:p>
          <a:p>
            <a:r>
              <a:rPr lang="en-US" sz="2800" dirty="0" smtClean="0"/>
              <a:t>Parents endow their offspring with coded information in the form of </a:t>
            </a:r>
            <a:r>
              <a:rPr lang="en-US" sz="2800" b="1" dirty="0" smtClean="0"/>
              <a:t>hereditary units called genes.</a:t>
            </a:r>
          </a:p>
          <a:p>
            <a:pPr lvl="1"/>
            <a:r>
              <a:rPr lang="en-US" sz="2600" dirty="0" smtClean="0"/>
              <a:t>Our genes </a:t>
            </a:r>
            <a:r>
              <a:rPr lang="en-US" sz="2600" b="1" dirty="0" smtClean="0"/>
              <a:t>program the specific traits </a:t>
            </a:r>
            <a:r>
              <a:rPr lang="en-US" sz="2600" dirty="0" smtClean="0"/>
              <a:t>that emerge as we develop from fertilized eggs into adults. </a:t>
            </a:r>
          </a:p>
          <a:p>
            <a:pPr lvl="1"/>
            <a:r>
              <a:rPr lang="en-US" sz="2600" dirty="0" smtClean="0"/>
              <a:t>Most genes program cells to </a:t>
            </a:r>
            <a:r>
              <a:rPr lang="en-US" sz="2600" b="1" dirty="0" smtClean="0"/>
              <a:t>synthesize specific enzymes and other proteins</a:t>
            </a:r>
            <a:r>
              <a:rPr lang="en-US" sz="2600" dirty="0" smtClean="0"/>
              <a:t>, whose actions produces an organisms inherited traits.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53603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606" y="18457"/>
            <a:ext cx="8686626" cy="40560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animals and plants, reproductive cells called</a:t>
            </a:r>
            <a:r>
              <a:rPr lang="en-US" sz="2800" b="1" dirty="0" smtClean="0"/>
              <a:t> gametes transmit genes </a:t>
            </a:r>
            <a:r>
              <a:rPr lang="en-US" sz="2800" dirty="0" smtClean="0"/>
              <a:t>from one generation to the next. </a:t>
            </a:r>
          </a:p>
          <a:p>
            <a:pPr lvl="1"/>
            <a:r>
              <a:rPr lang="en-US" sz="2600" dirty="0" smtClean="0"/>
              <a:t>During fertilization, </a:t>
            </a:r>
            <a:r>
              <a:rPr lang="en-US" sz="2600" b="1" dirty="0" smtClean="0"/>
              <a:t>male and female gametes unite</a:t>
            </a:r>
            <a:r>
              <a:rPr lang="en-US" sz="2600" dirty="0" smtClean="0"/>
              <a:t>, passing on genes of both parents to offspring.</a:t>
            </a:r>
          </a:p>
          <a:p>
            <a:r>
              <a:rPr lang="en-US" sz="2800" dirty="0" smtClean="0"/>
              <a:t>A genes specific location along the </a:t>
            </a:r>
            <a:r>
              <a:rPr lang="en-US" sz="2800" b="1" dirty="0" smtClean="0"/>
              <a:t>length of a chromosome is called the gene’s locus.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70560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b="1" dirty="0" smtClean="0"/>
              <a:t>Comparison of Asexual and Sexual Reproduction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606" y="1539744"/>
            <a:ext cx="8644761" cy="515949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asexual reproduction, a </a:t>
            </a:r>
            <a:r>
              <a:rPr lang="en-US" sz="2800" b="1" dirty="0" smtClean="0"/>
              <a:t>single individual is the sole parent</a:t>
            </a:r>
            <a:r>
              <a:rPr lang="en-US" sz="2800" dirty="0" smtClean="0"/>
              <a:t> and passes copies of all its genes to its offspring.</a:t>
            </a:r>
          </a:p>
          <a:p>
            <a:pPr lvl="1"/>
            <a:r>
              <a:rPr lang="en-US" sz="2600" dirty="0" smtClean="0"/>
              <a:t>An individual that reproduces </a:t>
            </a:r>
            <a:r>
              <a:rPr lang="en-US" sz="2600" b="1" dirty="0" smtClean="0"/>
              <a:t>asexually gives rise to a clone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Genetic differences occasionally arise in </a:t>
            </a:r>
            <a:r>
              <a:rPr lang="en-US" sz="2600" b="1" dirty="0" smtClean="0"/>
              <a:t>asexually reproducing organisms due to mutations. </a:t>
            </a:r>
          </a:p>
          <a:p>
            <a:r>
              <a:rPr lang="en-US" sz="2800" dirty="0" smtClean="0"/>
              <a:t>In sexual reproduction, two parents give rise to offspring that have </a:t>
            </a:r>
            <a:r>
              <a:rPr lang="en-US" sz="2800" b="1" dirty="0" smtClean="0"/>
              <a:t>unique combinations of genes.</a:t>
            </a:r>
          </a:p>
          <a:p>
            <a:pPr lvl="1"/>
            <a:r>
              <a:rPr lang="en-US" sz="2600" dirty="0" smtClean="0"/>
              <a:t>Offspring’s of sexual reproduction </a:t>
            </a:r>
            <a:r>
              <a:rPr lang="en-US" sz="2600" b="1" dirty="0" smtClean="0"/>
              <a:t>vary genetically from their siblings and parents.</a:t>
            </a:r>
          </a:p>
        </p:txBody>
      </p:sp>
    </p:spTree>
    <p:extLst>
      <p:ext uri="{BB962C8B-B14F-4D97-AF65-F5344CB8AC3E}">
        <p14:creationId xmlns:p14="http://schemas.microsoft.com/office/powerpoint/2010/main" val="42926529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sz="4000" b="1" dirty="0" smtClean="0"/>
              <a:t>13.2 FERTILIZATION AND MEIOSIS ALTERNATE IN SEXUAL LIFE CYCLES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56" y="1776346"/>
            <a:ext cx="8449391" cy="20896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life cycle is the </a:t>
            </a:r>
            <a:r>
              <a:rPr lang="en-US" sz="2800" b="1" dirty="0" smtClean="0"/>
              <a:t>generation-to-generation sequence of stages in the reproductive history </a:t>
            </a:r>
            <a:r>
              <a:rPr lang="en-US" sz="2800" dirty="0" smtClean="0"/>
              <a:t>of an organisms, from conception to production of its own offspring.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5750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50" y="195395"/>
            <a:ext cx="8833502" cy="66626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DNA molecule carries </a:t>
            </a:r>
            <a:r>
              <a:rPr lang="en-US" sz="2800" b="1" dirty="0" smtClean="0"/>
              <a:t>several hundred to a few thousand genes.</a:t>
            </a:r>
          </a:p>
          <a:p>
            <a:pPr lvl="1"/>
            <a:r>
              <a:rPr lang="en-US" sz="2600" dirty="0" smtClean="0"/>
              <a:t>Genes code for </a:t>
            </a:r>
            <a:r>
              <a:rPr lang="en-US" sz="2600" b="1" dirty="0" smtClean="0"/>
              <a:t>proteins.</a:t>
            </a:r>
          </a:p>
          <a:p>
            <a:r>
              <a:rPr lang="en-US" sz="2800" dirty="0" smtClean="0"/>
              <a:t>Together, the entire complex of DNA and proteins that is the building material of chromosomes is referred to as </a:t>
            </a:r>
            <a:r>
              <a:rPr lang="en-US" sz="2800" b="1" dirty="0" smtClean="0"/>
              <a:t>chromatin.</a:t>
            </a:r>
            <a:endParaRPr lang="en-US" sz="2600" b="1" dirty="0" smtClean="0"/>
          </a:p>
          <a:p>
            <a:r>
              <a:rPr lang="en-US" sz="2600" dirty="0" smtClean="0"/>
              <a:t>Every eukaryotic species, has a</a:t>
            </a:r>
            <a:r>
              <a:rPr lang="en-US" sz="2600" b="1" dirty="0" smtClean="0"/>
              <a:t> characteristic number of chromosomes.</a:t>
            </a:r>
            <a:r>
              <a:rPr lang="en-US" sz="2600" dirty="0" smtClean="0"/>
              <a:t> </a:t>
            </a:r>
          </a:p>
          <a:p>
            <a:pPr lvl="1"/>
            <a:r>
              <a:rPr lang="en-US" sz="2600" dirty="0" smtClean="0"/>
              <a:t>The nuclei of human </a:t>
            </a:r>
            <a:r>
              <a:rPr lang="en-US" sz="2600" b="1" dirty="0" smtClean="0"/>
              <a:t>somatic cells </a:t>
            </a:r>
            <a:r>
              <a:rPr lang="en-US" sz="2600" dirty="0" smtClean="0"/>
              <a:t>(all body cells except the reproductive cells) contains 46 chromosomes made up of </a:t>
            </a:r>
            <a:r>
              <a:rPr lang="en-US" sz="2600" b="1" dirty="0" smtClean="0"/>
              <a:t>two sets of 23.</a:t>
            </a:r>
          </a:p>
          <a:p>
            <a:pPr lvl="1"/>
            <a:r>
              <a:rPr lang="en-US" sz="2600" dirty="0"/>
              <a:t>R</a:t>
            </a:r>
            <a:r>
              <a:rPr lang="en-US" sz="2600" dirty="0" smtClean="0"/>
              <a:t>eproductive cells, or</a:t>
            </a:r>
            <a:r>
              <a:rPr lang="en-US" sz="2600" b="1" dirty="0" smtClean="0"/>
              <a:t> gametes </a:t>
            </a:r>
            <a:r>
              <a:rPr lang="mr-IN" sz="2600" dirty="0" smtClean="0"/>
              <a:t>–</a:t>
            </a:r>
            <a:r>
              <a:rPr lang="en-US" sz="2600" dirty="0" smtClean="0"/>
              <a:t> sperm and eggs </a:t>
            </a:r>
            <a:r>
              <a:rPr lang="mr-IN" sz="2600" dirty="0" smtClean="0"/>
              <a:t>–</a:t>
            </a:r>
            <a:r>
              <a:rPr lang="en-US" sz="2600" dirty="0" smtClean="0"/>
              <a:t> have half as many chromosomes as somatic cells. Or </a:t>
            </a:r>
            <a:r>
              <a:rPr lang="en-US" sz="2600" b="1" dirty="0" smtClean="0"/>
              <a:t>one set of 23 chromosomes </a:t>
            </a:r>
            <a:r>
              <a:rPr lang="en-US" sz="2600" dirty="0" smtClean="0"/>
              <a:t>in humans.</a:t>
            </a:r>
          </a:p>
        </p:txBody>
      </p:sp>
    </p:spTree>
    <p:extLst>
      <p:ext uri="{BB962C8B-B14F-4D97-AF65-F5344CB8AC3E}">
        <p14:creationId xmlns:p14="http://schemas.microsoft.com/office/powerpoint/2010/main" val="37726140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579"/>
            <a:ext cx="9144000" cy="868362"/>
          </a:xfrm>
        </p:spPr>
        <p:txBody>
          <a:bodyPr/>
          <a:lstStyle/>
          <a:p>
            <a:r>
              <a:rPr lang="en-US" sz="4400" b="1" dirty="0" smtClean="0"/>
              <a:t>Sets of Chromosomes in Human Cells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57398"/>
            <a:ext cx="4451637" cy="590060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Humans have 23 pairs, or 46 chromosomes.</a:t>
            </a:r>
          </a:p>
          <a:p>
            <a:r>
              <a:rPr lang="en-US" sz="2800" dirty="0" smtClean="0"/>
              <a:t>Karyotypes </a:t>
            </a:r>
            <a:r>
              <a:rPr lang="en-US" sz="2800" b="1" dirty="0" smtClean="0"/>
              <a:t>show chromosomes in their pairs arranged by length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 two chromosomes composing a pair have the </a:t>
            </a:r>
            <a:r>
              <a:rPr lang="en-US" sz="2800" b="1" dirty="0" smtClean="0"/>
              <a:t>same length, centromere position, and staining pattern.</a:t>
            </a:r>
          </a:p>
          <a:p>
            <a:pPr lvl="1"/>
            <a:r>
              <a:rPr lang="en-US" sz="2600" dirty="0" smtClean="0"/>
              <a:t>AKA: </a:t>
            </a:r>
            <a:r>
              <a:rPr lang="en-US" sz="2600" b="1" dirty="0" smtClean="0"/>
              <a:t>homologous chromosomes</a:t>
            </a:r>
            <a:endParaRPr lang="en-US" sz="2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117" y="1264446"/>
            <a:ext cx="4795883" cy="52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10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516" y="213852"/>
            <a:ext cx="8630806" cy="34009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Both chromosomes of each pair carry genes controlling the </a:t>
            </a:r>
            <a:r>
              <a:rPr lang="en-US" sz="2800" b="1" dirty="0" smtClean="0"/>
              <a:t>same inherited characters</a:t>
            </a:r>
            <a:r>
              <a:rPr lang="en-US" sz="2800" dirty="0" smtClean="0"/>
              <a:t>.</a:t>
            </a:r>
          </a:p>
          <a:p>
            <a:pPr lvl="1"/>
            <a:r>
              <a:rPr lang="en-US" sz="2600" dirty="0" smtClean="0"/>
              <a:t>The two distinct chromosomes (X and Y) </a:t>
            </a:r>
            <a:r>
              <a:rPr lang="en-US" sz="2600" b="1" dirty="0" smtClean="0"/>
              <a:t>are important exceptions to the general pattern </a:t>
            </a:r>
            <a:r>
              <a:rPr lang="en-US" sz="2600" dirty="0" smtClean="0"/>
              <a:t>of homologous chromosomes.</a:t>
            </a:r>
          </a:p>
          <a:p>
            <a:pPr lvl="1"/>
            <a:r>
              <a:rPr lang="en-US" sz="2600" dirty="0" smtClean="0"/>
              <a:t>These are the </a:t>
            </a:r>
            <a:r>
              <a:rPr lang="en-US" sz="2600" b="1" dirty="0" smtClean="0"/>
              <a:t>human sex chromosomes.</a:t>
            </a:r>
          </a:p>
          <a:p>
            <a:pPr lvl="1"/>
            <a:r>
              <a:rPr lang="en-US" sz="2600" dirty="0" smtClean="0"/>
              <a:t>The other chromosomes are called </a:t>
            </a:r>
            <a:r>
              <a:rPr lang="en-US" sz="2600" b="1" dirty="0" smtClean="0"/>
              <a:t>autosomes.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335796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269914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The number of chromosomes in a </a:t>
            </a:r>
            <a:r>
              <a:rPr lang="en-US" sz="2800" b="1" dirty="0" smtClean="0"/>
              <a:t>single set is represented by </a:t>
            </a:r>
            <a:r>
              <a:rPr lang="en-US" sz="2800" b="1" i="1" dirty="0" smtClean="0"/>
              <a:t>n</a:t>
            </a:r>
            <a:r>
              <a:rPr lang="en-US" sz="2800" i="1" dirty="0" smtClean="0"/>
              <a:t>.</a:t>
            </a:r>
            <a:endParaRPr lang="en-US" sz="2800" dirty="0" smtClean="0"/>
          </a:p>
          <a:p>
            <a:pPr lvl="1"/>
            <a:r>
              <a:rPr lang="en-US" sz="2600" dirty="0" smtClean="0"/>
              <a:t>Any cell with two chromosome sets is called a </a:t>
            </a:r>
            <a:r>
              <a:rPr lang="en-US" sz="2600" b="1" dirty="0" smtClean="0"/>
              <a:t>diploid cell </a:t>
            </a:r>
            <a:r>
              <a:rPr lang="en-US" sz="2600" dirty="0" smtClean="0"/>
              <a:t>and has a diploid number of chromosomes, </a:t>
            </a:r>
            <a:r>
              <a:rPr lang="en-US" sz="2600" b="1" dirty="0" smtClean="0"/>
              <a:t>abbreviated </a:t>
            </a:r>
            <a:r>
              <a:rPr lang="en-US" sz="2600" b="1" i="1" dirty="0" smtClean="0"/>
              <a:t>2n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For humans the diploid number is 46 (</a:t>
            </a:r>
            <a:r>
              <a:rPr lang="en-US" sz="2600" b="1" i="1" dirty="0" smtClean="0"/>
              <a:t>2n =</a:t>
            </a:r>
            <a:r>
              <a:rPr lang="en-US" sz="2600" b="1" dirty="0" smtClean="0"/>
              <a:t> 46</a:t>
            </a:r>
            <a:r>
              <a:rPr lang="en-US" sz="2600" dirty="0" smtClean="0"/>
              <a:t>), the number of </a:t>
            </a:r>
            <a:r>
              <a:rPr lang="en-US" sz="2600" b="1" dirty="0" smtClean="0"/>
              <a:t>chromosomes in our somatic cells</a:t>
            </a:r>
            <a:r>
              <a:rPr lang="en-US" sz="2600" dirty="0" smtClean="0"/>
              <a:t>. </a:t>
            </a:r>
          </a:p>
          <a:p>
            <a:r>
              <a:rPr lang="en-US" sz="2800" dirty="0" smtClean="0"/>
              <a:t>Unlike somatic cells, </a:t>
            </a:r>
            <a:r>
              <a:rPr lang="en-US" sz="2800" b="1" dirty="0" smtClean="0"/>
              <a:t>gametes contain a single set of chromosomes</a:t>
            </a:r>
            <a:r>
              <a:rPr lang="en-US" sz="2800" dirty="0" smtClean="0"/>
              <a:t>, AKA haploid cells. </a:t>
            </a:r>
          </a:p>
          <a:p>
            <a:pPr lvl="1"/>
            <a:r>
              <a:rPr lang="en-US" sz="2600" dirty="0" smtClean="0"/>
              <a:t>Each has a </a:t>
            </a:r>
            <a:r>
              <a:rPr lang="en-US" sz="2600" b="1" dirty="0" smtClean="0"/>
              <a:t>haploid number of chromosomes </a:t>
            </a:r>
            <a:r>
              <a:rPr lang="en-US" sz="2600" dirty="0" smtClean="0"/>
              <a:t>(</a:t>
            </a:r>
            <a:r>
              <a:rPr lang="en-US" sz="2600" i="1" dirty="0" smtClean="0"/>
              <a:t>n</a:t>
            </a:r>
            <a:r>
              <a:rPr lang="en-US" sz="2600" dirty="0" smtClean="0"/>
              <a:t>).</a:t>
            </a:r>
          </a:p>
          <a:p>
            <a:pPr lvl="1"/>
            <a:r>
              <a:rPr lang="en-US" sz="2600" dirty="0" smtClean="0"/>
              <a:t>For humans, the </a:t>
            </a:r>
            <a:r>
              <a:rPr lang="en-US" sz="2600" b="1" dirty="0" smtClean="0"/>
              <a:t>haploid number is 23 </a:t>
            </a:r>
            <a:r>
              <a:rPr lang="en-US" sz="2600" dirty="0" smtClean="0"/>
              <a:t>(</a:t>
            </a:r>
            <a:r>
              <a:rPr lang="en-US" sz="2600" i="1" dirty="0" smtClean="0"/>
              <a:t>n=</a:t>
            </a:r>
            <a:r>
              <a:rPr lang="en-US" sz="2600" dirty="0" smtClean="0"/>
              <a:t> 23).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9416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b="1" dirty="0" err="1" smtClean="0"/>
              <a:t>Behaviour</a:t>
            </a:r>
            <a:r>
              <a:rPr lang="en-US" b="1" dirty="0" smtClean="0"/>
              <a:t> of Chromosome Sets in the Human Life Cycle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966" y="1608865"/>
            <a:ext cx="8881995" cy="40560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Fertilization is the union of gametes, </a:t>
            </a:r>
            <a:r>
              <a:rPr lang="en-US" sz="2800" b="1" dirty="0" smtClean="0"/>
              <a:t>culminating in the fusion of their nuclei</a:t>
            </a:r>
            <a:r>
              <a:rPr lang="en-US" sz="2800" dirty="0" smtClean="0"/>
              <a:t>.</a:t>
            </a:r>
          </a:p>
          <a:p>
            <a:pPr lvl="1"/>
            <a:r>
              <a:rPr lang="en-US" sz="2600" dirty="0" smtClean="0"/>
              <a:t>The resulting fertilized egg or zygote, is diploid because it </a:t>
            </a:r>
            <a:r>
              <a:rPr lang="en-US" sz="2600" b="1" dirty="0" smtClean="0"/>
              <a:t>contains two haploid sets of chromosomes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Both chromosome sets in the zygote and all the genes they carry are </a:t>
            </a:r>
            <a:r>
              <a:rPr lang="en-US" sz="2600" b="1" dirty="0" smtClean="0"/>
              <a:t>passed with precision to the somatic cells.</a:t>
            </a:r>
          </a:p>
          <a:p>
            <a:pPr lvl="1"/>
            <a:r>
              <a:rPr lang="en-US" sz="2600" dirty="0" smtClean="0"/>
              <a:t>The only cells of the human body </a:t>
            </a:r>
            <a:r>
              <a:rPr lang="en-US" sz="2600" b="1" dirty="0" smtClean="0"/>
              <a:t>not produced by mitosis are the gametes.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1244012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9042826" cy="231682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Gamete formation involves a type of </a:t>
            </a:r>
            <a:r>
              <a:rPr lang="en-US" sz="2800" b="1" dirty="0" smtClean="0"/>
              <a:t>cell division called meiosis.</a:t>
            </a:r>
          </a:p>
          <a:p>
            <a:pPr lvl="1"/>
            <a:r>
              <a:rPr lang="en-US" sz="2600" dirty="0" smtClean="0"/>
              <a:t>In animals, </a:t>
            </a:r>
            <a:r>
              <a:rPr lang="en-US" sz="2600" b="1" dirty="0" smtClean="0"/>
              <a:t>meiosis occurs only in germ cells</a:t>
            </a:r>
            <a:r>
              <a:rPr lang="en-US" sz="2600" dirty="0" smtClean="0"/>
              <a:t>, which are in the ovaries and testes.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225059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649" y="0"/>
            <a:ext cx="8135753" cy="1884162"/>
          </a:xfrm>
        </p:spPr>
        <p:txBody>
          <a:bodyPr/>
          <a:lstStyle/>
          <a:p>
            <a:r>
              <a:rPr lang="en-US" sz="3200" b="1" dirty="0" smtClean="0"/>
              <a:t>13.3 </a:t>
            </a:r>
            <a:r>
              <a:rPr lang="mr-IN" sz="3200" b="1" dirty="0" smtClean="0"/>
              <a:t>–</a:t>
            </a:r>
            <a:r>
              <a:rPr lang="en-US" sz="3200" b="1" dirty="0" smtClean="0"/>
              <a:t> MEIOSIS REDUCES THE NUMBER OF CHROMOSOME SETS FROM DIPLOID TO HAPLOID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1643"/>
            <a:ext cx="8777682" cy="4576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of the steps in meiosis closely </a:t>
            </a:r>
            <a:r>
              <a:rPr lang="en-US" sz="2800" b="1" dirty="0" smtClean="0"/>
              <a:t>resemble corresponding steps in mitosis</a:t>
            </a:r>
            <a:r>
              <a:rPr lang="en-US" sz="2800" dirty="0" smtClean="0"/>
              <a:t>.</a:t>
            </a:r>
          </a:p>
          <a:p>
            <a:pPr lvl="1"/>
            <a:r>
              <a:rPr lang="en-US" sz="2600" dirty="0" smtClean="0"/>
              <a:t>Meiosis, like mitosis, is </a:t>
            </a:r>
            <a:r>
              <a:rPr lang="en-US" sz="2600" b="1" dirty="0" smtClean="0"/>
              <a:t>preceded by the duplication of chromosomes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However, this single duplication is followed by two </a:t>
            </a:r>
            <a:r>
              <a:rPr lang="en-US" sz="2600" b="1" dirty="0" smtClean="0"/>
              <a:t>consecutive cell divisions called meiosis I and meiosis II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This results in </a:t>
            </a:r>
            <a:r>
              <a:rPr lang="en-US" sz="2600" b="1" dirty="0" smtClean="0"/>
              <a:t>four daughter cells.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6383471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b="1" dirty="0" smtClean="0"/>
              <a:t>Meiosis I: Separates </a:t>
            </a:r>
            <a:r>
              <a:rPr lang="en-US" b="1" dirty="0"/>
              <a:t>H</a:t>
            </a:r>
            <a:r>
              <a:rPr lang="en-US" b="1" dirty="0" smtClean="0"/>
              <a:t>omologous Chromosomes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75187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006949" cy="868362"/>
          </a:xfrm>
        </p:spPr>
        <p:txBody>
          <a:bodyPr/>
          <a:lstStyle/>
          <a:p>
            <a:r>
              <a:rPr lang="en-US" dirty="0" smtClean="0"/>
              <a:t>Prophase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8362"/>
            <a:ext cx="5177297" cy="598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During early Prophase I</a:t>
            </a:r>
          </a:p>
          <a:p>
            <a:r>
              <a:rPr lang="en-US" sz="2800" dirty="0" smtClean="0"/>
              <a:t>Chromosomes begin to condense</a:t>
            </a:r>
          </a:p>
          <a:p>
            <a:r>
              <a:rPr lang="en-US" sz="2800" dirty="0" smtClean="0"/>
              <a:t>Paired homologues become </a:t>
            </a:r>
            <a:r>
              <a:rPr lang="en-US" sz="2800" b="1" dirty="0" smtClean="0"/>
              <a:t>physically connected to each other along their lengths</a:t>
            </a:r>
            <a:r>
              <a:rPr lang="en-US" sz="2800" dirty="0" smtClean="0"/>
              <a:t>. AKA: synapsis</a:t>
            </a:r>
          </a:p>
          <a:p>
            <a:r>
              <a:rPr lang="en-US" sz="2800" dirty="0" smtClean="0"/>
              <a:t>Crossing over, a genetic rearrangement between </a:t>
            </a:r>
            <a:r>
              <a:rPr lang="en-US" sz="2800" b="1" dirty="0" smtClean="0"/>
              <a:t>non-sister chromatids involving the exchange of segments of DNA molecules</a:t>
            </a:r>
            <a:r>
              <a:rPr lang="en-US" sz="2800" dirty="0" smtClean="0"/>
              <a:t>, occurs here.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39745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746"/>
            <a:ext cx="5177297" cy="6164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During mid Prophase I</a:t>
            </a:r>
          </a:p>
          <a:p>
            <a:r>
              <a:rPr lang="en-US" sz="2800" dirty="0" smtClean="0"/>
              <a:t>Synapsis has ended and the </a:t>
            </a:r>
            <a:r>
              <a:rPr lang="en-US" sz="2800" b="1" dirty="0" smtClean="0"/>
              <a:t>chromosomes have moved apart slightly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Homologous pairs have </a:t>
            </a:r>
            <a:r>
              <a:rPr lang="en-US" sz="2800" b="1" dirty="0" smtClean="0"/>
              <a:t>X-shaped regions called </a:t>
            </a:r>
            <a:r>
              <a:rPr lang="en-US" sz="2800" b="1" dirty="0" err="1" smtClean="0"/>
              <a:t>chiasmata</a:t>
            </a:r>
            <a:r>
              <a:rPr lang="en-US" sz="2800" dirty="0" smtClean="0"/>
              <a:t>.</a:t>
            </a:r>
          </a:p>
          <a:p>
            <a:pPr lvl="1"/>
            <a:r>
              <a:rPr lang="en-US" sz="2600" dirty="0" smtClean="0"/>
              <a:t>Exists where a </a:t>
            </a:r>
            <a:r>
              <a:rPr lang="en-US" sz="2600" b="1" dirty="0" smtClean="0"/>
              <a:t>crossover has occurred.</a:t>
            </a:r>
          </a:p>
          <a:p>
            <a:r>
              <a:rPr lang="en-US" sz="2800" dirty="0" smtClean="0"/>
              <a:t>Centrosome movement</a:t>
            </a:r>
            <a:r>
              <a:rPr lang="en-US" sz="2800" b="1" dirty="0" smtClean="0"/>
              <a:t>, spindle formation</a:t>
            </a:r>
            <a:r>
              <a:rPr lang="en-US" sz="2800" dirty="0" smtClean="0"/>
              <a:t>, and nuclear envelope breakdown occur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90319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7876"/>
            <a:ext cx="5177297" cy="5901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During late Prophase I</a:t>
            </a:r>
          </a:p>
          <a:p>
            <a:r>
              <a:rPr lang="en-US" sz="2800" dirty="0" smtClean="0"/>
              <a:t>Microtubules from one pole or the other </a:t>
            </a:r>
            <a:r>
              <a:rPr lang="en-US" sz="2800" b="1" dirty="0" smtClean="0"/>
              <a:t>attach to the two kinetochores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 homologous pairs then </a:t>
            </a:r>
            <a:r>
              <a:rPr lang="en-US" sz="2800" b="1" dirty="0" smtClean="0"/>
              <a:t>move towards the metaphase plate.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02626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89" y="-27648"/>
            <a:ext cx="8652087" cy="692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28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90743" cy="868362"/>
          </a:xfrm>
        </p:spPr>
        <p:txBody>
          <a:bodyPr/>
          <a:lstStyle/>
          <a:p>
            <a:r>
              <a:rPr lang="en-US" dirty="0" smtClean="0"/>
              <a:t>Metaphase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7" y="1144454"/>
            <a:ext cx="5380596" cy="571354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Pairs of homologous chromosomes are now </a:t>
            </a:r>
            <a:r>
              <a:rPr lang="en-US" sz="2800" b="1" dirty="0" smtClean="0"/>
              <a:t>arranged at the metaphase plate.</a:t>
            </a:r>
          </a:p>
          <a:p>
            <a:r>
              <a:rPr lang="en-US" sz="2800" dirty="0" smtClean="0"/>
              <a:t>Both chromatids of one homolog are attached to </a:t>
            </a:r>
            <a:r>
              <a:rPr lang="en-US" sz="2800" b="1" dirty="0" smtClean="0"/>
              <a:t>kinetochore microtubules from one pole</a:t>
            </a:r>
            <a:r>
              <a:rPr lang="en-US" sz="2800" dirty="0" smtClean="0"/>
              <a:t>;</a:t>
            </a:r>
          </a:p>
          <a:p>
            <a:pPr lvl="1"/>
            <a:r>
              <a:rPr lang="en-US" sz="2600" dirty="0" smtClean="0"/>
              <a:t>Those of other homolog are </a:t>
            </a:r>
            <a:r>
              <a:rPr lang="en-US" sz="2600" b="1" dirty="0" smtClean="0"/>
              <a:t>attached to microtubules at opposite pole.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2328620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07013" cy="868362"/>
          </a:xfrm>
        </p:spPr>
        <p:txBody>
          <a:bodyPr/>
          <a:lstStyle/>
          <a:p>
            <a:r>
              <a:rPr lang="en-US" dirty="0" smtClean="0"/>
              <a:t>Anaphase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8362"/>
            <a:ext cx="5344757" cy="59896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Breakdown of proteins responsible for </a:t>
            </a:r>
            <a:r>
              <a:rPr lang="en-US" sz="2800" b="1" dirty="0" smtClean="0"/>
              <a:t>sister chromatid cohesion allows homologs to separate.</a:t>
            </a:r>
          </a:p>
          <a:p>
            <a:pPr lvl="1"/>
            <a:r>
              <a:rPr lang="en-US" sz="2600" dirty="0" smtClean="0"/>
              <a:t>Homologs move toward opposite poles </a:t>
            </a:r>
            <a:r>
              <a:rPr lang="en-US" sz="2600" b="1" dirty="0" smtClean="0"/>
              <a:t>guided by spindle apparatus.</a:t>
            </a:r>
          </a:p>
          <a:p>
            <a:r>
              <a:rPr lang="en-US" sz="2800" dirty="0" smtClean="0"/>
              <a:t>Sister chromatid cohesion persists at the centromere, </a:t>
            </a:r>
            <a:r>
              <a:rPr lang="en-US" sz="2800" b="1" dirty="0" smtClean="0"/>
              <a:t>causing chromatids to move as a unit towards the same pole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22803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89065" cy="868362"/>
          </a:xfrm>
        </p:spPr>
        <p:txBody>
          <a:bodyPr/>
          <a:lstStyle/>
          <a:p>
            <a:r>
              <a:rPr lang="en-US" dirty="0" err="1" smtClean="0"/>
              <a:t>Telophase</a:t>
            </a:r>
            <a:r>
              <a:rPr lang="en-US" dirty="0" smtClean="0"/>
              <a:t> I &amp; Cytokinesis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56602"/>
            <a:ext cx="5163342" cy="5901397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In </a:t>
            </a:r>
            <a:r>
              <a:rPr lang="en-US" sz="2800" dirty="0" err="1" smtClean="0"/>
              <a:t>telophase</a:t>
            </a:r>
            <a:r>
              <a:rPr lang="en-US" sz="2800" dirty="0" smtClean="0"/>
              <a:t> I, each half of the cell has a complete </a:t>
            </a:r>
            <a:r>
              <a:rPr lang="en-US" sz="2800" b="1" dirty="0" smtClean="0"/>
              <a:t>haploid set of duplicated chromosomes.</a:t>
            </a:r>
          </a:p>
          <a:p>
            <a:pPr lvl="1"/>
            <a:r>
              <a:rPr lang="en-US" sz="2600" dirty="0" smtClean="0"/>
              <a:t>Each chromosome is composed of </a:t>
            </a:r>
            <a:r>
              <a:rPr lang="en-US" sz="2600" b="1" dirty="0" smtClean="0"/>
              <a:t>two sister chromatids. </a:t>
            </a:r>
          </a:p>
          <a:p>
            <a:r>
              <a:rPr lang="en-US" sz="2800" dirty="0" smtClean="0"/>
              <a:t>Cytokinesis usually occurs simultaneously with </a:t>
            </a:r>
            <a:r>
              <a:rPr lang="en-US" sz="2800" dirty="0" err="1" smtClean="0"/>
              <a:t>telophase</a:t>
            </a:r>
            <a:r>
              <a:rPr lang="en-US" sz="2800" dirty="0" smtClean="0"/>
              <a:t> I, </a:t>
            </a:r>
            <a:r>
              <a:rPr lang="en-US" sz="2800" b="1" dirty="0" smtClean="0"/>
              <a:t>forming two haploid daughter cells.</a:t>
            </a:r>
          </a:p>
          <a:p>
            <a:pPr lvl="1"/>
            <a:r>
              <a:rPr lang="en-US" sz="2600" dirty="0"/>
              <a:t>I</a:t>
            </a:r>
            <a:r>
              <a:rPr lang="en-US" sz="2600" dirty="0" smtClean="0"/>
              <a:t>n animal cells, </a:t>
            </a:r>
            <a:r>
              <a:rPr lang="en-US" sz="2600" b="1" dirty="0" smtClean="0"/>
              <a:t>cleavage furrow forms.</a:t>
            </a:r>
          </a:p>
          <a:p>
            <a:r>
              <a:rPr lang="en-US" sz="2800" b="1" dirty="0" smtClean="0"/>
              <a:t>No chromosome duplication occurs between meiosis I &amp; II.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593382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533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166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b="1" dirty="0" smtClean="0"/>
              <a:t>Meiosis II: Separates Sister Chromatids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38" y="1329211"/>
            <a:ext cx="7371718" cy="55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857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52"/>
            <a:ext cx="2881354" cy="868362"/>
          </a:xfrm>
        </p:spPr>
        <p:txBody>
          <a:bodyPr/>
          <a:lstStyle/>
          <a:p>
            <a:r>
              <a:rPr lang="en-US" dirty="0" smtClean="0"/>
              <a:t>Prophase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67762"/>
            <a:ext cx="4995882" cy="54902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spindle apparatus forms</a:t>
            </a:r>
          </a:p>
          <a:p>
            <a:r>
              <a:rPr lang="en-US" sz="2800" dirty="0" smtClean="0"/>
              <a:t>In late prophase II chromosomes, each still composed of two chromatids associated at the centromere, </a:t>
            </a:r>
            <a:r>
              <a:rPr lang="en-US" sz="2800" b="1" dirty="0" smtClean="0"/>
              <a:t>move toward the metaphase II plate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06247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32608" cy="868362"/>
          </a:xfrm>
        </p:spPr>
        <p:txBody>
          <a:bodyPr/>
          <a:lstStyle/>
          <a:p>
            <a:r>
              <a:rPr lang="en-US" dirty="0" smtClean="0"/>
              <a:t>Metaphase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00776"/>
            <a:ext cx="5302892" cy="59572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chromosomes are </a:t>
            </a:r>
            <a:r>
              <a:rPr lang="en-US" sz="2800" b="1" dirty="0" smtClean="0"/>
              <a:t>positioned at the metaphase plate.</a:t>
            </a:r>
          </a:p>
          <a:p>
            <a:pPr lvl="1"/>
            <a:r>
              <a:rPr lang="en-US" sz="2600" dirty="0" smtClean="0"/>
              <a:t>Because of crossing over in meiosis I, </a:t>
            </a:r>
            <a:r>
              <a:rPr lang="en-US" sz="2600" b="1" dirty="0" smtClean="0"/>
              <a:t>the two sister chromatids are not genetically identical.</a:t>
            </a:r>
          </a:p>
          <a:p>
            <a:r>
              <a:rPr lang="en-US" sz="2800" dirty="0" smtClean="0"/>
              <a:t>The kinetochores of sister chromatids are </a:t>
            </a:r>
            <a:r>
              <a:rPr lang="en-US" sz="2800" b="1" dirty="0" smtClean="0"/>
              <a:t>attached to microtubules extending from opposite poles.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885913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04698" cy="868362"/>
          </a:xfrm>
        </p:spPr>
        <p:txBody>
          <a:bodyPr/>
          <a:lstStyle/>
          <a:p>
            <a:r>
              <a:rPr lang="en-US" dirty="0" smtClean="0"/>
              <a:t>Anaphase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1" y="1088626"/>
            <a:ext cx="4947991" cy="57693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Breakdown of proteins holding the sister chromatids together at the </a:t>
            </a:r>
            <a:r>
              <a:rPr lang="en-US" sz="2800" b="1" dirty="0" smtClean="0"/>
              <a:t>centromere allows chromatids to separate</a:t>
            </a:r>
            <a:r>
              <a:rPr lang="en-US" sz="2800" dirty="0" smtClean="0"/>
              <a:t>.</a:t>
            </a:r>
          </a:p>
          <a:p>
            <a:pPr lvl="1"/>
            <a:r>
              <a:rPr lang="en-US" sz="2600" dirty="0" smtClean="0"/>
              <a:t>The chromatids move toward </a:t>
            </a:r>
            <a:r>
              <a:rPr lang="en-US" sz="2600" b="1" dirty="0" smtClean="0"/>
              <a:t>opposite poles as individual chromosomes.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7120061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08"/>
            <a:ext cx="7061219" cy="868362"/>
          </a:xfrm>
        </p:spPr>
        <p:txBody>
          <a:bodyPr/>
          <a:lstStyle/>
          <a:p>
            <a:r>
              <a:rPr lang="en-US" dirty="0" err="1" smtClean="0"/>
              <a:t>Telophase</a:t>
            </a:r>
            <a:r>
              <a:rPr lang="en-US" dirty="0" smtClean="0"/>
              <a:t> II and Cytokinesis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88626"/>
            <a:ext cx="5609902" cy="57693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Nuclei form, the chromosomes begin </a:t>
            </a:r>
            <a:r>
              <a:rPr lang="en-US" sz="2800" b="1" dirty="0" err="1" smtClean="0"/>
              <a:t>decondensing</a:t>
            </a:r>
            <a:r>
              <a:rPr lang="en-US" sz="2800" b="1" dirty="0" smtClean="0"/>
              <a:t>, and cytokinesis occurs.</a:t>
            </a:r>
          </a:p>
          <a:p>
            <a:r>
              <a:rPr lang="en-US" sz="2800" dirty="0" smtClean="0"/>
              <a:t>Meiotic division of </a:t>
            </a:r>
            <a:r>
              <a:rPr lang="en-US" sz="2800" b="1" dirty="0" smtClean="0"/>
              <a:t>one parent cell produces four daughter cells</a:t>
            </a:r>
            <a:r>
              <a:rPr lang="en-US" sz="2800" dirty="0" smtClean="0"/>
              <a:t>, each with a haploid set of chromosomes.</a:t>
            </a:r>
          </a:p>
          <a:p>
            <a:r>
              <a:rPr lang="en-US" sz="2800" dirty="0" smtClean="0"/>
              <a:t>Four daughter cells are </a:t>
            </a:r>
            <a:r>
              <a:rPr lang="en-US" sz="2800" b="1" dirty="0" smtClean="0"/>
              <a:t>genetically distinct from one another</a:t>
            </a:r>
            <a:r>
              <a:rPr lang="en-US" sz="2800" dirty="0" smtClean="0"/>
              <a:t>, and from parent cell.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6620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iosisI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28616"/>
          </a:xfrm>
          <a:prstGeom prst="rect">
            <a:avLst/>
          </a:prstGeom>
        </p:spPr>
      </p:pic>
      <p:sp>
        <p:nvSpPr>
          <p:cNvPr id="2" name="Action Button: Forward or Next 1">
            <a:hlinkClick r:id="rId3" highlightClick="1"/>
          </p:cNvPr>
          <p:cNvSpPr/>
          <p:nvPr/>
        </p:nvSpPr>
        <p:spPr>
          <a:xfrm>
            <a:off x="3449068" y="6228616"/>
            <a:ext cx="2150257" cy="629384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1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568"/>
            <a:ext cx="9144000" cy="1232032"/>
          </a:xfrm>
        </p:spPr>
        <p:txBody>
          <a:bodyPr/>
          <a:lstStyle/>
          <a:p>
            <a:r>
              <a:rPr lang="en-US" b="1" dirty="0" smtClean="0"/>
              <a:t>Distribution of Chromosomes During </a:t>
            </a:r>
            <a:r>
              <a:rPr lang="en-US" b="1" dirty="0"/>
              <a:t>E</a:t>
            </a:r>
            <a:r>
              <a:rPr lang="en-US" b="1" dirty="0" smtClean="0"/>
              <a:t>ukaryotic Cell Division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31" y="1623484"/>
            <a:ext cx="8742446" cy="21448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image here shows one chromosome in a </a:t>
            </a:r>
            <a:r>
              <a:rPr lang="en-US" sz="2800" b="1" dirty="0" smtClean="0"/>
              <a:t>eukaryotic cell before duplication.</a:t>
            </a:r>
          </a:p>
          <a:p>
            <a:pPr lvl="1"/>
            <a:r>
              <a:rPr lang="en-US" sz="2600" dirty="0" smtClean="0"/>
              <a:t>Normally it would be a long, thin chromatin fiber containing </a:t>
            </a:r>
            <a:r>
              <a:rPr lang="en-US" sz="2600" b="1" dirty="0" smtClean="0"/>
              <a:t>one DNA molecule and associated proteins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9184002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395691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9057"/>
            <a:ext cx="9144000" cy="868362"/>
          </a:xfrm>
        </p:spPr>
        <p:txBody>
          <a:bodyPr/>
          <a:lstStyle/>
          <a:p>
            <a:r>
              <a:rPr lang="en-US" b="1" dirty="0" smtClean="0"/>
              <a:t>A Comparison of Mitosis and Meiosis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5016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057"/>
            <a:ext cx="9144000" cy="868362"/>
          </a:xfrm>
        </p:spPr>
        <p:txBody>
          <a:bodyPr/>
          <a:lstStyle/>
          <a:p>
            <a:r>
              <a:rPr lang="en-US" b="1" dirty="0" smtClean="0"/>
              <a:t>A Comparison of Mitosis and Meiosis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11" y="1297978"/>
            <a:ext cx="8923860" cy="54012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Basically, meiosis </a:t>
            </a:r>
            <a:r>
              <a:rPr lang="en-US" sz="2800" b="1" dirty="0" smtClean="0"/>
              <a:t>reduces the number of chromosome sets from two</a:t>
            </a:r>
            <a:r>
              <a:rPr lang="en-US" sz="2800" dirty="0" smtClean="0"/>
              <a:t> (diploid)</a:t>
            </a:r>
            <a:r>
              <a:rPr lang="en-US" sz="2800" b="1" dirty="0" smtClean="0"/>
              <a:t> to one</a:t>
            </a:r>
            <a:r>
              <a:rPr lang="en-US" sz="2800" dirty="0" smtClean="0"/>
              <a:t> (haploid), whereas mitosis conserves the number of chromosome sets</a:t>
            </a:r>
          </a:p>
          <a:p>
            <a:r>
              <a:rPr lang="en-US" sz="2800" dirty="0" smtClean="0"/>
              <a:t>Three events unique to meiosis occur during meiosis I:</a:t>
            </a:r>
          </a:p>
          <a:p>
            <a:pPr lvl="1"/>
            <a:r>
              <a:rPr lang="en-US" sz="2600" dirty="0" smtClean="0"/>
              <a:t>1. </a:t>
            </a:r>
            <a:r>
              <a:rPr lang="en-US" sz="2600" b="1" dirty="0" smtClean="0"/>
              <a:t>Synapsis and crossing over</a:t>
            </a:r>
          </a:p>
          <a:p>
            <a:pPr lvl="1"/>
            <a:r>
              <a:rPr lang="en-US" sz="2600" dirty="0" smtClean="0"/>
              <a:t>2. </a:t>
            </a:r>
            <a:r>
              <a:rPr lang="en-US" sz="2600" b="1" dirty="0" smtClean="0"/>
              <a:t>Homologous pairs at the metaphase plate.</a:t>
            </a:r>
          </a:p>
          <a:p>
            <a:pPr lvl="1"/>
            <a:r>
              <a:rPr lang="en-US" sz="2600" dirty="0" smtClean="0"/>
              <a:t>3. </a:t>
            </a:r>
            <a:r>
              <a:rPr lang="en-US" sz="2600" b="1" dirty="0" smtClean="0"/>
              <a:t>Separation of homologs.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007076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2876"/>
            <a:ext cx="9144000" cy="1371600"/>
          </a:xfrm>
        </p:spPr>
        <p:txBody>
          <a:bodyPr/>
          <a:lstStyle/>
          <a:p>
            <a:r>
              <a:rPr lang="en-US" sz="3200" b="1" dirty="0" smtClean="0"/>
              <a:t>13.4 </a:t>
            </a:r>
            <a:r>
              <a:rPr lang="mr-IN" sz="3200" b="1" dirty="0" smtClean="0"/>
              <a:t>–</a:t>
            </a:r>
            <a:r>
              <a:rPr lang="en-US" sz="3200" b="1" dirty="0" smtClean="0"/>
              <a:t> GENETIC VARIATION PRODUCED IN SEXUAL LIFE CYCLES CONTRIBUTES TO EVOLUTION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71" y="2042187"/>
            <a:ext cx="8547076" cy="40560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Mutations are the </a:t>
            </a:r>
            <a:r>
              <a:rPr lang="en-US" sz="2800" b="1" dirty="0" smtClean="0"/>
              <a:t>original source of genetic diversity.</a:t>
            </a:r>
          </a:p>
          <a:p>
            <a:r>
              <a:rPr lang="en-US" sz="2800" dirty="0" smtClean="0"/>
              <a:t>These changes in an organism’s DNA create the </a:t>
            </a:r>
            <a:r>
              <a:rPr lang="en-US" sz="2800" b="1" dirty="0" smtClean="0"/>
              <a:t>different versions of genes known as alleles.</a:t>
            </a:r>
          </a:p>
          <a:p>
            <a:pPr lvl="1"/>
            <a:r>
              <a:rPr lang="en-US" sz="2600" dirty="0" smtClean="0"/>
              <a:t>Reshuffling of the alleles during sexual reproduction produces the </a:t>
            </a:r>
            <a:r>
              <a:rPr lang="en-US" sz="2600" b="1" dirty="0" smtClean="0"/>
              <a:t>variation that results in a unique combination of traits.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6222996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264"/>
            <a:ext cx="9144000" cy="1371600"/>
          </a:xfrm>
        </p:spPr>
        <p:txBody>
          <a:bodyPr/>
          <a:lstStyle/>
          <a:p>
            <a:r>
              <a:rPr lang="en-US" b="1" dirty="0" smtClean="0"/>
              <a:t>Origins of Genetic Variation Among Offspring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9988"/>
            <a:ext cx="9144000" cy="38512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species that reproduce sexually, the </a:t>
            </a:r>
            <a:r>
              <a:rPr lang="en-US" sz="2800" b="1" dirty="0" err="1" smtClean="0"/>
              <a:t>behaviour</a:t>
            </a:r>
            <a:r>
              <a:rPr lang="en-US" sz="2800" b="1" dirty="0" smtClean="0"/>
              <a:t> of chromosomes during meiosis and fertilization </a:t>
            </a:r>
            <a:r>
              <a:rPr lang="en-US" sz="2800" dirty="0" smtClean="0"/>
              <a:t>is responsible for most of the variation that arises in each generation.</a:t>
            </a:r>
          </a:p>
          <a:p>
            <a:pPr lvl="1"/>
            <a:r>
              <a:rPr lang="en-US" sz="2600" dirty="0" smtClean="0"/>
              <a:t>There are three mechanisms that contribute to genetic variation: </a:t>
            </a:r>
            <a:r>
              <a:rPr lang="en-US" sz="2600" b="1" dirty="0" smtClean="0"/>
              <a:t>independent assortment of chromosomes, crossing over, and random fertilization.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3411002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52"/>
            <a:ext cx="9144000" cy="868362"/>
          </a:xfrm>
        </p:spPr>
        <p:txBody>
          <a:bodyPr/>
          <a:lstStyle/>
          <a:p>
            <a:r>
              <a:rPr lang="en-US" sz="4400" dirty="0" smtClean="0"/>
              <a:t>1. </a:t>
            </a:r>
            <a:r>
              <a:rPr lang="en-US" sz="4400" i="1" dirty="0" smtClean="0"/>
              <a:t>Independent Assortment of Chromosomes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3115"/>
            <a:ext cx="9144000" cy="2299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is the random orientation of pairs of </a:t>
            </a:r>
            <a:r>
              <a:rPr lang="en-US" sz="2800" b="1" dirty="0" smtClean="0"/>
              <a:t>homologous chromosomes at metaphase of meiosis I. </a:t>
            </a:r>
          </a:p>
          <a:p>
            <a:pPr lvl="1"/>
            <a:r>
              <a:rPr lang="en-US" sz="2600" dirty="0" smtClean="0"/>
              <a:t>Each pair may orient with either its </a:t>
            </a:r>
            <a:r>
              <a:rPr lang="en-US" sz="2600" b="1" dirty="0" smtClean="0"/>
              <a:t>maternal or paternal homolog</a:t>
            </a:r>
            <a:r>
              <a:rPr lang="en-US" sz="2600" dirty="0" smtClean="0"/>
              <a:t>, the orientation is random.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763438"/>
            <a:ext cx="32794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600" dirty="0"/>
              <a:t>The first meiotic division results in each pair sorting its maternal and paternal homologs into </a:t>
            </a:r>
            <a:r>
              <a:rPr lang="en-US" sz="2600" b="1" dirty="0"/>
              <a:t>daughter cells independently of every other pair.</a:t>
            </a:r>
          </a:p>
        </p:txBody>
      </p:sp>
    </p:spTree>
    <p:extLst>
      <p:ext uri="{BB962C8B-B14F-4D97-AF65-F5344CB8AC3E}">
        <p14:creationId xmlns:p14="http://schemas.microsoft.com/office/powerpoint/2010/main" val="27892187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22" y="0"/>
            <a:ext cx="3927978" cy="868362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i="1" dirty="0" smtClean="0"/>
              <a:t>Crossing 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923" y="914732"/>
            <a:ext cx="3927977" cy="594326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Crossing over produces </a:t>
            </a:r>
            <a:r>
              <a:rPr lang="en-US" sz="2800" b="1" dirty="0" smtClean="0"/>
              <a:t>recombinant chromosomes, which combine DNA </a:t>
            </a:r>
            <a:r>
              <a:rPr lang="en-US" sz="2800" dirty="0" smtClean="0"/>
              <a:t>inherited from each parent.</a:t>
            </a:r>
          </a:p>
          <a:p>
            <a:pPr lvl="1"/>
            <a:r>
              <a:rPr lang="en-US" sz="2600" dirty="0" smtClean="0"/>
              <a:t>Begins very early in prophase I, </a:t>
            </a:r>
            <a:r>
              <a:rPr lang="en-US" sz="2600" b="1" dirty="0" smtClean="0"/>
              <a:t>as homologs pair up gene by gene.</a:t>
            </a:r>
          </a:p>
          <a:p>
            <a:pPr lvl="1"/>
            <a:r>
              <a:rPr lang="en-US" sz="2600" dirty="0" smtClean="0"/>
              <a:t>In crossing over, </a:t>
            </a:r>
            <a:r>
              <a:rPr lang="en-US" sz="2600" b="1" dirty="0" smtClean="0"/>
              <a:t>homolog portions of two </a:t>
            </a:r>
            <a:r>
              <a:rPr lang="en-US" sz="2600" b="1" dirty="0" err="1" smtClean="0"/>
              <a:t>nonsister</a:t>
            </a:r>
            <a:r>
              <a:rPr lang="en-US" sz="2600" b="1" dirty="0" smtClean="0"/>
              <a:t> chromatids trade places.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3538849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i="1" dirty="0" smtClean="0"/>
              <a:t>Random Fertilization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random nature of fertilization adds to the </a:t>
            </a:r>
            <a:r>
              <a:rPr lang="en-US" sz="2800" b="1" dirty="0" smtClean="0"/>
              <a:t>genetic variation arising from meiosis.</a:t>
            </a:r>
          </a:p>
          <a:p>
            <a:pPr lvl="1"/>
            <a:r>
              <a:rPr lang="en-US" sz="2600" dirty="0" smtClean="0"/>
              <a:t>In humans, each male and female gamete represents one of about 8.4 million (2^23) possible chromosome combinations</a:t>
            </a:r>
            <a:r>
              <a:rPr lang="en-US" sz="2600" b="1" dirty="0" smtClean="0"/>
              <a:t> due to independent assortment.</a:t>
            </a:r>
          </a:p>
          <a:p>
            <a:pPr lvl="1"/>
            <a:r>
              <a:rPr lang="en-US" sz="2600" dirty="0" smtClean="0"/>
              <a:t>Crossing over adds even more variation</a:t>
            </a:r>
          </a:p>
          <a:p>
            <a:pPr lvl="1"/>
            <a:r>
              <a:rPr lang="en-US" sz="2600" dirty="0" smtClean="0"/>
              <a:t>Each </a:t>
            </a:r>
            <a:r>
              <a:rPr lang="en-US" sz="2600" b="1" dirty="0" smtClean="0"/>
              <a:t>zygote has a unique genetic identity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40414111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2659"/>
            <a:ext cx="9144000" cy="1371600"/>
          </a:xfrm>
        </p:spPr>
        <p:txBody>
          <a:bodyPr/>
          <a:lstStyle/>
          <a:p>
            <a:r>
              <a:rPr lang="en-US" sz="4400" b="1" dirty="0" smtClean="0"/>
              <a:t>The Evolutionary Significance of Genetic Variation Within Populations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606" y="2191210"/>
            <a:ext cx="8616851" cy="43126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Natural selection results in the </a:t>
            </a:r>
            <a:r>
              <a:rPr lang="en-US" sz="2800" b="1" dirty="0" smtClean="0"/>
              <a:t>accumulation of genetic variations favored by the environment.</a:t>
            </a:r>
          </a:p>
          <a:p>
            <a:r>
              <a:rPr lang="en-US" sz="2800" dirty="0" smtClean="0"/>
              <a:t>Sexual reproduction contributes to the genetic variation in a population, </a:t>
            </a:r>
            <a:r>
              <a:rPr lang="en-US" sz="2800" b="1" dirty="0" smtClean="0"/>
              <a:t>which originated from mutations.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64014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976" y="1037301"/>
            <a:ext cx="8435436" cy="252167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Once duplicated, a chromosome consists of </a:t>
            </a:r>
            <a:r>
              <a:rPr lang="en-US" sz="2800" b="1" dirty="0" smtClean="0"/>
              <a:t>two sister chromatids </a:t>
            </a:r>
            <a:r>
              <a:rPr lang="en-US" sz="2800" dirty="0" smtClean="0"/>
              <a:t>connected along their entire lengths by </a:t>
            </a:r>
            <a:r>
              <a:rPr lang="en-US" sz="2800" b="1" dirty="0" smtClean="0"/>
              <a:t>sister chromatid cohesion. </a:t>
            </a:r>
          </a:p>
          <a:p>
            <a:pPr lvl="1"/>
            <a:r>
              <a:rPr lang="en-US" sz="2600" dirty="0" smtClean="0"/>
              <a:t>Each chromatid contains a </a:t>
            </a:r>
            <a:r>
              <a:rPr lang="en-US" sz="2600" b="1" dirty="0" smtClean="0"/>
              <a:t>copy of the DNA molecule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866741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96" y="618598"/>
            <a:ext cx="8770356" cy="33311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Molecular and mechanical processes separate the sister chromatids</a:t>
            </a:r>
            <a:r>
              <a:rPr lang="en-US" sz="2800" dirty="0" smtClean="0"/>
              <a:t> into two chromosomes and distribute them to two daughter cells.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5661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82702"/>
            <a:ext cx="9144000" cy="130771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Mitosis, the division of the genetic material in the nucleus, is usually followed immediately by </a:t>
            </a:r>
            <a:r>
              <a:rPr lang="en-US" sz="2800" b="1" dirty="0" smtClean="0"/>
              <a:t>cytokinesis, the division of cytoplasm.</a:t>
            </a:r>
            <a:endParaRPr lang="en-US" sz="2800" b="1" dirty="0"/>
          </a:p>
        </p:txBody>
      </p:sp>
      <p:pic>
        <p:nvPicPr>
          <p:cNvPr id="4" name="Picture 3" descr="the-cell-cycle-14-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1" y="-97697"/>
            <a:ext cx="7495827" cy="562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42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7233</TotalTime>
  <Words>3277</Words>
  <Application>Microsoft Macintosh PowerPoint</Application>
  <PresentationFormat>On-screen Show (4:3)</PresentationFormat>
  <Paragraphs>252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Inkwell</vt:lpstr>
      <vt:lpstr>Mitosis &amp; Meiosis</vt:lpstr>
      <vt:lpstr>The Key Roles of Cell Division</vt:lpstr>
      <vt:lpstr>12.1 – MOST CELL DIVISION RESULTS IN GENETIALLY IDENTICAL DAUGHTER CELLS</vt:lpstr>
      <vt:lpstr>PowerPoint Presentation</vt:lpstr>
      <vt:lpstr>PowerPoint Presentation</vt:lpstr>
      <vt:lpstr>Distribution of Chromosomes During Eukaryotic Cell Division</vt:lpstr>
      <vt:lpstr>PowerPoint Presentation</vt:lpstr>
      <vt:lpstr>PowerPoint Presentation</vt:lpstr>
      <vt:lpstr>PowerPoint Presentation</vt:lpstr>
      <vt:lpstr>12.2 – THE MITOTIC PHASE ALTERNATES WITH INTERPHASE IN THE CELL CYCLE</vt:lpstr>
      <vt:lpstr>PowerPoint Presentation</vt:lpstr>
      <vt:lpstr>PowerPoint Presentation</vt:lpstr>
      <vt:lpstr>G2 of Interphase</vt:lpstr>
      <vt:lpstr>Prophase</vt:lpstr>
      <vt:lpstr>Prometaphase</vt:lpstr>
      <vt:lpstr>Metaphase</vt:lpstr>
      <vt:lpstr>Anaphase </vt:lpstr>
      <vt:lpstr>Telophase</vt:lpstr>
      <vt:lpstr>Cytokinesis</vt:lpstr>
      <vt:lpstr>The Mitotic Spindle: A Closer Look</vt:lpstr>
      <vt:lpstr>Binary Fission in Bacteria</vt:lpstr>
      <vt:lpstr>PowerPoint Presentation</vt:lpstr>
      <vt:lpstr>12.3 – THE EUKARYOTIC CELL CYCLE IS REGULATED BY A MOLECULAR CONTROL SYSTEM</vt:lpstr>
      <vt:lpstr>Evidence for Cytoplasmic Signals</vt:lpstr>
      <vt:lpstr>The Cell Cycle Control System</vt:lpstr>
      <vt:lpstr>PowerPoint Presentation</vt:lpstr>
      <vt:lpstr>The Cell Cycle Clock: Cyclins and Cyclin-Dependent Kinases</vt:lpstr>
      <vt:lpstr>PowerPoint Presentation</vt:lpstr>
      <vt:lpstr>Stop and Go Signs: Internal &amp; External Signals at the Checkpoints</vt:lpstr>
      <vt:lpstr>PowerPoint Presentation</vt:lpstr>
      <vt:lpstr>Loss of Cell Cycle Controls in Cancer Cells</vt:lpstr>
      <vt:lpstr>Family Photos!!!  </vt:lpstr>
      <vt:lpstr>Meiosis and Sexual Life Cycles</vt:lpstr>
      <vt:lpstr>PowerPoint Presentation</vt:lpstr>
      <vt:lpstr>PowerPoint Presentation</vt:lpstr>
      <vt:lpstr>13.1 – OFFSPRING ACQUIRE GENES FROM PARENTS BY INHERITING CHROMOSOMES</vt:lpstr>
      <vt:lpstr>PowerPoint Presentation</vt:lpstr>
      <vt:lpstr>Comparison of Asexual and Sexual Reproduction</vt:lpstr>
      <vt:lpstr>13.2 FERTILIZATION AND MEIOSIS ALTERNATE IN SEXUAL LIFE CYCLES</vt:lpstr>
      <vt:lpstr>Sets of Chromosomes in Human Cells</vt:lpstr>
      <vt:lpstr>PowerPoint Presentation</vt:lpstr>
      <vt:lpstr>PowerPoint Presentation</vt:lpstr>
      <vt:lpstr>Behaviour of Chromosome Sets in the Human Life Cycle</vt:lpstr>
      <vt:lpstr>PowerPoint Presentation</vt:lpstr>
      <vt:lpstr>13.3 – MEIOSIS REDUCES THE NUMBER OF CHROMOSOME SETS FROM DIPLOID TO HAPLOID</vt:lpstr>
      <vt:lpstr>Meiosis I: Separates Homologous Chromosomes</vt:lpstr>
      <vt:lpstr>Prophase I</vt:lpstr>
      <vt:lpstr>PowerPoint Presentation</vt:lpstr>
      <vt:lpstr>PowerPoint Presentation</vt:lpstr>
      <vt:lpstr>Metaphase I</vt:lpstr>
      <vt:lpstr>Anaphase I</vt:lpstr>
      <vt:lpstr>Telophase I &amp; Cytokinesis</vt:lpstr>
      <vt:lpstr>PowerPoint Presentation</vt:lpstr>
      <vt:lpstr>Meiosis II: Separates Sister Chromatids</vt:lpstr>
      <vt:lpstr>Prophase II</vt:lpstr>
      <vt:lpstr>Metaphase II</vt:lpstr>
      <vt:lpstr>Anaphase II</vt:lpstr>
      <vt:lpstr>Telophase II and Cytokinesis</vt:lpstr>
      <vt:lpstr>PowerPoint Presentation</vt:lpstr>
      <vt:lpstr>A Comparison of Mitosis and Meiosis</vt:lpstr>
      <vt:lpstr>A Comparison of Mitosis and Meiosis</vt:lpstr>
      <vt:lpstr>13.4 – GENETIC VARIATION PRODUCED IN SEXUAL LIFE CYCLES CONTRIBUTES TO EVOLUTION</vt:lpstr>
      <vt:lpstr>Origins of Genetic Variation Among Offspring</vt:lpstr>
      <vt:lpstr>1. Independent Assortment of Chromosomes</vt:lpstr>
      <vt:lpstr>2. Crossing Over</vt:lpstr>
      <vt:lpstr>3. Random Fertilization</vt:lpstr>
      <vt:lpstr>The Evolutionary Significance of Genetic Variation Within Populations</vt:lpstr>
    </vt:vector>
  </TitlesOfParts>
  <Company>Teacher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Mitosis &amp; Meiosis</dc:title>
  <dc:creator>Danielle Martel</dc:creator>
  <cp:lastModifiedBy>Danielle Martel</cp:lastModifiedBy>
  <cp:revision>69</cp:revision>
  <dcterms:created xsi:type="dcterms:W3CDTF">2018-11-06T17:01:10Z</dcterms:created>
  <dcterms:modified xsi:type="dcterms:W3CDTF">2018-12-08T02:45:12Z</dcterms:modified>
</cp:coreProperties>
</file>