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2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April 8, 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April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April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April 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April 8,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April 8,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April 8,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8, 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April 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www.youtube.com/watch?v=tjkHzEVcyr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NP1EAYLhO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JnXxU5XAVWU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s://www.youtube.com/watch?v=EMThHM-YD5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ntk8XsxVDi0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s://www.youtube.com/watch?v=rb7TVW77ZCs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SRJfaAYkW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Relationship Id="rId3" Type="http://schemas.openxmlformats.org/officeDocument/2006/relationships/hyperlink" Target="https://www.youtube.com/watch?v=-q7Fz7NIMWM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hyperlink" Target="https://www.youtube.com/watch?v=9Qmzt94rRAw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Q0K02m6_KM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0189" y="2288756"/>
            <a:ext cx="3637757" cy="212188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Lymphatic and Immune System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683351"/>
            <a:ext cx="3309803" cy="998358"/>
          </a:xfrm>
        </p:spPr>
        <p:txBody>
          <a:bodyPr/>
          <a:lstStyle/>
          <a:p>
            <a:r>
              <a:rPr lang="en-US" dirty="0" smtClean="0"/>
              <a:t>Ms. Martel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7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07" y="3280991"/>
            <a:ext cx="8163342" cy="3199897"/>
          </a:xfrm>
        </p:spPr>
        <p:txBody>
          <a:bodyPr/>
          <a:lstStyle/>
          <a:p>
            <a:r>
              <a:rPr lang="en-US" dirty="0" smtClean="0"/>
              <a:t>Thymus gland is located in the thoracic cavity between the </a:t>
            </a:r>
            <a:r>
              <a:rPr lang="en-US" b="1" dirty="0" smtClean="0"/>
              <a:t>trachea and sternum above the heart.</a:t>
            </a:r>
          </a:p>
          <a:p>
            <a:pPr lvl="1"/>
            <a:r>
              <a:rPr lang="en-US" dirty="0" smtClean="0"/>
              <a:t>Immature T lymphocytes migrate from bone marrow through the bloodstream to the thymus, </a:t>
            </a:r>
            <a:r>
              <a:rPr lang="en-US" b="1" dirty="0" smtClean="0"/>
              <a:t>where they mature</a:t>
            </a:r>
          </a:p>
          <a:p>
            <a:r>
              <a:rPr lang="en-US" dirty="0" smtClean="0"/>
              <a:t>Thymus gland produces</a:t>
            </a:r>
            <a:r>
              <a:rPr lang="en-US" b="1" dirty="0" smtClean="0"/>
              <a:t> </a:t>
            </a:r>
            <a:r>
              <a:rPr lang="en-US" b="1" dirty="0" err="1" smtClean="0"/>
              <a:t>thymosin</a:t>
            </a:r>
            <a:r>
              <a:rPr lang="en-US" dirty="0" smtClean="0"/>
              <a:t>, which aids in maturing T cells.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167" y="0"/>
            <a:ext cx="5273833" cy="32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7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6" y="529191"/>
            <a:ext cx="8214718" cy="741845"/>
          </a:xfrm>
        </p:spPr>
        <p:txBody>
          <a:bodyPr>
            <a:normAutofit/>
          </a:bodyPr>
          <a:lstStyle/>
          <a:p>
            <a:r>
              <a:rPr lang="en-US" b="1" dirty="0" smtClean="0"/>
              <a:t>Secondary Lymphatic Organs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6" y="1332391"/>
            <a:ext cx="8214718" cy="1670775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The spleen is </a:t>
            </a:r>
            <a:r>
              <a:rPr lang="en-US" sz="2800" b="1" dirty="0" smtClean="0"/>
              <a:t>red pulp </a:t>
            </a:r>
            <a:r>
              <a:rPr lang="en-US" sz="2800" dirty="0" smtClean="0"/>
              <a:t>that filters the blood.</a:t>
            </a:r>
          </a:p>
          <a:p>
            <a:pPr lvl="1"/>
            <a:r>
              <a:rPr lang="en-US" sz="2400" dirty="0" smtClean="0"/>
              <a:t>It consists of </a:t>
            </a:r>
            <a:r>
              <a:rPr lang="en-US" sz="2400" b="1" dirty="0" smtClean="0"/>
              <a:t>blood vessels and sinuses </a:t>
            </a:r>
            <a:r>
              <a:rPr lang="en-US" sz="2400" dirty="0" smtClean="0"/>
              <a:t>where macrophages remove old and defective blood cells.</a:t>
            </a:r>
          </a:p>
          <a:p>
            <a:pPr lvl="1"/>
            <a:r>
              <a:rPr lang="en-US" sz="2400" dirty="0" smtClean="0"/>
              <a:t>Lymphocytes cleanse the blood of foreign particles.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079" y="3003166"/>
            <a:ext cx="4155921" cy="4159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216" y="3003166"/>
            <a:ext cx="439176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spleen’s outer capsule is relatively thin, and an infection or blow can </a:t>
            </a:r>
            <a:r>
              <a:rPr lang="en-US" sz="2600" b="1" dirty="0"/>
              <a:t>cause it to burst.</a:t>
            </a:r>
          </a:p>
          <a:p>
            <a:pPr lvl="1"/>
            <a:r>
              <a:rPr lang="en-US" sz="2600" dirty="0"/>
              <a:t>A person without a spleen is often more </a:t>
            </a:r>
            <a:r>
              <a:rPr lang="en-US" sz="2600" b="1" dirty="0"/>
              <a:t>susceptible to infection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2457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94" y="529192"/>
            <a:ext cx="3677252" cy="5991386"/>
          </a:xfrm>
        </p:spPr>
        <p:txBody>
          <a:bodyPr/>
          <a:lstStyle/>
          <a:p>
            <a:r>
              <a:rPr lang="en-US" dirty="0" smtClean="0"/>
              <a:t>Lymph nodes </a:t>
            </a:r>
            <a:r>
              <a:rPr lang="en-US" b="1" dirty="0" smtClean="0"/>
              <a:t>cleanse lymph.</a:t>
            </a:r>
          </a:p>
          <a:p>
            <a:pPr lvl="1"/>
            <a:r>
              <a:rPr lang="en-US" dirty="0" smtClean="0"/>
              <a:t>They are packed with </a:t>
            </a:r>
            <a:r>
              <a:rPr lang="en-US" b="1" dirty="0" smtClean="0"/>
              <a:t>B lymphocytes </a:t>
            </a:r>
            <a:r>
              <a:rPr lang="en-US" dirty="0" smtClean="0"/>
              <a:t>and contain a sinus.</a:t>
            </a:r>
          </a:p>
          <a:p>
            <a:pPr lvl="1"/>
            <a:r>
              <a:rPr lang="en-US" dirty="0" smtClean="0"/>
              <a:t>As lymph courses through sinuses, it is filtered by macrophages, which </a:t>
            </a:r>
            <a:r>
              <a:rPr lang="en-US" b="1" dirty="0" smtClean="0"/>
              <a:t>engulf pathogens.</a:t>
            </a:r>
          </a:p>
          <a:p>
            <a:pPr lvl="1"/>
            <a:r>
              <a:rPr lang="en-US" dirty="0" smtClean="0"/>
              <a:t>T cells are also present here, fight infections, and </a:t>
            </a:r>
            <a:r>
              <a:rPr lang="en-US" b="1" dirty="0" smtClean="0"/>
              <a:t>attack cancer cells.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246" y="0"/>
            <a:ext cx="5031753" cy="6520578"/>
          </a:xfrm>
          <a:prstGeom prst="rect">
            <a:avLst/>
          </a:prstGeom>
        </p:spPr>
      </p:pic>
      <p:sp>
        <p:nvSpPr>
          <p:cNvPr id="2" name="Action Button: Forward or Next 1">
            <a:hlinkClick r:id="rId3" highlightClick="1"/>
          </p:cNvPr>
          <p:cNvSpPr/>
          <p:nvPr/>
        </p:nvSpPr>
        <p:spPr>
          <a:xfrm>
            <a:off x="1340556" y="5954889"/>
            <a:ext cx="1594555" cy="465667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8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5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35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00" y="313253"/>
            <a:ext cx="4061061" cy="177705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Nonspecific and Specific Defenses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327" y="2090308"/>
            <a:ext cx="6048228" cy="43922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Immunity is the body’s capability to </a:t>
            </a:r>
            <a:r>
              <a:rPr lang="en-US" sz="2800" b="1" dirty="0" smtClean="0"/>
              <a:t>repel foreign substances</a:t>
            </a:r>
            <a:r>
              <a:rPr lang="en-US" sz="2800" dirty="0" smtClean="0"/>
              <a:t>, pathogens, and </a:t>
            </a:r>
            <a:r>
              <a:rPr lang="en-US" sz="2800" b="1" dirty="0" smtClean="0"/>
              <a:t>cancer cells.</a:t>
            </a:r>
          </a:p>
          <a:p>
            <a:pPr lvl="1"/>
            <a:r>
              <a:rPr lang="en-US" sz="2400" dirty="0" smtClean="0"/>
              <a:t>Nonspecific immunity </a:t>
            </a:r>
            <a:r>
              <a:rPr lang="en-US" sz="2400" b="1" dirty="0" smtClean="0"/>
              <a:t>indiscriminately </a:t>
            </a:r>
            <a:r>
              <a:rPr lang="en-US" sz="2400" dirty="0" smtClean="0"/>
              <a:t>repels pathogens, while specific immunity requires a </a:t>
            </a:r>
            <a:r>
              <a:rPr lang="en-US" sz="2400" b="1" dirty="0" smtClean="0"/>
              <a:t>certain antigen be present.</a:t>
            </a:r>
          </a:p>
          <a:p>
            <a:pPr lvl="1"/>
            <a:r>
              <a:rPr lang="en-US" sz="2400" dirty="0" smtClean="0"/>
              <a:t>An antigen is any molecule that </a:t>
            </a:r>
            <a:r>
              <a:rPr lang="en-US" sz="2400" b="1" dirty="0" smtClean="0"/>
              <a:t>stimulates the immune system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2955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92" y="635254"/>
            <a:ext cx="7024744" cy="784819"/>
          </a:xfrm>
        </p:spPr>
        <p:txBody>
          <a:bodyPr/>
          <a:lstStyle/>
          <a:p>
            <a:r>
              <a:rPr lang="en-US" b="1" dirty="0" smtClean="0"/>
              <a:t>Nonspecific Defenses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92" y="1984470"/>
            <a:ext cx="8203029" cy="45245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are four types of nonspecific defenses effective against many pathogens:</a:t>
            </a:r>
          </a:p>
          <a:p>
            <a:pPr lvl="1"/>
            <a:r>
              <a:rPr lang="en-US" sz="2400" b="1" dirty="0" smtClean="0"/>
              <a:t>Barriers to entry</a:t>
            </a:r>
          </a:p>
          <a:p>
            <a:pPr lvl="1"/>
            <a:r>
              <a:rPr lang="en-US" sz="2400" b="1" dirty="0" smtClean="0"/>
              <a:t>Inflammatory reaction</a:t>
            </a:r>
          </a:p>
          <a:p>
            <a:pPr lvl="1"/>
            <a:r>
              <a:rPr lang="en-US" sz="2400" b="1" dirty="0" smtClean="0"/>
              <a:t>Natural killer cells</a:t>
            </a:r>
          </a:p>
          <a:p>
            <a:pPr lvl="1"/>
            <a:r>
              <a:rPr lang="en-US" sz="2400" b="1" dirty="0" smtClean="0"/>
              <a:t>Protective proteins</a:t>
            </a:r>
          </a:p>
        </p:txBody>
      </p:sp>
    </p:spTree>
    <p:extLst>
      <p:ext uri="{BB962C8B-B14F-4D97-AF65-F5344CB8AC3E}">
        <p14:creationId xmlns:p14="http://schemas.microsoft.com/office/powerpoint/2010/main" val="464942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50" y="669927"/>
            <a:ext cx="8189799" cy="5799448"/>
          </a:xfrm>
        </p:spPr>
        <p:txBody>
          <a:bodyPr>
            <a:normAutofit/>
          </a:bodyPr>
          <a:lstStyle/>
          <a:p>
            <a:r>
              <a:rPr lang="en-US" sz="2800" dirty="0"/>
              <a:t>Skin and mucous membranes lining the respiratory, digestive, and urinary tracts serve </a:t>
            </a:r>
            <a:r>
              <a:rPr lang="en-US" sz="2800" dirty="0" smtClean="0"/>
              <a:t>as </a:t>
            </a:r>
            <a:r>
              <a:rPr lang="en-US" sz="2800" b="1" dirty="0"/>
              <a:t>mechanical barriers</a:t>
            </a:r>
            <a:r>
              <a:rPr lang="en-US" sz="2800" b="1" dirty="0" smtClean="0"/>
              <a:t>.</a:t>
            </a:r>
          </a:p>
          <a:p>
            <a:pPr lvl="1"/>
            <a:r>
              <a:rPr lang="en-US" sz="2400" dirty="0" smtClean="0"/>
              <a:t>Oil gland secretions contain chemicals that weaken or </a:t>
            </a:r>
            <a:r>
              <a:rPr lang="en-US" sz="2400" b="1" dirty="0" smtClean="0"/>
              <a:t>kill bacteria on the skin</a:t>
            </a:r>
          </a:p>
          <a:p>
            <a:pPr lvl="1"/>
            <a:r>
              <a:rPr lang="en-US" sz="2400" dirty="0" smtClean="0"/>
              <a:t>The upper respiratory tract is lined by </a:t>
            </a:r>
            <a:r>
              <a:rPr lang="en-US" sz="2400" b="1" dirty="0" smtClean="0"/>
              <a:t>ciliated cells </a:t>
            </a:r>
            <a:r>
              <a:rPr lang="en-US" sz="2400" dirty="0" smtClean="0"/>
              <a:t>that sweep mucous and trapped particles up into the throat, where they can be swallowed or coughed out.</a:t>
            </a:r>
          </a:p>
          <a:p>
            <a:pPr lvl="1"/>
            <a:r>
              <a:rPr lang="en-US" sz="2400" dirty="0" smtClean="0"/>
              <a:t>The stomach acid has an acidic pH, which </a:t>
            </a:r>
            <a:r>
              <a:rPr lang="en-US" sz="2400" b="1" dirty="0" smtClean="0"/>
              <a:t>prevents bacteria growth.</a:t>
            </a:r>
          </a:p>
          <a:p>
            <a:pPr lvl="1"/>
            <a:r>
              <a:rPr lang="en-US" sz="2400" dirty="0" smtClean="0"/>
              <a:t>Our bodies also have natural bacteria in the intestine and vagina to </a:t>
            </a:r>
            <a:r>
              <a:rPr lang="en-US" sz="2400" b="1" dirty="0" smtClean="0"/>
              <a:t>prevent outside pathogens from residing there.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464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48" y="628639"/>
            <a:ext cx="7024744" cy="798049"/>
          </a:xfrm>
        </p:spPr>
        <p:txBody>
          <a:bodyPr/>
          <a:lstStyle/>
          <a:p>
            <a:r>
              <a:rPr lang="en-US" b="1" dirty="0" smtClean="0"/>
              <a:t>Inflammatory Reaction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48" y="1426688"/>
            <a:ext cx="8255942" cy="5002997"/>
          </a:xfrm>
        </p:spPr>
        <p:txBody>
          <a:bodyPr/>
          <a:lstStyle/>
          <a:p>
            <a:r>
              <a:rPr lang="en-US" dirty="0" smtClean="0"/>
              <a:t>This reaction occurs when tissue is damaged by a physical or chemical agent.</a:t>
            </a:r>
          </a:p>
          <a:p>
            <a:r>
              <a:rPr lang="en-US" dirty="0" smtClean="0"/>
              <a:t>An inflamed area has four outward signs: </a:t>
            </a:r>
          </a:p>
          <a:p>
            <a:pPr lvl="1"/>
            <a:r>
              <a:rPr lang="en-US" b="1" dirty="0" smtClean="0"/>
              <a:t>Redness</a:t>
            </a:r>
          </a:p>
          <a:p>
            <a:pPr lvl="1"/>
            <a:r>
              <a:rPr lang="en-US" b="1" dirty="0" smtClean="0"/>
              <a:t>Heat </a:t>
            </a:r>
          </a:p>
          <a:p>
            <a:pPr lvl="1"/>
            <a:r>
              <a:rPr lang="en-US" b="1" dirty="0" smtClean="0"/>
              <a:t>Swelling </a:t>
            </a:r>
          </a:p>
          <a:p>
            <a:pPr lvl="1"/>
            <a:r>
              <a:rPr lang="en-US" b="1" dirty="0" smtClean="0"/>
              <a:t>Pain </a:t>
            </a:r>
          </a:p>
          <a:p>
            <a:r>
              <a:rPr lang="en-US" dirty="0" smtClean="0"/>
              <a:t> All of these signs are due to </a:t>
            </a:r>
            <a:r>
              <a:rPr lang="en-US" b="1" dirty="0" smtClean="0"/>
              <a:t>capillary changes </a:t>
            </a:r>
            <a:r>
              <a:rPr lang="en-US" dirty="0" smtClean="0"/>
              <a:t>in the damaged area.</a:t>
            </a:r>
          </a:p>
          <a:p>
            <a:pPr lvl="1"/>
            <a:r>
              <a:rPr lang="en-US" b="1" dirty="0" smtClean="0"/>
              <a:t>Histamine and mast cells </a:t>
            </a:r>
            <a:r>
              <a:rPr lang="en-US" dirty="0" smtClean="0"/>
              <a:t>are chemical mediators that cause the capillaries to dilate and become more permeable.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00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07" y="736075"/>
            <a:ext cx="8189799" cy="2928581"/>
          </a:xfrm>
        </p:spPr>
        <p:txBody>
          <a:bodyPr/>
          <a:lstStyle/>
          <a:p>
            <a:r>
              <a:rPr lang="en-US" b="1" dirty="0" smtClean="0"/>
              <a:t>Excess blood flow </a:t>
            </a:r>
            <a:r>
              <a:rPr lang="en-US" dirty="0" smtClean="0"/>
              <a:t>causes the skin to redden and become warm.</a:t>
            </a:r>
          </a:p>
          <a:p>
            <a:r>
              <a:rPr lang="en-US" b="1" dirty="0" smtClean="0"/>
              <a:t>Proteins and fluids </a:t>
            </a:r>
            <a:r>
              <a:rPr lang="en-US" dirty="0" smtClean="0"/>
              <a:t>escape the tissue, resulting in swelling.</a:t>
            </a:r>
          </a:p>
          <a:p>
            <a:r>
              <a:rPr lang="en-US" dirty="0" smtClean="0"/>
              <a:t>The swollen area stimulates </a:t>
            </a:r>
            <a:r>
              <a:rPr lang="en-US" b="1" dirty="0" smtClean="0"/>
              <a:t>free nerve endings</a:t>
            </a:r>
            <a:r>
              <a:rPr lang="en-US" dirty="0" smtClean="0"/>
              <a:t>, causing pain sensations.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82" y="3351226"/>
            <a:ext cx="67310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2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79" y="1018695"/>
            <a:ext cx="8150114" cy="5450679"/>
          </a:xfrm>
        </p:spPr>
        <p:txBody>
          <a:bodyPr/>
          <a:lstStyle/>
          <a:p>
            <a:r>
              <a:rPr lang="en-US" dirty="0" smtClean="0"/>
              <a:t>Migration of </a:t>
            </a:r>
            <a:r>
              <a:rPr lang="en-US" b="1" dirty="0" smtClean="0"/>
              <a:t>neutrophils and monocytes </a:t>
            </a:r>
            <a:r>
              <a:rPr lang="en-US" dirty="0" smtClean="0"/>
              <a:t>happen during this time.</a:t>
            </a:r>
          </a:p>
          <a:p>
            <a:pPr lvl="1"/>
            <a:r>
              <a:rPr lang="en-US" dirty="0" smtClean="0"/>
              <a:t>These cells are amoeboid and can change shape to squeeze through capillary walls to </a:t>
            </a:r>
            <a:r>
              <a:rPr lang="en-US" b="1" dirty="0" smtClean="0"/>
              <a:t>enter the tissue fluid.</a:t>
            </a:r>
          </a:p>
          <a:p>
            <a:r>
              <a:rPr lang="en-US" dirty="0" smtClean="0"/>
              <a:t>Also present are </a:t>
            </a:r>
            <a:r>
              <a:rPr lang="en-US" b="1" dirty="0" smtClean="0"/>
              <a:t>dendritic cells and macrophages </a:t>
            </a:r>
            <a:r>
              <a:rPr lang="en-US" dirty="0" smtClean="0"/>
              <a:t>that devour pathogens.</a:t>
            </a:r>
          </a:p>
          <a:p>
            <a:r>
              <a:rPr lang="en-US" dirty="0" smtClean="0"/>
              <a:t>Once destroyed, these cells and waste</a:t>
            </a:r>
            <a:r>
              <a:rPr lang="en-US" b="1" dirty="0" smtClean="0"/>
              <a:t> become pus.</a:t>
            </a:r>
          </a:p>
          <a:p>
            <a:r>
              <a:rPr lang="en-US" dirty="0" smtClean="0"/>
              <a:t>The inflammatory reaction can be accompanied by the </a:t>
            </a:r>
            <a:r>
              <a:rPr lang="en-US" b="1" dirty="0" smtClean="0"/>
              <a:t>blood clotting cascade</a:t>
            </a:r>
            <a:r>
              <a:rPr lang="en-US" dirty="0" smtClean="0"/>
              <a:t>, and </a:t>
            </a:r>
            <a:r>
              <a:rPr lang="en-US" b="1" dirty="0" smtClean="0"/>
              <a:t>activation of T lymphocytes </a:t>
            </a:r>
            <a:r>
              <a:rPr lang="en-US" dirty="0" smtClean="0"/>
              <a:t>to mount a specific defense.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7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905" y="661714"/>
            <a:ext cx="7024744" cy="727415"/>
          </a:xfrm>
        </p:spPr>
        <p:txBody>
          <a:bodyPr>
            <a:normAutofit/>
          </a:bodyPr>
          <a:lstStyle/>
          <a:p>
            <a:r>
              <a:rPr lang="en-US" b="1" dirty="0" smtClean="0"/>
              <a:t>The Lymphatic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05" y="1516634"/>
            <a:ext cx="8163344" cy="45161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lymphatic system consists of</a:t>
            </a:r>
            <a:r>
              <a:rPr lang="en-US" sz="2800" b="1" dirty="0" smtClean="0"/>
              <a:t> lymphatic vessels </a:t>
            </a:r>
            <a:r>
              <a:rPr lang="en-US" sz="2800" dirty="0" smtClean="0"/>
              <a:t>and the </a:t>
            </a:r>
            <a:r>
              <a:rPr lang="en-US" sz="2800" b="1" dirty="0" smtClean="0"/>
              <a:t>lymphatic organs.</a:t>
            </a:r>
            <a:endParaRPr lang="en-US" sz="2600" b="1" dirty="0" smtClean="0"/>
          </a:p>
          <a:p>
            <a:r>
              <a:rPr lang="en-US" sz="2600" dirty="0" smtClean="0"/>
              <a:t>This system has three main functions contributing to homeostasis:</a:t>
            </a:r>
          </a:p>
          <a:p>
            <a:pPr lvl="1"/>
            <a:r>
              <a:rPr lang="en-US" sz="2400" dirty="0" smtClean="0"/>
              <a:t>1) taking excess fluid and</a:t>
            </a:r>
            <a:r>
              <a:rPr lang="en-US" sz="2400" b="1" dirty="0" smtClean="0"/>
              <a:t> returning it to the blood stream</a:t>
            </a:r>
          </a:p>
          <a:p>
            <a:pPr lvl="1"/>
            <a:r>
              <a:rPr lang="en-US" sz="2400" dirty="0" smtClean="0"/>
              <a:t>2) </a:t>
            </a:r>
            <a:r>
              <a:rPr lang="en-US" sz="2400" b="1" dirty="0" smtClean="0"/>
              <a:t>lacteals absorb fats </a:t>
            </a:r>
            <a:r>
              <a:rPr lang="en-US" sz="2400" dirty="0" smtClean="0"/>
              <a:t>from the digestive tract and transport them to the bloodstream</a:t>
            </a:r>
          </a:p>
          <a:p>
            <a:pPr lvl="1"/>
            <a:r>
              <a:rPr lang="en-US" sz="2400" dirty="0" smtClean="0"/>
              <a:t>3) helps </a:t>
            </a:r>
            <a:r>
              <a:rPr lang="en-US" sz="2400" b="1" dirty="0" smtClean="0"/>
              <a:t>defend the body against disease</a:t>
            </a:r>
          </a:p>
          <a:p>
            <a:pPr lvl="1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891354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78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49" y="555875"/>
            <a:ext cx="7024744" cy="705440"/>
          </a:xfrm>
        </p:spPr>
        <p:txBody>
          <a:bodyPr/>
          <a:lstStyle/>
          <a:p>
            <a:r>
              <a:rPr lang="en-US" b="1" dirty="0" smtClean="0"/>
              <a:t>Natural Killer Cells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49" y="1384336"/>
            <a:ext cx="8176572" cy="4291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Natural Killer Cells (NK) are </a:t>
            </a:r>
            <a:r>
              <a:rPr lang="en-US" sz="2800" b="1" dirty="0" smtClean="0"/>
              <a:t>large granular lymphocytes </a:t>
            </a:r>
            <a:r>
              <a:rPr lang="en-US" sz="2800" dirty="0" smtClean="0"/>
              <a:t>that kill virus-infected cells and </a:t>
            </a:r>
            <a:r>
              <a:rPr lang="en-US" sz="2800" dirty="0" err="1" smtClean="0"/>
              <a:t>tumour</a:t>
            </a:r>
            <a:r>
              <a:rPr lang="en-US" sz="2800" dirty="0" smtClean="0"/>
              <a:t> cells by cell-to-cell contact.</a:t>
            </a:r>
          </a:p>
          <a:p>
            <a:pPr lvl="1"/>
            <a:r>
              <a:rPr lang="en-US" sz="2400" dirty="0" smtClean="0"/>
              <a:t>Our cells have </a:t>
            </a:r>
            <a:r>
              <a:rPr lang="en-US" sz="2400" b="1" dirty="0" smtClean="0"/>
              <a:t>“self” proteins </a:t>
            </a:r>
            <a:r>
              <a:rPr lang="en-US" sz="2400" dirty="0" smtClean="0"/>
              <a:t>on the surface that bind to receptors on NK cells.</a:t>
            </a:r>
          </a:p>
          <a:p>
            <a:pPr lvl="1"/>
            <a:r>
              <a:rPr lang="en-US" sz="2400" dirty="0" smtClean="0"/>
              <a:t>Virus infected cells and </a:t>
            </a:r>
            <a:r>
              <a:rPr lang="en-US" sz="2400" dirty="0" err="1" smtClean="0"/>
              <a:t>tumour</a:t>
            </a:r>
            <a:r>
              <a:rPr lang="en-US" sz="2400" dirty="0" smtClean="0"/>
              <a:t> cells </a:t>
            </a:r>
            <a:r>
              <a:rPr lang="en-US" sz="2400" dirty="0"/>
              <a:t>s</a:t>
            </a:r>
            <a:r>
              <a:rPr lang="en-US" sz="2400" dirty="0" smtClean="0"/>
              <a:t>ometimes </a:t>
            </a:r>
            <a:r>
              <a:rPr lang="en-US" sz="2400" b="1" dirty="0" smtClean="0"/>
              <a:t>lose their “self” proteins.</a:t>
            </a:r>
          </a:p>
          <a:p>
            <a:pPr lvl="1"/>
            <a:r>
              <a:rPr lang="en-US" sz="2400" dirty="0" smtClean="0"/>
              <a:t>NK cell will kill these cells if they </a:t>
            </a:r>
            <a:r>
              <a:rPr lang="en-US" sz="2400" b="1" dirty="0" smtClean="0"/>
              <a:t>come into contact </a:t>
            </a:r>
            <a:r>
              <a:rPr lang="en-US" sz="2400" dirty="0" smtClean="0"/>
              <a:t>with them.</a:t>
            </a:r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3640667" y="5675586"/>
            <a:ext cx="1848555" cy="51919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65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34" y="577850"/>
            <a:ext cx="7024744" cy="798049"/>
          </a:xfrm>
        </p:spPr>
        <p:txBody>
          <a:bodyPr/>
          <a:lstStyle/>
          <a:p>
            <a:r>
              <a:rPr lang="en-US" b="1" dirty="0" smtClean="0"/>
              <a:t>Protective Proteins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34" y="1648931"/>
            <a:ext cx="8163343" cy="4185413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complement system is composed of a </a:t>
            </a:r>
            <a:r>
              <a:rPr lang="en-US" sz="2800" b="1" dirty="0" smtClean="0"/>
              <a:t>number of blood plasma proteins. </a:t>
            </a:r>
          </a:p>
          <a:p>
            <a:r>
              <a:rPr lang="en-US" sz="2800" dirty="0" smtClean="0"/>
              <a:t>It “complements” certain</a:t>
            </a:r>
            <a:r>
              <a:rPr lang="en-US" sz="2800" b="1" dirty="0" smtClean="0"/>
              <a:t> immune responses.</a:t>
            </a:r>
          </a:p>
          <a:p>
            <a:pPr lvl="1"/>
            <a:r>
              <a:rPr lang="en-US" sz="2400" dirty="0" smtClean="0"/>
              <a:t>This system can </a:t>
            </a:r>
            <a:r>
              <a:rPr lang="en-US" sz="2400" b="1" dirty="0" smtClean="0"/>
              <a:t>amplify</a:t>
            </a:r>
            <a:r>
              <a:rPr lang="en-US" sz="2400" dirty="0" smtClean="0"/>
              <a:t> the inflammatory response.</a:t>
            </a:r>
          </a:p>
          <a:p>
            <a:pPr lvl="1"/>
            <a:r>
              <a:rPr lang="en-US" sz="2400" dirty="0" smtClean="0"/>
              <a:t>Other complement proteins join to form a </a:t>
            </a:r>
            <a:r>
              <a:rPr lang="en-US" sz="2400" b="1" dirty="0" smtClean="0"/>
              <a:t>membrane attack complex </a:t>
            </a:r>
            <a:r>
              <a:rPr lang="en-US" sz="2400" dirty="0" smtClean="0"/>
              <a:t>that produces holes in the surface of </a:t>
            </a:r>
            <a:r>
              <a:rPr lang="en-US" sz="2400" b="1" dirty="0" smtClean="0"/>
              <a:t>bacteria and viruses.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8827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21" y="529416"/>
            <a:ext cx="7024744" cy="731900"/>
          </a:xfrm>
        </p:spPr>
        <p:txBody>
          <a:bodyPr/>
          <a:lstStyle/>
          <a:p>
            <a:r>
              <a:rPr lang="en-US" b="1" dirty="0" smtClean="0"/>
              <a:t>Specific Defenses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21" y="1335901"/>
            <a:ext cx="8189800" cy="44852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Specific defenses take five to seven days to become fully activated.</a:t>
            </a:r>
          </a:p>
          <a:p>
            <a:pPr lvl="1"/>
            <a:r>
              <a:rPr lang="en-US" sz="2400" dirty="0" smtClean="0"/>
              <a:t>They rely primarily on the action of lymphocytes, either </a:t>
            </a:r>
            <a:r>
              <a:rPr lang="en-US" sz="2400" b="1" dirty="0" smtClean="0"/>
              <a:t>B cells or T cells.</a:t>
            </a:r>
          </a:p>
          <a:p>
            <a:pPr lvl="1"/>
            <a:r>
              <a:rPr lang="en-US" sz="2400" dirty="0" smtClean="0"/>
              <a:t>B cells give rise to plasma cells, which</a:t>
            </a:r>
            <a:r>
              <a:rPr lang="en-US" sz="2400" b="1" dirty="0" smtClean="0"/>
              <a:t> produce antibodies</a:t>
            </a:r>
          </a:p>
          <a:p>
            <a:pPr lvl="1"/>
            <a:r>
              <a:rPr lang="en-US" sz="2400" dirty="0" smtClean="0"/>
              <a:t>T cells differentiate into either </a:t>
            </a:r>
            <a:r>
              <a:rPr lang="en-US" sz="2400" b="1" dirty="0" smtClean="0"/>
              <a:t>helper T cells, or cytotoxic T cells.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6737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43" y="807018"/>
            <a:ext cx="8267631" cy="109807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 Cells and Antibody-Mediated Immunity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444" y="1905092"/>
            <a:ext cx="8267630" cy="4617202"/>
          </a:xfrm>
        </p:spPr>
        <p:txBody>
          <a:bodyPr/>
          <a:lstStyle/>
          <a:p>
            <a:r>
              <a:rPr lang="en-US" dirty="0" smtClean="0"/>
              <a:t>A B cell is activated in a </a:t>
            </a:r>
            <a:r>
              <a:rPr lang="en-US" b="1" dirty="0" smtClean="0"/>
              <a:t>lymph node or spleen </a:t>
            </a:r>
            <a:r>
              <a:rPr lang="en-US" dirty="0" smtClean="0"/>
              <a:t>when it’s receptor (BCR) binds to a specific antigen.</a:t>
            </a:r>
          </a:p>
          <a:p>
            <a:pPr lvl="1"/>
            <a:r>
              <a:rPr lang="en-US" dirty="0" smtClean="0"/>
              <a:t>It will then divide by mitosis many times to </a:t>
            </a:r>
            <a:r>
              <a:rPr lang="en-US" b="1" dirty="0" smtClean="0"/>
              <a:t>make clones of itself</a:t>
            </a:r>
            <a:r>
              <a:rPr lang="en-US" dirty="0" smtClean="0"/>
              <a:t>. Mostly plasma cells.</a:t>
            </a:r>
          </a:p>
          <a:p>
            <a:r>
              <a:rPr lang="en-US" dirty="0" smtClean="0"/>
              <a:t>The clonal selection theory states that an antigen selects, then binds to the </a:t>
            </a:r>
            <a:r>
              <a:rPr lang="en-US" b="1" dirty="0" smtClean="0"/>
              <a:t>BCR</a:t>
            </a:r>
            <a:r>
              <a:rPr lang="en-US" dirty="0" smtClean="0"/>
              <a:t> of only one type of B or T cell.</a:t>
            </a:r>
          </a:p>
          <a:p>
            <a:r>
              <a:rPr lang="en-US" dirty="0" smtClean="0"/>
              <a:t>Once the threat of infection has passed, plasma cells present </a:t>
            </a:r>
            <a:r>
              <a:rPr lang="en-US" b="1" dirty="0" smtClean="0"/>
              <a:t>undergo apoptosis.</a:t>
            </a:r>
          </a:p>
          <a:p>
            <a:r>
              <a:rPr lang="en-US" dirty="0" smtClean="0"/>
              <a:t>Defense by B cells is called </a:t>
            </a:r>
            <a:r>
              <a:rPr lang="en-US" b="1" dirty="0" smtClean="0"/>
              <a:t>antibody-mediated immunity.</a:t>
            </a:r>
            <a:endParaRPr lang="en-US" b="1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5644444" y="5997222"/>
            <a:ext cx="1707445" cy="52507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46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9144000" cy="59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61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49" y="647281"/>
            <a:ext cx="7024744" cy="781535"/>
          </a:xfrm>
        </p:spPr>
        <p:txBody>
          <a:bodyPr/>
          <a:lstStyle/>
          <a:p>
            <a:r>
              <a:rPr lang="en-US" b="1" dirty="0" smtClean="0"/>
              <a:t>Characteristics of B Cells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49" y="1582782"/>
            <a:ext cx="8176572" cy="479398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Antibody-mediated immunity </a:t>
            </a:r>
            <a:r>
              <a:rPr lang="en-US" sz="2800" dirty="0" smtClean="0"/>
              <a:t>against pathogens</a:t>
            </a:r>
          </a:p>
          <a:p>
            <a:r>
              <a:rPr lang="en-US" sz="2800" dirty="0" smtClean="0"/>
              <a:t>Produced and mature in </a:t>
            </a:r>
            <a:r>
              <a:rPr lang="en-US" sz="2800" b="1" dirty="0" smtClean="0"/>
              <a:t>bone marrow</a:t>
            </a:r>
          </a:p>
          <a:p>
            <a:r>
              <a:rPr lang="en-US" sz="2800" dirty="0" smtClean="0"/>
              <a:t>Reside in lymph nodes and spleen, circulate in </a:t>
            </a:r>
            <a:r>
              <a:rPr lang="en-US" sz="2800" b="1" dirty="0" smtClean="0"/>
              <a:t>blood and lymph.</a:t>
            </a:r>
          </a:p>
          <a:p>
            <a:r>
              <a:rPr lang="en-US" sz="2800" dirty="0" smtClean="0"/>
              <a:t>Directly recognize antigen and then undergo </a:t>
            </a:r>
            <a:r>
              <a:rPr lang="en-US" sz="2800" b="1" dirty="0" smtClean="0"/>
              <a:t>clonal selection</a:t>
            </a:r>
          </a:p>
          <a:p>
            <a:r>
              <a:rPr lang="en-US" sz="2800" dirty="0" smtClean="0"/>
              <a:t>Clonal expansion produces </a:t>
            </a:r>
            <a:r>
              <a:rPr lang="en-US" sz="2800" b="1" dirty="0" smtClean="0"/>
              <a:t>antibody-secreting plasma cells </a:t>
            </a:r>
            <a:r>
              <a:rPr lang="en-US" sz="2800" dirty="0" smtClean="0"/>
              <a:t>as well as memory B cells.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222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77" y="655099"/>
            <a:ext cx="7024744" cy="745130"/>
          </a:xfrm>
        </p:spPr>
        <p:txBody>
          <a:bodyPr/>
          <a:lstStyle/>
          <a:p>
            <a:r>
              <a:rPr lang="en-US" b="1" dirty="0" smtClean="0"/>
              <a:t>Structure of an Antibody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77" y="1421895"/>
            <a:ext cx="4776922" cy="51003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Antibodies are also called </a:t>
            </a:r>
            <a:r>
              <a:rPr lang="en-US" sz="2800" b="1" dirty="0" err="1" smtClean="0"/>
              <a:t>immunoglobulins</a:t>
            </a:r>
            <a:r>
              <a:rPr lang="en-US" sz="2800" dirty="0" smtClean="0"/>
              <a:t> (</a:t>
            </a:r>
            <a:r>
              <a:rPr lang="en-US" sz="2800" dirty="0" err="1" smtClean="0"/>
              <a:t>IgGs</a:t>
            </a:r>
            <a:r>
              <a:rPr lang="en-US" sz="2800" dirty="0" smtClean="0"/>
              <a:t>)</a:t>
            </a:r>
          </a:p>
          <a:p>
            <a:pPr lvl="1"/>
            <a:r>
              <a:rPr lang="en-US" sz="2600" dirty="0" smtClean="0"/>
              <a:t>Typically Y-shaped with </a:t>
            </a:r>
            <a:r>
              <a:rPr lang="en-US" sz="2600" b="1" dirty="0" smtClean="0"/>
              <a:t>two arms.</a:t>
            </a:r>
          </a:p>
          <a:p>
            <a:pPr lvl="1"/>
            <a:r>
              <a:rPr lang="en-US" sz="2600" dirty="0" smtClean="0"/>
              <a:t>The variable regions are the tips and form </a:t>
            </a:r>
            <a:r>
              <a:rPr lang="en-US" sz="2600" b="1" dirty="0" smtClean="0"/>
              <a:t>antigen-binding sites</a:t>
            </a:r>
            <a:r>
              <a:rPr lang="en-US" sz="2600" dirty="0" smtClean="0"/>
              <a:t>, which are specific for a particular antigen.</a:t>
            </a:r>
          </a:p>
          <a:p>
            <a:pPr lvl="1"/>
            <a:r>
              <a:rPr lang="en-US" sz="2600" dirty="0" smtClean="0"/>
              <a:t>Antibodies </a:t>
            </a:r>
            <a:r>
              <a:rPr lang="en-US" sz="2600" b="1" dirty="0" smtClean="0"/>
              <a:t>mark antigens for destruction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263" y="1238641"/>
            <a:ext cx="3742847" cy="528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39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21" y="849063"/>
            <a:ext cx="4141968" cy="8419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Types of Antibodies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75" y="3214843"/>
            <a:ext cx="8203028" cy="330745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There are </a:t>
            </a:r>
            <a:r>
              <a:rPr lang="en-US" sz="2800" b="1" dirty="0" smtClean="0"/>
              <a:t>five different classes </a:t>
            </a:r>
            <a:r>
              <a:rPr lang="en-US" sz="2800" dirty="0" smtClean="0"/>
              <a:t>of </a:t>
            </a:r>
            <a:r>
              <a:rPr lang="en-US" sz="2800" dirty="0" err="1" smtClean="0"/>
              <a:t>immunoglobulins</a:t>
            </a:r>
            <a:r>
              <a:rPr lang="en-US" sz="2800" dirty="0" smtClean="0"/>
              <a:t> (</a:t>
            </a:r>
            <a:r>
              <a:rPr lang="en-US" sz="2800" dirty="0" err="1" smtClean="0"/>
              <a:t>IgGs</a:t>
            </a:r>
            <a:r>
              <a:rPr lang="en-US" sz="2800" dirty="0" smtClean="0"/>
              <a:t>).</a:t>
            </a:r>
          </a:p>
          <a:p>
            <a:pPr lvl="1"/>
            <a:r>
              <a:rPr lang="en-US" sz="2600" b="1" dirty="0" err="1" smtClean="0"/>
              <a:t>IgG</a:t>
            </a:r>
            <a:r>
              <a:rPr lang="en-US" sz="2600" dirty="0"/>
              <a:t> </a:t>
            </a:r>
            <a:r>
              <a:rPr lang="en-US" sz="2600" dirty="0" smtClean="0"/>
              <a:t>antibodies are the major type in the blood, lymph, and tissue fluid. They bind to </a:t>
            </a:r>
            <a:r>
              <a:rPr lang="en-US" sz="2600" b="1" dirty="0" smtClean="0"/>
              <a:t>pathogens and their toxins.</a:t>
            </a:r>
          </a:p>
          <a:p>
            <a:pPr lvl="1"/>
            <a:r>
              <a:rPr lang="en-US" sz="2600" b="1" dirty="0" err="1" smtClean="0"/>
              <a:t>IgM’s</a:t>
            </a:r>
            <a:r>
              <a:rPr lang="en-US" sz="2600" dirty="0" smtClean="0"/>
              <a:t> are found in circulation, they are the largest antibody. They activate the </a:t>
            </a:r>
            <a:r>
              <a:rPr lang="en-US" sz="2600" b="1" dirty="0" smtClean="0"/>
              <a:t>complement system and clump RBC’s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260" y="0"/>
            <a:ext cx="6114739" cy="30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18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51" y="3051291"/>
            <a:ext cx="8255939" cy="3508977"/>
          </a:xfrm>
        </p:spPr>
        <p:txBody>
          <a:bodyPr/>
          <a:lstStyle/>
          <a:p>
            <a:r>
              <a:rPr lang="en-US" b="1" dirty="0" smtClean="0"/>
              <a:t>IgA’s</a:t>
            </a:r>
            <a:r>
              <a:rPr lang="en-US" dirty="0" smtClean="0"/>
              <a:t> are the main antibody in secretions such as saliva or milk. Prevent pathogens from attaching to epithelial cells in </a:t>
            </a:r>
            <a:r>
              <a:rPr lang="en-US" b="1" dirty="0" smtClean="0"/>
              <a:t>digestive and respiratory tract.</a:t>
            </a:r>
          </a:p>
          <a:p>
            <a:r>
              <a:rPr lang="en-US" b="1" dirty="0" err="1" smtClean="0"/>
              <a:t>IgD’s</a:t>
            </a:r>
            <a:r>
              <a:rPr lang="en-US" dirty="0" smtClean="0"/>
              <a:t> are found on the surface of immature B cells. Signify </a:t>
            </a:r>
            <a:r>
              <a:rPr lang="en-US" b="1" dirty="0" smtClean="0"/>
              <a:t>readiness of B cell.</a:t>
            </a:r>
          </a:p>
          <a:p>
            <a:r>
              <a:rPr lang="en-US" b="1" dirty="0" err="1" smtClean="0"/>
              <a:t>IgE’s</a:t>
            </a:r>
            <a:r>
              <a:rPr lang="en-US" dirty="0" smtClean="0"/>
              <a:t> are found as antigen receptors on basophils in blood and on mast cells in tissues. Responsible for </a:t>
            </a:r>
            <a:r>
              <a:rPr lang="en-US" b="1" dirty="0" smtClean="0"/>
              <a:t>immediate allergic response.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434" y="0"/>
            <a:ext cx="6220566" cy="3110283"/>
          </a:xfrm>
          <a:prstGeom prst="rect">
            <a:avLst/>
          </a:prstGeom>
        </p:spPr>
      </p:pic>
      <p:sp>
        <p:nvSpPr>
          <p:cNvPr id="2" name="Action Button: Forward or Next 1">
            <a:hlinkClick r:id="rId3" highlightClick="1"/>
          </p:cNvPr>
          <p:cNvSpPr/>
          <p:nvPr/>
        </p:nvSpPr>
        <p:spPr>
          <a:xfrm>
            <a:off x="1411111" y="1538111"/>
            <a:ext cx="1298222" cy="437445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20" y="564621"/>
            <a:ext cx="7024744" cy="811279"/>
          </a:xfrm>
        </p:spPr>
        <p:txBody>
          <a:bodyPr>
            <a:normAutofit/>
          </a:bodyPr>
          <a:lstStyle/>
          <a:p>
            <a:r>
              <a:rPr lang="en-US" b="1" dirty="0" smtClean="0"/>
              <a:t>Lymphatic Vessels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20" y="1715081"/>
            <a:ext cx="8176573" cy="35089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These vessels form a </a:t>
            </a:r>
            <a:r>
              <a:rPr lang="en-US" sz="2800" b="1" dirty="0" smtClean="0"/>
              <a:t>one-way system </a:t>
            </a:r>
            <a:r>
              <a:rPr lang="en-US" sz="2800" dirty="0" smtClean="0"/>
              <a:t>that begins with lymphatic capillaries.</a:t>
            </a:r>
          </a:p>
          <a:p>
            <a:pPr lvl="1"/>
            <a:r>
              <a:rPr lang="en-US" sz="2600" dirty="0" smtClean="0"/>
              <a:t>Lymphatic capillaries take up </a:t>
            </a:r>
            <a:r>
              <a:rPr lang="en-US" sz="2600" b="1" dirty="0" smtClean="0"/>
              <a:t>excess tissue fluid </a:t>
            </a:r>
            <a:r>
              <a:rPr lang="en-US" sz="2600" dirty="0" smtClean="0"/>
              <a:t>which is made up of mostly water, and also contains solutes derived from </a:t>
            </a:r>
            <a:r>
              <a:rPr lang="en-US" sz="2600" b="1" dirty="0" smtClean="0"/>
              <a:t>plasma and cellular products </a:t>
            </a:r>
            <a:r>
              <a:rPr lang="en-US" sz="2600" dirty="0" smtClean="0"/>
              <a:t>secreted by cells.</a:t>
            </a:r>
          </a:p>
          <a:p>
            <a:pPr lvl="1"/>
            <a:r>
              <a:rPr lang="en-US" sz="2600" dirty="0" smtClean="0"/>
              <a:t>This fluid is called </a:t>
            </a:r>
            <a:r>
              <a:rPr lang="en-US" sz="2600" b="1" dirty="0" smtClean="0"/>
              <a:t>lymph.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621791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3689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 Cells and Cell-Mediated Immunity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79" y="1861585"/>
            <a:ext cx="8176570" cy="42241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 cell’s have a receptor (TCR), however, they are unable to</a:t>
            </a:r>
            <a:r>
              <a:rPr lang="en-US" sz="2800" b="1" dirty="0" smtClean="0"/>
              <a:t> recognize an antigen without help.</a:t>
            </a:r>
          </a:p>
          <a:p>
            <a:pPr lvl="1"/>
            <a:r>
              <a:rPr lang="en-US" sz="2400" dirty="0" smtClean="0"/>
              <a:t>It must be displayed to them by an </a:t>
            </a:r>
            <a:r>
              <a:rPr lang="en-US" sz="2400" b="1" dirty="0" smtClean="0"/>
              <a:t>antigen-presenting cell </a:t>
            </a:r>
            <a:r>
              <a:rPr lang="en-US" sz="2400" dirty="0" smtClean="0"/>
              <a:t>(APC).</a:t>
            </a:r>
          </a:p>
          <a:p>
            <a:pPr lvl="1"/>
            <a:r>
              <a:rPr lang="en-US" sz="2400" dirty="0" smtClean="0"/>
              <a:t>APC’s present a piece of the pathogen to an MHC (</a:t>
            </a:r>
            <a:r>
              <a:rPr lang="en-US" sz="2400" b="1" dirty="0" smtClean="0"/>
              <a:t>major histocompatibility complex</a:t>
            </a:r>
            <a:r>
              <a:rPr lang="en-US" sz="2400" dirty="0" smtClean="0"/>
              <a:t>).</a:t>
            </a:r>
          </a:p>
          <a:p>
            <a:pPr lvl="1"/>
            <a:r>
              <a:rPr lang="en-US" sz="2400" dirty="0" smtClean="0"/>
              <a:t>This complex will bind to a TCR and undergo a </a:t>
            </a:r>
            <a:r>
              <a:rPr lang="en-US" sz="2400" b="1" dirty="0" smtClean="0"/>
              <a:t>clonal expansion.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27857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1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19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79" y="709616"/>
            <a:ext cx="8176570" cy="51247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are two classes of MHC proteins.</a:t>
            </a:r>
          </a:p>
          <a:p>
            <a:r>
              <a:rPr lang="en-US" sz="2800" dirty="0" smtClean="0"/>
              <a:t>If an APC displays an antigen matching a </a:t>
            </a:r>
            <a:r>
              <a:rPr lang="en-US" sz="2800" b="1" dirty="0" smtClean="0"/>
              <a:t>MHC I protein,</a:t>
            </a:r>
          </a:p>
          <a:p>
            <a:pPr lvl="1"/>
            <a:r>
              <a:rPr lang="en-US" sz="2400" dirty="0" smtClean="0"/>
              <a:t>The activated T cell will form </a:t>
            </a:r>
            <a:r>
              <a:rPr lang="en-US" sz="2400" b="1" dirty="0" smtClean="0"/>
              <a:t>cytotoxic T cells</a:t>
            </a:r>
            <a:r>
              <a:rPr lang="en-US" sz="2400" dirty="0" smtClean="0"/>
              <a:t>, which attack and kill virus infected cells and </a:t>
            </a:r>
            <a:r>
              <a:rPr lang="en-US" sz="2400" dirty="0" err="1" smtClean="0"/>
              <a:t>tumour</a:t>
            </a:r>
            <a:r>
              <a:rPr lang="en-US" sz="2400" dirty="0" smtClean="0"/>
              <a:t> cells.</a:t>
            </a:r>
          </a:p>
          <a:p>
            <a:r>
              <a:rPr lang="en-US" sz="2800" dirty="0" smtClean="0"/>
              <a:t>If an APC displays an antigen matching a </a:t>
            </a:r>
            <a:r>
              <a:rPr lang="en-US" sz="2800" b="1" dirty="0" smtClean="0"/>
              <a:t>MHC II protein,</a:t>
            </a:r>
          </a:p>
          <a:p>
            <a:pPr lvl="1"/>
            <a:r>
              <a:rPr lang="en-US" sz="2400" dirty="0" smtClean="0"/>
              <a:t>The activated T cell will form </a:t>
            </a:r>
            <a:r>
              <a:rPr lang="en-US" sz="2400" b="1" dirty="0" smtClean="0"/>
              <a:t>helper T cells</a:t>
            </a:r>
            <a:r>
              <a:rPr lang="en-US" sz="2400" dirty="0" smtClean="0"/>
              <a:t>, which release chemicals to regulate the immune response </a:t>
            </a:r>
            <a:endParaRPr lang="en-US" sz="2400" dirty="0"/>
          </a:p>
        </p:txBody>
      </p:sp>
      <p:sp>
        <p:nvSpPr>
          <p:cNvPr id="2" name="Action Button: Forward or Next 1">
            <a:hlinkClick r:id="rId2" highlightClick="1"/>
          </p:cNvPr>
          <p:cNvSpPr/>
          <p:nvPr/>
        </p:nvSpPr>
        <p:spPr>
          <a:xfrm>
            <a:off x="5164667" y="2949222"/>
            <a:ext cx="1354666" cy="40922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59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958" y="274013"/>
            <a:ext cx="7024744" cy="731900"/>
          </a:xfrm>
        </p:spPr>
        <p:txBody>
          <a:bodyPr/>
          <a:lstStyle/>
          <a:p>
            <a:r>
              <a:rPr lang="en-US" b="1" dirty="0" smtClean="0"/>
              <a:t>Types of T cells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50" y="1080498"/>
            <a:ext cx="8189799" cy="5375647"/>
          </a:xfrm>
        </p:spPr>
        <p:txBody>
          <a:bodyPr/>
          <a:lstStyle/>
          <a:p>
            <a:r>
              <a:rPr lang="en-US" dirty="0" smtClean="0"/>
              <a:t>Cytotoxic T cells have vacuoles containing enzymes called </a:t>
            </a:r>
            <a:r>
              <a:rPr lang="en-US" b="1" dirty="0" err="1" smtClean="0"/>
              <a:t>granzymes</a:t>
            </a:r>
            <a:r>
              <a:rPr lang="en-US" b="1" dirty="0" smtClean="0"/>
              <a:t>.</a:t>
            </a:r>
          </a:p>
          <a:p>
            <a:pPr lvl="1"/>
            <a:r>
              <a:rPr lang="en-US" dirty="0" smtClean="0"/>
              <a:t>These enzymes perforate the </a:t>
            </a:r>
            <a:r>
              <a:rPr lang="en-US" b="1" dirty="0" smtClean="0"/>
              <a:t>plasma membrane </a:t>
            </a:r>
            <a:r>
              <a:rPr lang="en-US" dirty="0" smtClean="0"/>
              <a:t>forming a pore.</a:t>
            </a:r>
          </a:p>
          <a:p>
            <a:pPr lvl="1"/>
            <a:r>
              <a:rPr lang="en-US" dirty="0" err="1" smtClean="0"/>
              <a:t>Granzymes</a:t>
            </a:r>
            <a:r>
              <a:rPr lang="en-US" dirty="0" smtClean="0"/>
              <a:t> are released into the core and cause the cell to </a:t>
            </a:r>
            <a:r>
              <a:rPr lang="en-US" b="1" dirty="0" smtClean="0"/>
              <a:t>undergo apoptosis.</a:t>
            </a:r>
          </a:p>
          <a:p>
            <a:r>
              <a:rPr lang="en-US" dirty="0" smtClean="0"/>
              <a:t>Helper T cells regulate immunity by </a:t>
            </a:r>
            <a:r>
              <a:rPr lang="en-US" b="1" dirty="0" smtClean="0"/>
              <a:t>releasing cytokines</a:t>
            </a:r>
            <a:r>
              <a:rPr lang="en-US" dirty="0" smtClean="0"/>
              <a:t>, the chemicals that </a:t>
            </a:r>
            <a:r>
              <a:rPr lang="en-US" b="1" dirty="0" smtClean="0"/>
              <a:t>enhance the response </a:t>
            </a:r>
            <a:r>
              <a:rPr lang="en-US" dirty="0" smtClean="0"/>
              <a:t>of all types of immune cells. </a:t>
            </a:r>
          </a:p>
          <a:p>
            <a:pPr lvl="1"/>
            <a:r>
              <a:rPr lang="en-US" dirty="0" smtClean="0"/>
              <a:t>B cells cannot be activate without </a:t>
            </a:r>
            <a:r>
              <a:rPr lang="en-US" b="1" dirty="0" smtClean="0"/>
              <a:t>T cell help.</a:t>
            </a:r>
          </a:p>
          <a:p>
            <a:pPr lvl="1"/>
            <a:r>
              <a:rPr lang="en-US" dirty="0" smtClean="0"/>
              <a:t>HIV infects helper T cells, inactivating the immune response making those infected more susceptible to </a:t>
            </a:r>
            <a:r>
              <a:rPr lang="en-US" b="1" dirty="0" smtClean="0"/>
              <a:t>opportunistic infections.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7287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90" y="538161"/>
            <a:ext cx="7024744" cy="784819"/>
          </a:xfrm>
        </p:spPr>
        <p:txBody>
          <a:bodyPr/>
          <a:lstStyle/>
          <a:p>
            <a:r>
              <a:rPr lang="en-US" b="1" dirty="0" smtClean="0"/>
              <a:t>Characteristics of T Cells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90" y="1476944"/>
            <a:ext cx="8110431" cy="500566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Cell-mediated immunity </a:t>
            </a:r>
            <a:r>
              <a:rPr lang="en-US" sz="2800" dirty="0" smtClean="0"/>
              <a:t>against virus-infected cells and cancer cells</a:t>
            </a:r>
          </a:p>
          <a:p>
            <a:r>
              <a:rPr lang="en-US" sz="2800" dirty="0" smtClean="0"/>
              <a:t>Produced in bone marrow, </a:t>
            </a:r>
            <a:r>
              <a:rPr lang="en-US" sz="2800" b="1" dirty="0" smtClean="0"/>
              <a:t>mature in thymus</a:t>
            </a:r>
          </a:p>
          <a:p>
            <a:r>
              <a:rPr lang="en-US" sz="2800" dirty="0" smtClean="0"/>
              <a:t>Antigen must be presented in</a:t>
            </a:r>
            <a:r>
              <a:rPr lang="en-US" sz="2800" b="1" dirty="0" smtClean="0"/>
              <a:t> groove of an MHC molecule</a:t>
            </a:r>
          </a:p>
          <a:p>
            <a:r>
              <a:rPr lang="en-US" sz="2800" dirty="0" smtClean="0"/>
              <a:t>Cytotoxic T cells destroy </a:t>
            </a:r>
            <a:r>
              <a:rPr lang="en-US" sz="2800" b="1" dirty="0" err="1" smtClean="0"/>
              <a:t>nonself</a:t>
            </a:r>
            <a:r>
              <a:rPr lang="en-US" sz="2800" b="1" dirty="0" smtClean="0"/>
              <a:t> protein-bearing cells.</a:t>
            </a:r>
          </a:p>
          <a:p>
            <a:r>
              <a:rPr lang="en-US" sz="2800" dirty="0" smtClean="0"/>
              <a:t>Helper T cells </a:t>
            </a:r>
            <a:r>
              <a:rPr lang="en-US" sz="2800" b="1" dirty="0" smtClean="0"/>
              <a:t>secrete cytokines </a:t>
            </a:r>
            <a:r>
              <a:rPr lang="en-US" sz="2800" dirty="0" smtClean="0"/>
              <a:t>that control the immune response.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678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48" y="498472"/>
            <a:ext cx="7024744" cy="784819"/>
          </a:xfrm>
        </p:spPr>
        <p:txBody>
          <a:bodyPr/>
          <a:lstStyle/>
          <a:p>
            <a:r>
              <a:rPr lang="en-US" b="1" dirty="0" smtClean="0"/>
              <a:t>Induced Immunity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48" y="1450485"/>
            <a:ext cx="8189801" cy="40398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Immunity occurs naturally through infection or is brought about </a:t>
            </a:r>
            <a:r>
              <a:rPr lang="en-US" sz="2800" b="1" dirty="0" smtClean="0"/>
              <a:t>artificially by medicine.</a:t>
            </a:r>
          </a:p>
          <a:p>
            <a:r>
              <a:rPr lang="en-US" sz="2800" dirty="0" smtClean="0"/>
              <a:t>Two types of immunity are </a:t>
            </a:r>
            <a:r>
              <a:rPr lang="en-US" sz="2800" b="1" dirty="0" smtClean="0"/>
              <a:t>active and passive.</a:t>
            </a:r>
          </a:p>
          <a:p>
            <a:pPr lvl="1"/>
            <a:r>
              <a:rPr lang="en-US" sz="2600" dirty="0" smtClean="0"/>
              <a:t>Active immunity – the </a:t>
            </a:r>
            <a:r>
              <a:rPr lang="en-US" sz="2600" b="1" dirty="0" smtClean="0"/>
              <a:t>individual alone produces antibodies </a:t>
            </a:r>
            <a:r>
              <a:rPr lang="en-US" sz="2600" dirty="0" smtClean="0"/>
              <a:t>against an antigen.</a:t>
            </a:r>
          </a:p>
          <a:p>
            <a:pPr lvl="1"/>
            <a:r>
              <a:rPr lang="en-US" sz="2600" dirty="0" smtClean="0"/>
              <a:t>Passive immunity – the individual is </a:t>
            </a:r>
            <a:r>
              <a:rPr lang="en-US" sz="2600" b="1" dirty="0" smtClean="0"/>
              <a:t>given prepared antibodies </a:t>
            </a:r>
            <a:r>
              <a:rPr lang="en-US" sz="2600" dirty="0" smtClean="0"/>
              <a:t>via an injection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35003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49" y="3055999"/>
            <a:ext cx="8176572" cy="350897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Sometimes develops naturally after a person is infected by a pathogen.</a:t>
            </a:r>
          </a:p>
          <a:p>
            <a:r>
              <a:rPr lang="en-US" sz="2800" dirty="0" smtClean="0"/>
              <a:t>Immunization involves the use of </a:t>
            </a:r>
            <a:r>
              <a:rPr lang="en-US" sz="2800" b="1" dirty="0" smtClean="0"/>
              <a:t>vaccines.</a:t>
            </a:r>
          </a:p>
          <a:p>
            <a:pPr lvl="1"/>
            <a:r>
              <a:rPr lang="en-US" sz="2600" dirty="0" smtClean="0"/>
              <a:t>Traditionally vaccines are the pathogens themselves that have been treated so they are </a:t>
            </a:r>
            <a:r>
              <a:rPr lang="en-US" sz="2600" b="1" dirty="0" smtClean="0"/>
              <a:t>no longer virulent.</a:t>
            </a:r>
          </a:p>
          <a:p>
            <a:r>
              <a:rPr lang="en-US" sz="2800" dirty="0" smtClean="0"/>
              <a:t>Active immunity is dependent upon the presence of </a:t>
            </a:r>
            <a:r>
              <a:rPr lang="en-US" sz="2800" b="1" dirty="0" smtClean="0"/>
              <a:t>memory B and T cells </a:t>
            </a:r>
            <a:r>
              <a:rPr lang="en-US" sz="2800" dirty="0" smtClean="0"/>
              <a:t>in the body.</a:t>
            </a:r>
          </a:p>
          <a:p>
            <a:pPr lvl="1"/>
            <a:r>
              <a:rPr lang="en-US" sz="2600" dirty="0" smtClean="0"/>
              <a:t>Usually long lasting, </a:t>
            </a:r>
            <a:r>
              <a:rPr lang="en-US" sz="2600" b="1" dirty="0" smtClean="0"/>
              <a:t>may require a booster.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205" y="0"/>
            <a:ext cx="6166795" cy="3162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49" y="317963"/>
            <a:ext cx="7024744" cy="771589"/>
          </a:xfrm>
        </p:spPr>
        <p:txBody>
          <a:bodyPr/>
          <a:lstStyle/>
          <a:p>
            <a:r>
              <a:rPr lang="en-US" b="1" dirty="0" smtClean="0"/>
              <a:t>Active Immunity</a:t>
            </a:r>
            <a:endParaRPr lang="en-US" b="1" dirty="0"/>
          </a:p>
        </p:txBody>
      </p:sp>
      <p:sp>
        <p:nvSpPr>
          <p:cNvPr id="5" name="Action Button: Forward or Next 4">
            <a:hlinkClick r:id="rId3" highlightClick="1"/>
          </p:cNvPr>
          <p:cNvSpPr/>
          <p:nvPr/>
        </p:nvSpPr>
        <p:spPr>
          <a:xfrm>
            <a:off x="1340556" y="2370667"/>
            <a:ext cx="1368777" cy="39511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10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77" y="343975"/>
            <a:ext cx="7024744" cy="807994"/>
          </a:xfrm>
        </p:spPr>
        <p:txBody>
          <a:bodyPr/>
          <a:lstStyle/>
          <a:p>
            <a:r>
              <a:rPr lang="en-US" b="1" dirty="0" smtClean="0"/>
              <a:t>Passive Immunity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77" y="1557300"/>
            <a:ext cx="8189800" cy="47533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occurs when an individual is given</a:t>
            </a:r>
            <a:r>
              <a:rPr lang="en-US" sz="2800" b="1" dirty="0" smtClean="0"/>
              <a:t> prepared antibodies.</a:t>
            </a:r>
          </a:p>
          <a:p>
            <a:pPr lvl="1"/>
            <a:r>
              <a:rPr lang="en-US" sz="2400" dirty="0" smtClean="0"/>
              <a:t>Since these are not produced by the individual, it is </a:t>
            </a:r>
            <a:r>
              <a:rPr lang="en-US" sz="2400" b="1" dirty="0" smtClean="0"/>
              <a:t>temporary.</a:t>
            </a:r>
          </a:p>
          <a:p>
            <a:pPr lvl="1"/>
            <a:r>
              <a:rPr lang="en-US" sz="2400" dirty="0" err="1" smtClean="0"/>
              <a:t>IgG’s</a:t>
            </a:r>
            <a:r>
              <a:rPr lang="en-US" sz="2400" dirty="0" smtClean="0"/>
              <a:t> cross the </a:t>
            </a:r>
            <a:r>
              <a:rPr lang="en-US" sz="2400" b="1" dirty="0" smtClean="0"/>
              <a:t>placenta</a:t>
            </a:r>
            <a:r>
              <a:rPr lang="en-US" sz="2400" dirty="0" smtClean="0"/>
              <a:t>, and </a:t>
            </a:r>
            <a:r>
              <a:rPr lang="en-US" sz="2400" dirty="0" err="1" smtClean="0"/>
              <a:t>IgG’s</a:t>
            </a:r>
            <a:r>
              <a:rPr lang="en-US" sz="2400" dirty="0" smtClean="0"/>
              <a:t> and IgA’s are </a:t>
            </a:r>
            <a:r>
              <a:rPr lang="en-US" sz="2400" b="1" dirty="0" smtClean="0"/>
              <a:t>secreted into breast milk</a:t>
            </a:r>
            <a:r>
              <a:rPr lang="en-US" sz="2400" dirty="0" smtClean="0"/>
              <a:t>, giving a baby temporary immunity. </a:t>
            </a:r>
          </a:p>
          <a:p>
            <a:r>
              <a:rPr lang="en-US" sz="2800" dirty="0" smtClean="0"/>
              <a:t>It can provide protection when an individual is in </a:t>
            </a:r>
            <a:r>
              <a:rPr lang="en-US" sz="2800" b="1" dirty="0" smtClean="0"/>
              <a:t>immediate danger of succumbing </a:t>
            </a:r>
            <a:r>
              <a:rPr lang="en-US" sz="2800" dirty="0" smtClean="0"/>
              <a:t>to an infectious disease as well.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0466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626" y="0"/>
            <a:ext cx="4381844" cy="4381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48" y="1012080"/>
            <a:ext cx="4089056" cy="1336210"/>
          </a:xfrm>
        </p:spPr>
        <p:txBody>
          <a:bodyPr/>
          <a:lstStyle/>
          <a:p>
            <a:r>
              <a:rPr lang="en-US" b="1" dirty="0" smtClean="0"/>
              <a:t>Cytokines and Immunity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48" y="4183421"/>
            <a:ext cx="7991378" cy="2337157"/>
          </a:xfrm>
        </p:spPr>
        <p:txBody>
          <a:bodyPr/>
          <a:lstStyle/>
          <a:p>
            <a:r>
              <a:rPr lang="en-US" dirty="0" smtClean="0"/>
              <a:t>Cytokines are </a:t>
            </a:r>
            <a:r>
              <a:rPr lang="en-US" b="1" dirty="0" smtClean="0"/>
              <a:t>signaling molecules </a:t>
            </a:r>
            <a:r>
              <a:rPr lang="en-US" dirty="0" smtClean="0"/>
              <a:t>produced by T lymphocytes, macrophages, and other cells.</a:t>
            </a:r>
          </a:p>
          <a:p>
            <a:pPr lvl="1"/>
            <a:r>
              <a:rPr lang="en-US" dirty="0" smtClean="0"/>
              <a:t>They regulate </a:t>
            </a:r>
            <a:r>
              <a:rPr lang="en-US" b="1" dirty="0" smtClean="0"/>
              <a:t>WBC formation and/or function.</a:t>
            </a:r>
          </a:p>
          <a:p>
            <a:pPr lvl="1"/>
            <a:r>
              <a:rPr lang="en-US" dirty="0" smtClean="0"/>
              <a:t>They are being researched as possible therapies for those with either </a:t>
            </a:r>
            <a:r>
              <a:rPr lang="en-US" b="1" dirty="0" smtClean="0"/>
              <a:t>cancer or AIDS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15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49" y="551391"/>
            <a:ext cx="7024744" cy="718670"/>
          </a:xfrm>
        </p:spPr>
        <p:txBody>
          <a:bodyPr/>
          <a:lstStyle/>
          <a:p>
            <a:r>
              <a:rPr lang="en-US" b="1" dirty="0" smtClean="0"/>
              <a:t>Monoclonal Antibodies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49" y="2217813"/>
            <a:ext cx="8203028" cy="35089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Every plasma cell derived from the same B cell secretes antibodies against a </a:t>
            </a:r>
            <a:r>
              <a:rPr lang="en-US" sz="2800" b="1" dirty="0" smtClean="0"/>
              <a:t>specific antigen.</a:t>
            </a:r>
          </a:p>
          <a:p>
            <a:pPr lvl="1"/>
            <a:r>
              <a:rPr lang="en-US" sz="2400" dirty="0" smtClean="0"/>
              <a:t>These are </a:t>
            </a:r>
            <a:r>
              <a:rPr lang="en-US" sz="2400" b="1" dirty="0" smtClean="0"/>
              <a:t>monoclonal antibodies. </a:t>
            </a:r>
          </a:p>
          <a:p>
            <a:r>
              <a:rPr lang="en-US" sz="2800" dirty="0" smtClean="0"/>
              <a:t>At present they are used for</a:t>
            </a:r>
            <a:r>
              <a:rPr lang="en-US" sz="2800" b="1" dirty="0" smtClean="0"/>
              <a:t> quick and certain diagnosis </a:t>
            </a:r>
            <a:r>
              <a:rPr lang="en-US" sz="2800" dirty="0" smtClean="0"/>
              <a:t>of various conditions.</a:t>
            </a:r>
            <a:endParaRPr lang="en-US" sz="2800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3838222" y="5517444"/>
            <a:ext cx="1707445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6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0745" y="1521428"/>
            <a:ext cx="4566669" cy="49876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lymphatic capillaries join to form the lymphatic vessels before entering either </a:t>
            </a:r>
            <a:r>
              <a:rPr lang="en-US" sz="2800" b="1" dirty="0" smtClean="0"/>
              <a:t>the thoracic duct or the right lymphatic duct.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336" y="696385"/>
            <a:ext cx="4449051" cy="55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0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764" y="538162"/>
            <a:ext cx="7024744" cy="731900"/>
          </a:xfrm>
        </p:spPr>
        <p:txBody>
          <a:bodyPr/>
          <a:lstStyle/>
          <a:p>
            <a:r>
              <a:rPr lang="en-US" b="1" dirty="0" smtClean="0"/>
              <a:t>Immunity Side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64" y="1450485"/>
            <a:ext cx="4618184" cy="48204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Sometimes the immune system responds in a way that </a:t>
            </a:r>
            <a:r>
              <a:rPr lang="en-US" sz="2800" b="1" dirty="0" smtClean="0"/>
              <a:t>harms the body.</a:t>
            </a:r>
          </a:p>
          <a:p>
            <a:pPr lvl="1"/>
            <a:r>
              <a:rPr lang="en-US" sz="2600" dirty="0" err="1" smtClean="0"/>
              <a:t>Eg</a:t>
            </a:r>
            <a:r>
              <a:rPr lang="en-US" sz="2600" dirty="0" smtClean="0"/>
              <a:t>) allergy development, incompatible blood type, tissue rejection, or autoimmune diseases.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244" y="1270062"/>
            <a:ext cx="4211755" cy="525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56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77" y="317962"/>
            <a:ext cx="7024744" cy="758360"/>
          </a:xfrm>
        </p:spPr>
        <p:txBody>
          <a:bodyPr/>
          <a:lstStyle/>
          <a:p>
            <a:r>
              <a:rPr lang="en-US" b="1" dirty="0" smtClean="0"/>
              <a:t>Allergies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77" y="1076322"/>
            <a:ext cx="8216257" cy="292387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Allergies are hypersensitivities </a:t>
            </a:r>
            <a:r>
              <a:rPr lang="en-US" sz="2800" dirty="0" smtClean="0"/>
              <a:t>to substances such as food or animal hair that would not ordinarily harm the body.</a:t>
            </a:r>
          </a:p>
          <a:p>
            <a:pPr lvl="1"/>
            <a:r>
              <a:rPr lang="en-US" sz="2600" dirty="0" smtClean="0"/>
              <a:t>The response to these antigens, called allergens, usually include some degree of </a:t>
            </a:r>
            <a:r>
              <a:rPr lang="en-US" sz="2600" b="1" dirty="0" smtClean="0"/>
              <a:t>tissue damage. 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260" y="3758361"/>
            <a:ext cx="6114740" cy="32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7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51" y="3413290"/>
            <a:ext cx="8203026" cy="3109004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Immediate allergic response </a:t>
            </a:r>
            <a:r>
              <a:rPr lang="en-US" sz="2800" dirty="0" smtClean="0"/>
              <a:t>can occur within seconds of contact with the antigen.</a:t>
            </a:r>
          </a:p>
          <a:p>
            <a:pPr lvl="1"/>
            <a:r>
              <a:rPr lang="en-US" sz="2600" dirty="0" smtClean="0"/>
              <a:t>Caused by antibodies </a:t>
            </a:r>
            <a:r>
              <a:rPr lang="en-US" sz="2600" dirty="0" err="1" smtClean="0"/>
              <a:t>IgE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When an allergen attaches to the antibody on </a:t>
            </a:r>
            <a:r>
              <a:rPr lang="en-US" sz="2600" b="1" dirty="0" smtClean="0"/>
              <a:t>mast cells, they release histamine </a:t>
            </a:r>
            <a:r>
              <a:rPr lang="en-US" sz="2600" dirty="0" smtClean="0"/>
              <a:t>to bring about allergic symptoms.</a:t>
            </a:r>
          </a:p>
          <a:p>
            <a:pPr lvl="1"/>
            <a:r>
              <a:rPr lang="en-US" sz="2600" dirty="0" smtClean="0"/>
              <a:t>Examples are </a:t>
            </a:r>
            <a:r>
              <a:rPr lang="en-US" sz="2600" b="1" dirty="0" smtClean="0"/>
              <a:t>asthma and hay fever.</a:t>
            </a:r>
            <a:endParaRPr lang="en-US" sz="2600" b="1" dirty="0"/>
          </a:p>
        </p:txBody>
      </p:sp>
      <p:pic>
        <p:nvPicPr>
          <p:cNvPr id="5" name="Picture 4" descr="Njrvj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06" y="315803"/>
            <a:ext cx="6241694" cy="2613709"/>
          </a:xfrm>
          <a:prstGeom prst="rect">
            <a:avLst/>
          </a:prstGeom>
        </p:spPr>
      </p:pic>
      <p:sp>
        <p:nvSpPr>
          <p:cNvPr id="2" name="Action Button: Forward or Next 1">
            <a:hlinkClick r:id="rId3" highlightClick="1"/>
          </p:cNvPr>
          <p:cNvSpPr/>
          <p:nvPr/>
        </p:nvSpPr>
        <p:spPr>
          <a:xfrm>
            <a:off x="461451" y="1453444"/>
            <a:ext cx="1697549" cy="479778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8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758" y="-121732"/>
            <a:ext cx="5506242" cy="36685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94" y="3201613"/>
            <a:ext cx="8242712" cy="3318966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Anaphylactic shock </a:t>
            </a:r>
            <a:r>
              <a:rPr lang="en-US" sz="2800" dirty="0" smtClean="0"/>
              <a:t>is an immediate allergic response that occurs because the allergen has entered the </a:t>
            </a:r>
            <a:r>
              <a:rPr lang="en-US" sz="2800" b="1" dirty="0" smtClean="0"/>
              <a:t>blood stream.</a:t>
            </a:r>
          </a:p>
          <a:p>
            <a:pPr lvl="1"/>
            <a:r>
              <a:rPr lang="en-US" sz="2600" dirty="0" smtClean="0"/>
              <a:t>Characterized by a sudden and life-threatening drop in blood pressure due to </a:t>
            </a:r>
            <a:r>
              <a:rPr lang="en-US" sz="2600" b="1" dirty="0" smtClean="0"/>
              <a:t>increased permeability of the capillaries by histamine.</a:t>
            </a:r>
            <a:endParaRPr lang="en-US" sz="2400" b="1" dirty="0" smtClean="0"/>
          </a:p>
          <a:p>
            <a:pPr lvl="1"/>
            <a:r>
              <a:rPr lang="en-US" sz="2400" dirty="0" smtClean="0"/>
              <a:t>People with allergies produce 10x more </a:t>
            </a:r>
            <a:r>
              <a:rPr lang="en-US" sz="2400" dirty="0" err="1" smtClean="0"/>
              <a:t>IgE</a:t>
            </a:r>
            <a:r>
              <a:rPr lang="en-US" sz="2400" dirty="0" smtClean="0"/>
              <a:t> than those people without allergies.</a:t>
            </a:r>
            <a:endParaRPr lang="en-US" sz="2600" dirty="0" smtClean="0"/>
          </a:p>
        </p:txBody>
      </p:sp>
      <p:sp>
        <p:nvSpPr>
          <p:cNvPr id="2" name="Action Button: Forward or Next 1">
            <a:hlinkClick r:id="rId3" highlightClick="1"/>
          </p:cNvPr>
          <p:cNvSpPr/>
          <p:nvPr/>
        </p:nvSpPr>
        <p:spPr>
          <a:xfrm>
            <a:off x="860778" y="1425222"/>
            <a:ext cx="2046111" cy="53622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6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22" y="3479439"/>
            <a:ext cx="8242712" cy="3041139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A delayed allergic response </a:t>
            </a:r>
            <a:r>
              <a:rPr lang="en-US" sz="2800" dirty="0" smtClean="0"/>
              <a:t>is initiated by </a:t>
            </a:r>
            <a:r>
              <a:rPr lang="en-US" sz="2800" b="1" dirty="0" smtClean="0"/>
              <a:t>memory T cells </a:t>
            </a:r>
            <a:r>
              <a:rPr lang="en-US" sz="2800" dirty="0" smtClean="0"/>
              <a:t>at the site of allergen contact in the body.</a:t>
            </a:r>
          </a:p>
          <a:p>
            <a:pPr lvl="1"/>
            <a:r>
              <a:rPr lang="en-US" sz="2600" dirty="0" smtClean="0"/>
              <a:t>The response is regulated by the cytokines secreted by both </a:t>
            </a:r>
            <a:r>
              <a:rPr lang="en-US" sz="2600" b="1" dirty="0" smtClean="0"/>
              <a:t>T cells and macrophages.</a:t>
            </a:r>
          </a:p>
          <a:p>
            <a:pPr lvl="1"/>
            <a:r>
              <a:rPr lang="en-US" sz="2600" dirty="0" smtClean="0"/>
              <a:t>Examples of this are tuberculosis, and contact dermatitis meaning poison ivy and jewelry.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841" y="0"/>
            <a:ext cx="4686093" cy="35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98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49" y="264595"/>
            <a:ext cx="7024744" cy="755075"/>
          </a:xfrm>
        </p:spPr>
        <p:txBody>
          <a:bodyPr/>
          <a:lstStyle/>
          <a:p>
            <a:r>
              <a:rPr lang="en-US" b="1" dirty="0" smtClean="0"/>
              <a:t>Tissue Rejection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49" y="1702825"/>
            <a:ext cx="8269169" cy="374785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Certain organs, such as skin, the heart, and kidneys could be transplanted easily from one person to another if the body did not </a:t>
            </a:r>
            <a:r>
              <a:rPr lang="en-US" sz="2800" b="1" dirty="0" smtClean="0"/>
              <a:t>attempt to reject them.</a:t>
            </a:r>
          </a:p>
          <a:p>
            <a:pPr lvl="1"/>
            <a:r>
              <a:rPr lang="en-US" sz="2600" dirty="0" smtClean="0"/>
              <a:t>The transplant recipients immune system recognizes that the </a:t>
            </a:r>
            <a:r>
              <a:rPr lang="en-US" sz="2600" b="1" dirty="0" smtClean="0"/>
              <a:t>tissue is not “self”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Cytotoxic T cells respond by causing </a:t>
            </a:r>
            <a:r>
              <a:rPr lang="en-US" sz="2600" b="1" dirty="0" smtClean="0"/>
              <a:t>disintegration of transplanted tissue.</a:t>
            </a:r>
          </a:p>
          <a:p>
            <a:pPr lvl="1"/>
            <a:r>
              <a:rPr lang="en-US" sz="2600" dirty="0" smtClean="0"/>
              <a:t>Rejection is controlled by careful selection of the organ and administering </a:t>
            </a:r>
            <a:r>
              <a:rPr lang="en-US" sz="2600" b="1" dirty="0" smtClean="0"/>
              <a:t>immunosuppressive drugs.</a:t>
            </a:r>
            <a:endParaRPr lang="en-US" sz="2600" b="1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2159000" y="5686778"/>
            <a:ext cx="1481667" cy="40922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949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617" y="516186"/>
            <a:ext cx="8161805" cy="758360"/>
          </a:xfrm>
        </p:spPr>
        <p:txBody>
          <a:bodyPr>
            <a:normAutofit/>
          </a:bodyPr>
          <a:lstStyle/>
          <a:p>
            <a:r>
              <a:rPr lang="en-US" b="1" dirty="0" smtClean="0"/>
              <a:t>Disease of the Immune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07" y="1362361"/>
            <a:ext cx="8176570" cy="514670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When a person has an autoimmune disease, cytotoxic T cells or antibodies mistakenly attack the </a:t>
            </a:r>
            <a:r>
              <a:rPr lang="en-US" sz="2800" b="1" dirty="0" smtClean="0"/>
              <a:t>body’s own cells.</a:t>
            </a:r>
          </a:p>
          <a:p>
            <a:pPr lvl="1"/>
            <a:r>
              <a:rPr lang="en-US" sz="2600" b="1" dirty="0" smtClean="0"/>
              <a:t>Myasthenia gravis</a:t>
            </a:r>
            <a:r>
              <a:rPr lang="en-US" sz="2600" dirty="0" smtClean="0"/>
              <a:t>: neuromuscular junctions do not work properly, muscle weakness results</a:t>
            </a:r>
          </a:p>
          <a:p>
            <a:pPr lvl="1"/>
            <a:r>
              <a:rPr lang="en-US" sz="2600" b="1" dirty="0" smtClean="0"/>
              <a:t>Multiple sclerosis</a:t>
            </a:r>
            <a:r>
              <a:rPr lang="en-US" sz="2600" dirty="0" smtClean="0"/>
              <a:t>: the myelin sheath of nerve fibers breaks down, and this causes various neuromuscular disorders.</a:t>
            </a:r>
          </a:p>
          <a:p>
            <a:pPr lvl="1"/>
            <a:r>
              <a:rPr lang="en-US" sz="2600" b="1" dirty="0" smtClean="0"/>
              <a:t>Systemic lupus </a:t>
            </a:r>
            <a:r>
              <a:rPr lang="en-US" sz="2600" b="1" dirty="0" err="1" smtClean="0"/>
              <a:t>erythematosus</a:t>
            </a:r>
            <a:r>
              <a:rPr lang="en-US" sz="2600" dirty="0" smtClean="0"/>
              <a:t>: has various symptoms prior to death due to kidney damage.</a:t>
            </a:r>
          </a:p>
          <a:p>
            <a:pPr lvl="1"/>
            <a:r>
              <a:rPr lang="en-US" sz="2600" b="1" dirty="0" smtClean="0"/>
              <a:t>Rheumatoid arthritis</a:t>
            </a:r>
            <a:r>
              <a:rPr lang="en-US" sz="2600" dirty="0" smtClean="0"/>
              <a:t>: when the joints are affected.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7179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6" y="621801"/>
            <a:ext cx="3558388" cy="580788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right lymphatic duct returns lymph from the </a:t>
            </a:r>
            <a:r>
              <a:rPr lang="en-US" sz="2600" b="1" dirty="0" smtClean="0"/>
              <a:t>right arm, right side of the head and neck back </a:t>
            </a:r>
            <a:r>
              <a:rPr lang="en-US" sz="2600" dirty="0" smtClean="0"/>
              <a:t>to the right </a:t>
            </a:r>
            <a:r>
              <a:rPr lang="en-US" sz="2600" dirty="0" err="1" smtClean="0"/>
              <a:t>subclavian</a:t>
            </a:r>
            <a:r>
              <a:rPr lang="en-US" sz="2600" dirty="0" smtClean="0"/>
              <a:t> vein.</a:t>
            </a:r>
          </a:p>
          <a:p>
            <a:r>
              <a:rPr lang="en-US" sz="2600" dirty="0" smtClean="0"/>
              <a:t>The thoracic duct drains the </a:t>
            </a:r>
            <a:r>
              <a:rPr lang="en-US" sz="2600" b="1" dirty="0" smtClean="0"/>
              <a:t>rest of the lymphatic fluid </a:t>
            </a:r>
            <a:r>
              <a:rPr lang="en-US" sz="2600" dirty="0" smtClean="0"/>
              <a:t>into the left </a:t>
            </a:r>
            <a:r>
              <a:rPr lang="en-US" sz="2600" dirty="0" err="1" smtClean="0"/>
              <a:t>subclavian</a:t>
            </a:r>
            <a:r>
              <a:rPr lang="en-US" sz="2600" dirty="0" smtClean="0"/>
              <a:t> vein 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604" y="0"/>
            <a:ext cx="5109396" cy="42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95" y="793788"/>
            <a:ext cx="4137005" cy="57003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Larger lymphatic vessels have </a:t>
            </a:r>
            <a:r>
              <a:rPr lang="en-US" sz="2800" b="1" dirty="0" smtClean="0"/>
              <a:t>valves.</a:t>
            </a:r>
          </a:p>
          <a:p>
            <a:r>
              <a:rPr lang="en-US" sz="2800" dirty="0" smtClean="0"/>
              <a:t>The movement of lymph is dependent upon </a:t>
            </a:r>
            <a:r>
              <a:rPr lang="en-US" sz="2800" b="1" dirty="0" smtClean="0"/>
              <a:t>skeletal muscle contraction.</a:t>
            </a:r>
          </a:p>
          <a:p>
            <a:pPr lvl="1"/>
            <a:r>
              <a:rPr lang="en-US" sz="2400" dirty="0" smtClean="0"/>
              <a:t>Lymph forced through lymphatic vessels as a result of muscular compression is </a:t>
            </a:r>
            <a:r>
              <a:rPr lang="en-US" sz="2400" b="1" dirty="0" smtClean="0"/>
              <a:t>prevented from back-flowing by valves.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7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8" y="4061550"/>
            <a:ext cx="8201490" cy="2459028"/>
          </a:xfrm>
        </p:spPr>
        <p:txBody>
          <a:bodyPr>
            <a:normAutofit/>
          </a:bodyPr>
          <a:lstStyle/>
          <a:p>
            <a:r>
              <a:rPr lang="en-US" b="1" dirty="0" smtClean="0"/>
              <a:t>Fat absorption and defense function </a:t>
            </a:r>
            <a:r>
              <a:rPr lang="en-US" dirty="0" smtClean="0"/>
              <a:t>of the lymphatic system are equally important.</a:t>
            </a:r>
          </a:p>
          <a:p>
            <a:r>
              <a:rPr lang="en-US" dirty="0" smtClean="0"/>
              <a:t>Unfortunately, cancer cells sometimes enter lymphatic vessels and move to other regions of the body undetected causing </a:t>
            </a:r>
            <a:r>
              <a:rPr lang="en-US" b="1" dirty="0" smtClean="0"/>
              <a:t>secondary tumors.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4648200" cy="3949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988" y="283709"/>
            <a:ext cx="39282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Edema is localized swelling caused by the </a:t>
            </a:r>
            <a:r>
              <a:rPr lang="en-US" sz="2400" b="1" dirty="0"/>
              <a:t>accumulation of tissue fluid </a:t>
            </a:r>
            <a:r>
              <a:rPr lang="en-US" sz="2400" dirty="0"/>
              <a:t>that has not been collected by lymphatic </a:t>
            </a:r>
            <a:r>
              <a:rPr lang="en-US" sz="2400" dirty="0" smtClean="0"/>
              <a:t>vessels.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Edema </a:t>
            </a:r>
            <a:r>
              <a:rPr lang="en-US" sz="2400" dirty="0"/>
              <a:t>can lead to </a:t>
            </a:r>
            <a:r>
              <a:rPr lang="en-US" sz="2400" b="1" dirty="0"/>
              <a:t>tissue damage and eventual death.</a:t>
            </a:r>
          </a:p>
        </p:txBody>
      </p:sp>
    </p:spTree>
    <p:extLst>
      <p:ext uri="{BB962C8B-B14F-4D97-AF65-F5344CB8AC3E}">
        <p14:creationId xmlns:p14="http://schemas.microsoft.com/office/powerpoint/2010/main" val="108232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21" y="456652"/>
            <a:ext cx="4022914" cy="148812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Lymphatic Organs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21" y="3057314"/>
            <a:ext cx="8189800" cy="35089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These organs contain a large number of </a:t>
            </a:r>
            <a:r>
              <a:rPr lang="en-US" sz="2800" b="1" dirty="0" smtClean="0"/>
              <a:t>lymphocytes.</a:t>
            </a:r>
          </a:p>
          <a:p>
            <a:pPr lvl="1"/>
            <a:r>
              <a:rPr lang="en-US" sz="2400" dirty="0" smtClean="0"/>
              <a:t>Lymphocytes are a type of white blood cell (WBC) that exist as </a:t>
            </a:r>
            <a:r>
              <a:rPr lang="en-US" sz="2400" b="1" dirty="0" smtClean="0"/>
              <a:t>B lymphocytes </a:t>
            </a:r>
            <a:r>
              <a:rPr lang="en-US" sz="2400" dirty="0" smtClean="0"/>
              <a:t>(B cells) and </a:t>
            </a:r>
            <a:r>
              <a:rPr lang="en-US" sz="2400" b="1" dirty="0" smtClean="0"/>
              <a:t>T lymphocytes</a:t>
            </a:r>
            <a:r>
              <a:rPr lang="en-US" sz="2400" dirty="0" smtClean="0"/>
              <a:t> (T cells).</a:t>
            </a:r>
          </a:p>
          <a:p>
            <a:pPr lvl="1"/>
            <a:r>
              <a:rPr lang="en-US" sz="2400" dirty="0" smtClean="0"/>
              <a:t>They are produced and mature in the primary lymphatic organs: </a:t>
            </a:r>
            <a:r>
              <a:rPr lang="en-US" sz="2400" b="1" dirty="0" smtClean="0"/>
              <a:t>red bone marrow and the thymus.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135" y="-179958"/>
            <a:ext cx="3892140" cy="323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9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905" y="710149"/>
            <a:ext cx="7024744" cy="824509"/>
          </a:xfrm>
        </p:spPr>
        <p:txBody>
          <a:bodyPr/>
          <a:lstStyle/>
          <a:p>
            <a:r>
              <a:rPr lang="en-US" b="1" dirty="0" smtClean="0"/>
              <a:t>Primary Lymphatic Organs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05" y="1733105"/>
            <a:ext cx="8136888" cy="39804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Red bone marrow is the site of stem cells that </a:t>
            </a:r>
            <a:r>
              <a:rPr lang="en-US" sz="2800" b="1" dirty="0" smtClean="0"/>
              <a:t>produce blood cells.</a:t>
            </a:r>
          </a:p>
          <a:p>
            <a:pPr lvl="1"/>
            <a:r>
              <a:rPr lang="en-US" sz="2400" dirty="0" smtClean="0"/>
              <a:t>In a child most bones have </a:t>
            </a:r>
            <a:r>
              <a:rPr lang="en-US" sz="2400" b="1" dirty="0" smtClean="0"/>
              <a:t>red bone marrow.</a:t>
            </a:r>
          </a:p>
          <a:p>
            <a:pPr lvl="1"/>
            <a:r>
              <a:rPr lang="en-US" sz="2400" dirty="0" smtClean="0"/>
              <a:t>In adults it is present only in </a:t>
            </a:r>
            <a:r>
              <a:rPr lang="en-US" sz="2400" b="1" dirty="0" smtClean="0"/>
              <a:t>skull, sternum, ribs, clavicle, pelvis, and vertebrae.</a:t>
            </a:r>
          </a:p>
          <a:p>
            <a:r>
              <a:rPr lang="en-US" sz="2800" dirty="0" smtClean="0"/>
              <a:t>Bone marrow is not only the </a:t>
            </a:r>
            <a:r>
              <a:rPr lang="en-US" sz="2800" b="1" dirty="0" smtClean="0"/>
              <a:t>source</a:t>
            </a:r>
            <a:r>
              <a:rPr lang="en-US" sz="2800" dirty="0" smtClean="0"/>
              <a:t> of B lymphocytes, but also where they </a:t>
            </a:r>
            <a:r>
              <a:rPr lang="en-US" sz="2800" b="1" dirty="0" smtClean="0"/>
              <a:t>mature.</a:t>
            </a:r>
          </a:p>
          <a:p>
            <a:r>
              <a:rPr lang="en-US" sz="2800" dirty="0" smtClean="0"/>
              <a:t>T lymphocytes mature in the </a:t>
            </a:r>
            <a:r>
              <a:rPr lang="en-US" sz="2800" b="1" dirty="0" smtClean="0"/>
              <a:t>thymus.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6291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5951</TotalTime>
  <Words>2320</Words>
  <Application>Microsoft Macintosh PowerPoint</Application>
  <PresentationFormat>On-screen Show (4:3)</PresentationFormat>
  <Paragraphs>190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Austin</vt:lpstr>
      <vt:lpstr>Lymphatic and Immune System</vt:lpstr>
      <vt:lpstr>The Lymphatic System</vt:lpstr>
      <vt:lpstr>Lymphatic Vessels</vt:lpstr>
      <vt:lpstr>PowerPoint Presentation</vt:lpstr>
      <vt:lpstr>PowerPoint Presentation</vt:lpstr>
      <vt:lpstr>PowerPoint Presentation</vt:lpstr>
      <vt:lpstr>PowerPoint Presentation</vt:lpstr>
      <vt:lpstr>Lymphatic Organs</vt:lpstr>
      <vt:lpstr>Primary Lymphatic Organs</vt:lpstr>
      <vt:lpstr>PowerPoint Presentation</vt:lpstr>
      <vt:lpstr>Secondary Lymphatic Organs</vt:lpstr>
      <vt:lpstr>PowerPoint Presentation</vt:lpstr>
      <vt:lpstr>PowerPoint Presentation</vt:lpstr>
      <vt:lpstr>Nonspecific and Specific Defenses</vt:lpstr>
      <vt:lpstr>Nonspecific Defenses</vt:lpstr>
      <vt:lpstr>PowerPoint Presentation</vt:lpstr>
      <vt:lpstr>Inflammatory Reaction</vt:lpstr>
      <vt:lpstr>PowerPoint Presentation</vt:lpstr>
      <vt:lpstr>PowerPoint Presentation</vt:lpstr>
      <vt:lpstr>PowerPoint Presentation</vt:lpstr>
      <vt:lpstr>Natural Killer Cells</vt:lpstr>
      <vt:lpstr>Protective Proteins</vt:lpstr>
      <vt:lpstr>Specific Defenses</vt:lpstr>
      <vt:lpstr>B Cells and Antibody-Mediated Immunity</vt:lpstr>
      <vt:lpstr>PowerPoint Presentation</vt:lpstr>
      <vt:lpstr>Characteristics of B Cells</vt:lpstr>
      <vt:lpstr>Structure of an Antibody</vt:lpstr>
      <vt:lpstr>Types of Antibodies</vt:lpstr>
      <vt:lpstr>PowerPoint Presentation</vt:lpstr>
      <vt:lpstr>T Cells and Cell-Mediated Immunity</vt:lpstr>
      <vt:lpstr>PowerPoint Presentation</vt:lpstr>
      <vt:lpstr>PowerPoint Presentation</vt:lpstr>
      <vt:lpstr>Types of T cells</vt:lpstr>
      <vt:lpstr>Characteristics of T Cells</vt:lpstr>
      <vt:lpstr>Induced Immunity</vt:lpstr>
      <vt:lpstr>Active Immunity</vt:lpstr>
      <vt:lpstr>Passive Immunity</vt:lpstr>
      <vt:lpstr>Cytokines and Immunity</vt:lpstr>
      <vt:lpstr>Monoclonal Antibodies</vt:lpstr>
      <vt:lpstr>Immunity Side Effects</vt:lpstr>
      <vt:lpstr>Allergies</vt:lpstr>
      <vt:lpstr>PowerPoint Presentation</vt:lpstr>
      <vt:lpstr>PowerPoint Presentation</vt:lpstr>
      <vt:lpstr>PowerPoint Presentation</vt:lpstr>
      <vt:lpstr>Tissue Rejection</vt:lpstr>
      <vt:lpstr>Disease of the Immune System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Lymphatic and Immune System</dc:title>
  <dc:creator>Danielle Martel</dc:creator>
  <cp:lastModifiedBy>Danielle Martel</cp:lastModifiedBy>
  <cp:revision>42</cp:revision>
  <dcterms:created xsi:type="dcterms:W3CDTF">2018-03-30T17:48:21Z</dcterms:created>
  <dcterms:modified xsi:type="dcterms:W3CDTF">2018-04-08T21:57:13Z</dcterms:modified>
</cp:coreProperties>
</file>