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76" r:id="rId2"/>
    <p:sldId id="278" r:id="rId3"/>
    <p:sldId id="279" r:id="rId4"/>
    <p:sldId id="280" r:id="rId5"/>
    <p:sldId id="281" r:id="rId6"/>
    <p:sldId id="282" r:id="rId7"/>
    <p:sldId id="283" r:id="rId8"/>
    <p:sldId id="291" r:id="rId9"/>
    <p:sldId id="284" r:id="rId10"/>
    <p:sldId id="285" r:id="rId11"/>
    <p:sldId id="286" r:id="rId12"/>
    <p:sldId id="288" r:id="rId13"/>
    <p:sldId id="289" r:id="rId14"/>
    <p:sldId id="290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92" r:id="rId33"/>
    <p:sldId id="293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19AC3-6968-954D-A181-2A977AB4ADCD}" type="datetimeFigureOut">
              <a:rPr lang="en-US" smtClean="0"/>
              <a:pPr/>
              <a:t>16-09-26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2CA63-E46F-BD40-998C-FD8B22668F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7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9EE8E-574C-1144-A670-AD7333216E68}" type="slidenum">
              <a:rPr lang="en-US"/>
              <a:pPr/>
              <a:t>2</a:t>
            </a:fld>
            <a:endParaRPr lang="en-US"/>
          </a:p>
        </p:txBody>
      </p:sp>
      <p:sp>
        <p:nvSpPr>
          <p:cNvPr id="26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Tiny organs.  Just like organs in your body you need them to function properly or else it will DIE.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42D2E-B384-FB4F-8E41-373C9AA1A931}" type="slidenum">
              <a:rPr lang="en-US"/>
              <a:pPr/>
              <a:t>14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Importance of proteins.  Relate it to food labels.  Relate it to diseases like diabetes and Tay Sachs.  Make sure they know vegetarians still need a protein source.</a:t>
            </a:r>
          </a:p>
          <a:p>
            <a:r>
              <a:rPr lang="en-US"/>
              <a:t>Memorization technique - ER like the show where they are constantly transporting people.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C957-8391-6B4A-8F9D-AEECCFCBD173}" type="datetimeFigureOut">
              <a:rPr lang="en-US" smtClean="0"/>
              <a:pPr/>
              <a:t>16-09-26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B4C8-8068-304C-9A83-7BBE4E026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C957-8391-6B4A-8F9D-AEECCFCBD173}" type="datetimeFigureOut">
              <a:rPr lang="en-US" smtClean="0"/>
              <a:pPr/>
              <a:t>16-09-26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B4C8-8068-304C-9A83-7BBE4E026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C957-8391-6B4A-8F9D-AEECCFCBD173}" type="datetimeFigureOut">
              <a:rPr lang="en-US" smtClean="0"/>
              <a:pPr/>
              <a:t>16-09-26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B4C8-8068-304C-9A83-7BBE4E026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A6661-307F-4147-A0EE-F72BD113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84EF-88E0-9D43-ADE2-8E1A00272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BE33B-6A18-DB49-987D-9F64A018E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97B4A-4FF3-5741-A777-1F31F5669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C957-8391-6B4A-8F9D-AEECCFCBD173}" type="datetimeFigureOut">
              <a:rPr lang="en-US" smtClean="0"/>
              <a:pPr/>
              <a:t>16-09-26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B4C8-8068-304C-9A83-7BBE4E026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C957-8391-6B4A-8F9D-AEECCFCBD173}" type="datetimeFigureOut">
              <a:rPr lang="en-US" smtClean="0"/>
              <a:pPr/>
              <a:t>16-09-26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B4C8-8068-304C-9A83-7BBE4E026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C957-8391-6B4A-8F9D-AEECCFCBD173}" type="datetimeFigureOut">
              <a:rPr lang="en-US" smtClean="0"/>
              <a:pPr/>
              <a:t>16-09-26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B4C8-8068-304C-9A83-7BBE4E026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C957-8391-6B4A-8F9D-AEECCFCBD173}" type="datetimeFigureOut">
              <a:rPr lang="en-US" smtClean="0"/>
              <a:pPr/>
              <a:t>16-09-26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B4C8-8068-304C-9A83-7BBE4E026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C957-8391-6B4A-8F9D-AEECCFCBD173}" type="datetimeFigureOut">
              <a:rPr lang="en-US" smtClean="0"/>
              <a:pPr/>
              <a:t>16-09-26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B4C8-8068-304C-9A83-7BBE4E026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C957-8391-6B4A-8F9D-AEECCFCBD173}" type="datetimeFigureOut">
              <a:rPr lang="en-US" smtClean="0"/>
              <a:pPr/>
              <a:t>16-09-26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B4C8-8068-304C-9A83-7BBE4E026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C957-8391-6B4A-8F9D-AEECCFCBD173}" type="datetimeFigureOut">
              <a:rPr lang="en-US" smtClean="0"/>
              <a:pPr/>
              <a:t>16-09-26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B4C8-8068-304C-9A83-7BBE4E026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C957-8391-6B4A-8F9D-AEECCFCBD173}" type="datetimeFigureOut">
              <a:rPr lang="en-US" smtClean="0"/>
              <a:pPr/>
              <a:t>16-09-26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B4C8-8068-304C-9A83-7BBE4E026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FC957-8391-6B4A-8F9D-AEECCFCBD173}" type="datetimeFigureOut">
              <a:rPr lang="en-US" smtClean="0"/>
              <a:pPr/>
              <a:t>16-09-26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BB4C8-8068-304C-9A83-7BBE4E026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9-20 at 11.09.0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93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Cells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9817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Miss Martel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286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Vacuoles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610600" cy="4114800"/>
          </a:xfrm>
        </p:spPr>
        <p:txBody>
          <a:bodyPr>
            <a:normAutofit/>
          </a:bodyPr>
          <a:lstStyle/>
          <a:p>
            <a:pPr marL="685800" indent="-685800">
              <a:buFontTx/>
              <a:buNone/>
            </a:pPr>
            <a:r>
              <a:rPr lang="en-US" dirty="0" smtClean="0"/>
              <a:t>• Found in both animal and plant cells</a:t>
            </a:r>
          </a:p>
          <a:p>
            <a:pPr marL="922338" lvl="1" indent="-685800"/>
            <a:r>
              <a:rPr lang="en-US" dirty="0" smtClean="0"/>
              <a:t>In plants a large central one</a:t>
            </a:r>
          </a:p>
          <a:p>
            <a:pPr marL="922338" lvl="1" indent="-685800"/>
            <a:r>
              <a:rPr lang="en-US" dirty="0" smtClean="0"/>
              <a:t>In animals many little ones	</a:t>
            </a:r>
          </a:p>
          <a:p>
            <a:pPr marL="685800" indent="-685800">
              <a:buNone/>
            </a:pPr>
            <a:r>
              <a:rPr lang="en-US" dirty="0" smtClean="0"/>
              <a:t>• Fluid filled sacs </a:t>
            </a:r>
          </a:p>
          <a:p>
            <a:pPr marL="685800" indent="-685800">
              <a:buFontTx/>
              <a:buNone/>
            </a:pPr>
            <a:r>
              <a:rPr lang="en-US" dirty="0" smtClean="0"/>
              <a:t>• Stores food, water and </a:t>
            </a:r>
          </a:p>
          <a:p>
            <a:pPr marL="685800" indent="-685800">
              <a:buFontTx/>
              <a:buNone/>
            </a:pPr>
            <a:r>
              <a:rPr lang="en-US" dirty="0" smtClean="0"/>
              <a:t>waste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68563" y="876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Untitled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523142"/>
            <a:ext cx="3390900" cy="313165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419600" y="5105400"/>
            <a:ext cx="1828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286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Mitochondrion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72256"/>
            <a:ext cx="8610600" cy="4114800"/>
          </a:xfrm>
        </p:spPr>
        <p:txBody>
          <a:bodyPr>
            <a:normAutofit/>
          </a:bodyPr>
          <a:lstStyle/>
          <a:p>
            <a:pPr marL="685800" indent="-685800">
              <a:buFontTx/>
              <a:buNone/>
            </a:pPr>
            <a:r>
              <a:rPr lang="en-US" dirty="0" smtClean="0"/>
              <a:t>• Found in both animal and plant cells</a:t>
            </a:r>
          </a:p>
          <a:p>
            <a:pPr marL="685800" indent="-685800">
              <a:buNone/>
            </a:pPr>
            <a:r>
              <a:rPr lang="en-US" dirty="0" smtClean="0"/>
              <a:t>• Known as powerhouse of the cell</a:t>
            </a:r>
          </a:p>
          <a:p>
            <a:pPr marL="685800" indent="-685800"/>
            <a:r>
              <a:rPr lang="en-US" dirty="0" smtClean="0"/>
              <a:t>It acts like digestive system, </a:t>
            </a:r>
          </a:p>
          <a:p>
            <a:pPr marL="685800" indent="-685800">
              <a:buNone/>
            </a:pPr>
            <a:r>
              <a:rPr lang="en-US" dirty="0" smtClean="0"/>
              <a:t>takes in nutrients and breaks </a:t>
            </a:r>
          </a:p>
          <a:p>
            <a:pPr marL="685800" indent="-685800">
              <a:buNone/>
            </a:pPr>
            <a:r>
              <a:rPr lang="en-US" dirty="0" smtClean="0"/>
              <a:t>It down into energy cell can </a:t>
            </a:r>
          </a:p>
          <a:p>
            <a:pPr marL="685800" indent="-685800">
              <a:buNone/>
            </a:pPr>
            <a:r>
              <a:rPr lang="en-US" dirty="0" smtClean="0"/>
              <a:t>use</a:t>
            </a:r>
          </a:p>
          <a:p>
            <a:pPr marL="685800" indent="-685800">
              <a:buNone/>
            </a:pPr>
            <a:endParaRPr lang="en-US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68563" y="876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Untitled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523142"/>
            <a:ext cx="3390900" cy="313165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495800" y="4724400"/>
            <a:ext cx="1828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Chloroplasts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610600" cy="4114800"/>
          </a:xfrm>
        </p:spPr>
        <p:txBody>
          <a:bodyPr>
            <a:normAutofit/>
          </a:bodyPr>
          <a:lstStyle/>
          <a:p>
            <a:pPr marL="685800" indent="-685800">
              <a:buFontTx/>
              <a:buNone/>
            </a:pPr>
            <a:r>
              <a:rPr lang="en-US" dirty="0" smtClean="0"/>
              <a:t>• Found in plant cells only	</a:t>
            </a:r>
          </a:p>
          <a:p>
            <a:pPr marL="685800" indent="-685800">
              <a:buNone/>
            </a:pPr>
            <a:r>
              <a:rPr lang="en-US" dirty="0" smtClean="0"/>
              <a:t>• Green because of chlorophyll</a:t>
            </a:r>
          </a:p>
          <a:p>
            <a:pPr marL="685800" indent="-685800">
              <a:buFontTx/>
              <a:buNone/>
            </a:pPr>
            <a:r>
              <a:rPr lang="en-US" dirty="0" smtClean="0"/>
              <a:t>• Uses energy from the sun to make food for plant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68563" y="876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29200" y="5334000"/>
            <a:ext cx="1828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FG04_18"/>
          <p:cNvPicPr>
            <a:picLocks noChangeAspect="1" noChangeArrowheads="1"/>
          </p:cNvPicPr>
          <p:nvPr/>
        </p:nvPicPr>
        <p:blipFill>
          <a:blip r:embed="rId2"/>
          <a:srcRect b="10800"/>
          <a:stretch>
            <a:fillRect/>
          </a:stretch>
        </p:blipFill>
        <p:spPr bwMode="auto">
          <a:xfrm>
            <a:off x="2057400" y="3490961"/>
            <a:ext cx="5943600" cy="3367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Cell wall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610600" cy="4114800"/>
          </a:xfrm>
        </p:spPr>
        <p:txBody>
          <a:bodyPr>
            <a:normAutofit/>
          </a:bodyPr>
          <a:lstStyle/>
          <a:p>
            <a:pPr marL="685800" indent="-685800">
              <a:buFontTx/>
              <a:buNone/>
            </a:pPr>
            <a:r>
              <a:rPr lang="en-US" dirty="0" smtClean="0"/>
              <a:t>• Found in plant cells only	</a:t>
            </a:r>
          </a:p>
          <a:p>
            <a:pPr marL="685800" indent="-685800">
              <a:buNone/>
            </a:pPr>
            <a:r>
              <a:rPr lang="en-US" dirty="0" smtClean="0"/>
              <a:t>• Provides support and protection for cell</a:t>
            </a:r>
          </a:p>
          <a:p>
            <a:pPr marL="685800" indent="-685800">
              <a:buFontTx/>
              <a:buNone/>
            </a:pPr>
            <a:r>
              <a:rPr lang="en-US" dirty="0" smtClean="0"/>
              <a:t>• It is rigid, strong and stiff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68563" y="876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4" descr="FG04_16"/>
          <p:cNvPicPr>
            <a:picLocks noChangeAspect="1" noChangeArrowheads="1"/>
          </p:cNvPicPr>
          <p:nvPr/>
        </p:nvPicPr>
        <p:blipFill>
          <a:blip r:embed="rId2"/>
          <a:srcRect t="8440" r="30559" b="8975"/>
          <a:stretch>
            <a:fillRect/>
          </a:stretch>
        </p:blipFill>
        <p:spPr bwMode="auto">
          <a:xfrm>
            <a:off x="2468563" y="3886496"/>
            <a:ext cx="4495800" cy="36957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2057400" y="5753100"/>
            <a:ext cx="1828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6200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err="1"/>
              <a:t>Ribosomes</a:t>
            </a:r>
            <a:r>
              <a:rPr lang="en-US" dirty="0"/>
              <a:t> - </a:t>
            </a:r>
            <a:r>
              <a:rPr lang="en-US" dirty="0">
                <a:solidFill>
                  <a:srgbClr val="B11517"/>
                </a:solidFill>
              </a:rPr>
              <a:t>makes</a:t>
            </a:r>
            <a:r>
              <a:rPr lang="en-US" dirty="0"/>
              <a:t> proteins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ER - </a:t>
            </a:r>
            <a:r>
              <a:rPr lang="en-US" dirty="0">
                <a:solidFill>
                  <a:schemeClr val="accent2"/>
                </a:solidFill>
              </a:rPr>
              <a:t>transports </a:t>
            </a:r>
            <a:r>
              <a:rPr lang="en-US" dirty="0"/>
              <a:t>proteins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Golgi</a:t>
            </a:r>
            <a:r>
              <a:rPr lang="en-US" dirty="0" smtClean="0"/>
              <a:t> Body-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packages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proteins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CA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CA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7412" name="Picture 5" descr="Double helix DNA string with g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1600200" y="5257800"/>
            <a:ext cx="75438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00200" y="51816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400" b="1" i="1" smtClean="0">
                <a:solidFill>
                  <a:schemeClr val="bg1"/>
                </a:solidFill>
              </a:rPr>
              <a:t>4.1 DNA </a:t>
            </a:r>
            <a:r>
              <a:rPr lang="en-US" sz="4400" b="1" i="1">
                <a:solidFill>
                  <a:schemeClr val="bg1"/>
                </a:solidFill>
              </a:rPr>
              <a:t>&amp; Protein Synthesis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7086600" y="6248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bg1"/>
                </a:solidFill>
              </a:rPr>
              <a:t>www.onacd.ca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3263" y="0"/>
            <a:ext cx="84407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1000">
                <a:schemeClr val="bg1"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10600" cy="48006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12800" dirty="0">
                <a:latin typeface="Century Gothic"/>
                <a:ea typeface="Arial"/>
                <a:cs typeface="Century Gothic"/>
              </a:rPr>
              <a:t>The nucleus is the </a:t>
            </a:r>
            <a:r>
              <a:rPr lang="en-US" sz="12800" dirty="0">
                <a:solidFill>
                  <a:srgbClr val="3366FF"/>
                </a:solidFill>
                <a:latin typeface="Century Gothic"/>
                <a:ea typeface="Arial"/>
                <a:cs typeface="Century Gothic"/>
              </a:rPr>
              <a:t>control center </a:t>
            </a:r>
            <a:r>
              <a:rPr lang="en-US" sz="12800" dirty="0">
                <a:latin typeface="Century Gothic"/>
                <a:ea typeface="Arial"/>
                <a:cs typeface="Century Gothic"/>
              </a:rPr>
              <a:t>of the </a:t>
            </a:r>
            <a:r>
              <a:rPr lang="en-US" sz="12800" dirty="0" smtClean="0">
                <a:latin typeface="Century Gothic"/>
                <a:ea typeface="Arial"/>
                <a:cs typeface="Century Gothic"/>
              </a:rPr>
              <a:t>cell</a:t>
            </a:r>
          </a:p>
          <a:p>
            <a:pPr>
              <a:defRPr/>
            </a:pPr>
            <a:r>
              <a:rPr lang="en-US" sz="12800" dirty="0">
                <a:latin typeface="Century Gothic"/>
                <a:ea typeface="Arial"/>
                <a:cs typeface="Century Gothic"/>
              </a:rPr>
              <a:t>It contains the master set of instructions for a </a:t>
            </a:r>
            <a:r>
              <a:rPr lang="en-US" sz="12800" dirty="0" smtClean="0">
                <a:latin typeface="Century Gothic"/>
                <a:ea typeface="Arial"/>
                <a:cs typeface="Century Gothic"/>
              </a:rPr>
              <a:t>cell</a:t>
            </a:r>
          </a:p>
          <a:p>
            <a:pPr>
              <a:defRPr/>
            </a:pPr>
            <a:r>
              <a:rPr lang="en-US" sz="13200" dirty="0" smtClean="0">
                <a:latin typeface="Century Gothic"/>
                <a:ea typeface="Arial"/>
                <a:cs typeface="Century Gothic"/>
              </a:rPr>
              <a:t>It determines </a:t>
            </a:r>
            <a:r>
              <a:rPr lang="en-US" sz="13200" dirty="0">
                <a:latin typeface="Century Gothic"/>
                <a:ea typeface="Arial"/>
                <a:cs typeface="Century Gothic"/>
              </a:rPr>
              <a:t>what the cell </a:t>
            </a:r>
            <a:r>
              <a:rPr lang="en-US" sz="13200" dirty="0" smtClean="0">
                <a:latin typeface="Century Gothic"/>
                <a:ea typeface="Arial"/>
                <a:cs typeface="Century Gothic"/>
              </a:rPr>
              <a:t>will </a:t>
            </a:r>
            <a:r>
              <a:rPr lang="en-US" sz="13200" dirty="0" smtClean="0">
                <a:solidFill>
                  <a:srgbClr val="3366FF"/>
                </a:solidFill>
                <a:latin typeface="Century Gothic"/>
                <a:ea typeface="Arial"/>
                <a:cs typeface="Century Gothic"/>
              </a:rPr>
              <a:t>become</a:t>
            </a:r>
            <a:r>
              <a:rPr lang="en-US" sz="13200" dirty="0">
                <a:latin typeface="Century Gothic"/>
                <a:ea typeface="Arial"/>
                <a:cs typeface="Century Gothic"/>
              </a:rPr>
              <a:t>,</a:t>
            </a:r>
            <a:r>
              <a:rPr lang="en-US" sz="13200" dirty="0" smtClean="0">
                <a:latin typeface="Century Gothic"/>
                <a:ea typeface="Arial"/>
                <a:cs typeface="Century Gothic"/>
              </a:rPr>
              <a:t> how </a:t>
            </a:r>
            <a:r>
              <a:rPr lang="en-US" sz="13200" dirty="0">
                <a:latin typeface="Century Gothic"/>
                <a:ea typeface="Arial"/>
                <a:cs typeface="Century Gothic"/>
              </a:rPr>
              <a:t>it </a:t>
            </a:r>
            <a:r>
              <a:rPr lang="en-US" sz="13200" dirty="0" smtClean="0">
                <a:latin typeface="Century Gothic"/>
                <a:ea typeface="Arial"/>
                <a:cs typeface="Century Gothic"/>
              </a:rPr>
              <a:t>will</a:t>
            </a:r>
          </a:p>
          <a:p>
            <a:pPr>
              <a:buFontTx/>
              <a:buNone/>
              <a:defRPr/>
            </a:pPr>
            <a:r>
              <a:rPr lang="en-US" sz="13200" dirty="0" smtClean="0">
                <a:latin typeface="Century Gothic"/>
                <a:ea typeface="Arial"/>
                <a:cs typeface="Century Gothic"/>
              </a:rPr>
              <a:t>   </a:t>
            </a:r>
            <a:r>
              <a:rPr lang="en-US" sz="13200" dirty="0">
                <a:solidFill>
                  <a:srgbClr val="3366FF"/>
                </a:solidFill>
                <a:latin typeface="Century Gothic"/>
                <a:ea typeface="Arial"/>
                <a:cs typeface="Century Gothic"/>
              </a:rPr>
              <a:t>function</a:t>
            </a:r>
            <a:r>
              <a:rPr lang="en-US" sz="13200" dirty="0">
                <a:latin typeface="Century Gothic"/>
                <a:ea typeface="Arial"/>
                <a:cs typeface="Century Gothic"/>
              </a:rPr>
              <a:t>, when it</a:t>
            </a:r>
            <a:r>
              <a:rPr lang="en-US" sz="13200" dirty="0" smtClean="0">
                <a:latin typeface="Century Gothic"/>
                <a:ea typeface="Arial"/>
                <a:cs typeface="Century Gothic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13200" dirty="0" smtClean="0">
                <a:latin typeface="Century Gothic"/>
                <a:ea typeface="Arial"/>
                <a:cs typeface="Century Gothic"/>
              </a:rPr>
              <a:t>   will </a:t>
            </a:r>
            <a:r>
              <a:rPr lang="en-US" sz="13200" dirty="0">
                <a:latin typeface="Century Gothic"/>
                <a:ea typeface="Arial"/>
                <a:cs typeface="Century Gothic"/>
              </a:rPr>
              <a:t>grow and</a:t>
            </a:r>
            <a:r>
              <a:rPr lang="en-US" sz="13200" dirty="0" smtClean="0">
                <a:latin typeface="Century Gothic"/>
                <a:ea typeface="Arial"/>
                <a:cs typeface="Century Gothic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13200" dirty="0" smtClean="0">
                <a:latin typeface="Century Gothic"/>
                <a:ea typeface="Arial"/>
                <a:cs typeface="Century Gothic"/>
              </a:rPr>
              <a:t>   divide</a:t>
            </a:r>
            <a:r>
              <a:rPr lang="en-US" sz="13200" dirty="0">
                <a:latin typeface="Century Gothic"/>
                <a:ea typeface="Arial"/>
                <a:cs typeface="Century Gothic"/>
              </a:rPr>
              <a:t>, and </a:t>
            </a:r>
            <a:r>
              <a:rPr lang="en-US" sz="13200" dirty="0" smtClean="0">
                <a:latin typeface="Century Gothic"/>
                <a:ea typeface="Arial"/>
                <a:cs typeface="Century Gothic"/>
              </a:rPr>
              <a:t>when</a:t>
            </a:r>
          </a:p>
          <a:p>
            <a:pPr>
              <a:buFontTx/>
              <a:buNone/>
              <a:defRPr/>
            </a:pPr>
            <a:r>
              <a:rPr lang="en-US" sz="13200" dirty="0" smtClean="0">
                <a:latin typeface="Century Gothic"/>
                <a:ea typeface="Arial"/>
                <a:cs typeface="Century Gothic"/>
              </a:rPr>
              <a:t>    </a:t>
            </a:r>
            <a:r>
              <a:rPr lang="en-US" sz="13200" dirty="0">
                <a:latin typeface="Century Gothic"/>
                <a:ea typeface="Arial"/>
                <a:cs typeface="Century Gothic"/>
              </a:rPr>
              <a:t>it will </a:t>
            </a:r>
            <a:r>
              <a:rPr lang="en-US" sz="13200" dirty="0">
                <a:solidFill>
                  <a:srgbClr val="3366FF"/>
                </a:solidFill>
                <a:latin typeface="Century Gothic"/>
                <a:ea typeface="Arial"/>
                <a:cs typeface="Century Gothic"/>
              </a:rPr>
              <a:t>die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i="1" kern="0" dirty="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The Nucleus – Control center</a:t>
            </a:r>
          </a:p>
        </p:txBody>
      </p:sp>
      <p:pic>
        <p:nvPicPr>
          <p:cNvPr id="18438" name="Picture 8" descr="Screen Shot 2013-11-24 at 11.22.58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2950" y="3733800"/>
            <a:ext cx="45910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9" name="Picture 4" descr="chormosome to ge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762000"/>
            <a:ext cx="5578475" cy="6096000"/>
          </a:xfrm>
          <a:noFill/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>
                <a:ea typeface="ＭＳ Ｐゴシック" pitchFamily="-106" charset="-128"/>
                <a:cs typeface="ＭＳ Ｐゴシック" pitchFamily="-106" charset="-128"/>
              </a:rPr>
              <a:t>DNA – The Molecule of Life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3124200" cy="56388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Century Gothic" pitchFamily="-106" charset="0"/>
                <a:ea typeface="Arial" pitchFamily="-106" charset="0"/>
                <a:cs typeface="Arial" pitchFamily="-106" charset="0"/>
              </a:rPr>
              <a:t>The instructions are carried out in </a:t>
            </a:r>
            <a:r>
              <a:rPr lang="en-US" sz="2400" smtClean="0">
                <a:solidFill>
                  <a:srgbClr val="3366FF"/>
                </a:solidFill>
                <a:latin typeface="Century Gothic" pitchFamily="-106" charset="0"/>
                <a:ea typeface="Arial" pitchFamily="-106" charset="0"/>
                <a:cs typeface="Arial" pitchFamily="-106" charset="0"/>
              </a:rPr>
              <a:t>deoxyribonucleic acid (DNA)</a:t>
            </a:r>
            <a:endParaRPr lang="en-US" sz="2400" smtClean="0">
              <a:solidFill>
                <a:srgbClr val="3366FF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/>
            <a:r>
              <a:rPr lang="en-US" sz="2400" smtClean="0">
                <a:ea typeface="ＭＳ Ｐゴシック" pitchFamily="-106" charset="-128"/>
                <a:cs typeface="ＭＳ Ｐゴシック" pitchFamily="-106" charset="-128"/>
              </a:rPr>
              <a:t>DNA is the genetic </a:t>
            </a:r>
            <a:r>
              <a:rPr lang="en-US" sz="2400" smtClean="0">
                <a:solidFill>
                  <a:srgbClr val="3366FF"/>
                </a:solidFill>
                <a:ea typeface="ＭＳ Ｐゴシック" pitchFamily="-106" charset="-128"/>
                <a:cs typeface="ＭＳ Ｐゴシック" pitchFamily="-106" charset="-128"/>
              </a:rPr>
              <a:t>blueprint</a:t>
            </a:r>
            <a:r>
              <a:rPr lang="en-US" sz="2400" smtClean="0">
                <a:ea typeface="ＭＳ Ｐゴシック" pitchFamily="-106" charset="-128"/>
                <a:cs typeface="ＭＳ Ｐゴシック" pitchFamily="-106" charset="-128"/>
              </a:rPr>
              <a:t> of life. </a:t>
            </a:r>
          </a:p>
          <a:p>
            <a:pPr eaLnBrk="1" hangingPunct="1"/>
            <a:r>
              <a:rPr lang="en-US" sz="2400" smtClean="0">
                <a:ea typeface="ＭＳ Ｐゴシック" pitchFamily="-106" charset="-128"/>
                <a:cs typeface="ＭＳ Ｐゴシック" pitchFamily="-106" charset="-128"/>
              </a:rPr>
              <a:t>Within every living cell, </a:t>
            </a:r>
            <a:r>
              <a:rPr lang="en-US" sz="2400" smtClean="0">
                <a:solidFill>
                  <a:srgbClr val="3366FF"/>
                </a:solidFill>
                <a:ea typeface="ＭＳ Ｐゴシック" pitchFamily="-106" charset="-128"/>
                <a:cs typeface="ＭＳ Ｐゴシック" pitchFamily="-106" charset="-128"/>
              </a:rPr>
              <a:t>chromosomes</a:t>
            </a:r>
            <a:r>
              <a:rPr lang="en-US" sz="2400" smtClean="0">
                <a:ea typeface="ＭＳ Ｐゴシック" pitchFamily="-106" charset="-128"/>
                <a:cs typeface="ＭＳ Ｐゴシック" pitchFamily="-106" charset="-128"/>
              </a:rPr>
              <a:t> can be found that contain the DNA and genes that govern the cell.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>
                <a:ea typeface="ＭＳ Ｐゴシック" pitchFamily="-106" charset="-128"/>
                <a:cs typeface="ＭＳ Ｐゴシック" pitchFamily="-106" charset="-128"/>
              </a:rPr>
              <a:t>Structure of DNA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81600" y="914400"/>
            <a:ext cx="3733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106" charset="-128"/>
                <a:cs typeface="ＭＳ Ｐゴシック" pitchFamily="-106" charset="-128"/>
              </a:rPr>
              <a:t>DNA has 2 strands.  Each strand is made up of a series of </a:t>
            </a:r>
            <a:r>
              <a:rPr lang="en-US" sz="2400">
                <a:solidFill>
                  <a:srgbClr val="3366FF"/>
                </a:solidFill>
                <a:ea typeface="ＭＳ Ｐゴシック" pitchFamily="-106" charset="-128"/>
                <a:cs typeface="ＭＳ Ｐゴシック" pitchFamily="-106" charset="-128"/>
              </a:rPr>
              <a:t>sugar </a:t>
            </a:r>
            <a:r>
              <a:rPr lang="en-US" sz="2400">
                <a:ea typeface="ＭＳ Ｐゴシック" pitchFamily="-106" charset="-128"/>
                <a:cs typeface="ＭＳ Ｐゴシック" pitchFamily="-106" charset="-128"/>
              </a:rPr>
              <a:t>and </a:t>
            </a:r>
            <a:r>
              <a:rPr lang="en-US" sz="2400">
                <a:solidFill>
                  <a:srgbClr val="3366FF"/>
                </a:solidFill>
                <a:ea typeface="ＭＳ Ｐゴシック" pitchFamily="-106" charset="-128"/>
                <a:cs typeface="ＭＳ Ｐゴシック" pitchFamily="-106" charset="-128"/>
              </a:rPr>
              <a:t>phosphate</a:t>
            </a:r>
            <a:r>
              <a:rPr lang="en-US" sz="2400">
                <a:ea typeface="ＭＳ Ｐゴシック" pitchFamily="-106" charset="-128"/>
                <a:cs typeface="ＭＳ Ｐゴシック" pitchFamily="-106" charset="-128"/>
              </a:rPr>
              <a:t> molecules which are chemically bonded to </a:t>
            </a:r>
            <a:r>
              <a:rPr lang="en-US" sz="2400">
                <a:solidFill>
                  <a:srgbClr val="3366FF"/>
                </a:solidFill>
                <a:ea typeface="ＭＳ Ｐゴシック" pitchFamily="-106" charset="-128"/>
                <a:cs typeface="ＭＳ Ｐゴシック" pitchFamily="-106" charset="-128"/>
              </a:rPr>
              <a:t>nitrogenous bases</a:t>
            </a:r>
            <a:r>
              <a:rPr lang="en-US" sz="2400">
                <a:ea typeface="ＭＳ Ｐゴシック" pitchFamily="-106" charset="-128"/>
                <a:cs typeface="ＭＳ Ｐゴシック" pitchFamily="-106" charset="-128"/>
              </a:rPr>
              <a:t>.  These bases bond to each other to hold the strands together.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106" charset="-128"/>
                <a:cs typeface="ＭＳ Ｐゴシック" pitchFamily="-106" charset="-128"/>
              </a:rPr>
              <a:t>When the 2 strands are joined together they form a spiraling ladder, also known as a </a:t>
            </a:r>
            <a:r>
              <a:rPr lang="en-US" sz="2400">
                <a:solidFill>
                  <a:srgbClr val="3366FF"/>
                </a:solidFill>
                <a:ea typeface="ＭＳ Ｐゴシック" pitchFamily="-106" charset="-128"/>
                <a:cs typeface="ＭＳ Ｐゴシック" pitchFamily="-106" charset="-128"/>
              </a:rPr>
              <a:t>double helix</a:t>
            </a:r>
            <a:r>
              <a:rPr lang="en-US" sz="2400">
                <a:ea typeface="ＭＳ Ｐゴシック" pitchFamily="-106" charset="-128"/>
                <a:cs typeface="ＭＳ Ｐゴシック" pitchFamily="-106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0485" name="Picture 5" descr="chormosome base pair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762000"/>
            <a:ext cx="5191125" cy="60960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4"/>
          <p:cNvSpPr>
            <a:spLocks noChangeArrowheads="1"/>
          </p:cNvSpPr>
          <p:nvPr/>
        </p:nvSpPr>
        <p:spPr bwMode="auto">
          <a:xfrm>
            <a:off x="0" y="5257800"/>
            <a:ext cx="43434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 descr="Thymin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6629400" y="533400"/>
            <a:ext cx="2224088" cy="2362200"/>
          </a:xfrm>
          <a:noFill/>
        </p:spPr>
      </p:pic>
      <p:pic>
        <p:nvPicPr>
          <p:cNvPr id="5126" name="Picture 6" descr="Adeni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381000"/>
            <a:ext cx="2438400" cy="2590800"/>
          </a:xfrm>
          <a:noFill/>
        </p:spPr>
      </p:pic>
      <p:sp>
        <p:nvSpPr>
          <p:cNvPr id="21509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>
                <a:ea typeface="ＭＳ Ｐゴシック" pitchFamily="-106" charset="-128"/>
                <a:cs typeface="ＭＳ Ｐゴシック" pitchFamily="-106" charset="-128"/>
              </a:rPr>
              <a:t>Nitrogenous Bases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495800" cy="5867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There are four types of nitrogenous bases</a:t>
            </a:r>
            <a:r>
              <a:rPr lang="en-US" sz="2000" smtClean="0">
                <a:ea typeface="ＭＳ Ｐゴシック" pitchFamily="-106" charset="-128"/>
                <a:cs typeface="ＭＳ Ｐゴシック" pitchFamily="-106" charset="-128"/>
              </a:rPr>
              <a:t> in the DNA </a:t>
            </a: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ladder;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>
                <a:solidFill>
                  <a:srgbClr val="3366FF"/>
                </a:solidFill>
                <a:ea typeface="ＭＳ Ｐゴシック" pitchFamily="-106" charset="-128"/>
              </a:rPr>
              <a:t>Adenine (A)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>
                <a:solidFill>
                  <a:srgbClr val="3366FF"/>
                </a:solidFill>
                <a:ea typeface="ＭＳ Ｐゴシック" pitchFamily="-106" charset="-128"/>
              </a:rPr>
              <a:t>Thymine (T)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>
                <a:solidFill>
                  <a:srgbClr val="3366FF"/>
                </a:solidFill>
                <a:ea typeface="ＭＳ Ｐゴシック" pitchFamily="-106" charset="-128"/>
              </a:rPr>
              <a:t>Guanine (G)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>
                <a:solidFill>
                  <a:srgbClr val="3366FF"/>
                </a:solidFill>
                <a:ea typeface="ＭＳ Ｐゴシック" pitchFamily="-106" charset="-128"/>
              </a:rPr>
              <a:t>Cytosine (C)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None/>
            </a:pPr>
            <a:endParaRPr lang="en-US" b="1">
              <a:ea typeface="ＭＳ Ｐゴシック" pitchFamily="-106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The order that these</a:t>
            </a:r>
            <a:r>
              <a:rPr lang="en-US" sz="2000" smtClean="0">
                <a:ea typeface="ＭＳ Ｐゴシック" pitchFamily="-106" charset="-128"/>
                <a:cs typeface="ＭＳ Ｐゴシック" pitchFamily="-106" charset="-128"/>
              </a:rPr>
              <a:t> bases matter and determine our DNA.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000" smtClean="0">
              <a:ea typeface="ＭＳ Ｐゴシック" pitchFamily="-106" charset="-128"/>
              <a:cs typeface="ＭＳ Ｐゴシック" pitchFamily="-106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000" i="1" smtClean="0">
              <a:ea typeface="ＭＳ Ｐゴシック" pitchFamily="-106" charset="-128"/>
              <a:cs typeface="ＭＳ Ｐゴシック" pitchFamily="-106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000" i="1" smtClean="0">
              <a:ea typeface="ＭＳ Ｐゴシック" pitchFamily="-106" charset="-128"/>
              <a:cs typeface="ＭＳ Ｐゴシック" pitchFamily="-106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000" i="1" smtClean="0">
                <a:ea typeface="ＭＳ Ｐゴシック" pitchFamily="-106" charset="-128"/>
                <a:cs typeface="ＭＳ Ｐゴシック" pitchFamily="-106" charset="-128"/>
              </a:rPr>
              <a:t>Note</a:t>
            </a:r>
            <a:r>
              <a:rPr lang="en-US" sz="2000" i="1">
                <a:ea typeface="ＭＳ Ｐゴシック" pitchFamily="-106" charset="-128"/>
                <a:cs typeface="ＭＳ Ｐゴシック" pitchFamily="-106" charset="-128"/>
              </a:rPr>
              <a:t>: Adenine will only pair up with Thymine and Guanine will only pair up with Cytosine </a:t>
            </a:r>
            <a:r>
              <a:rPr lang="en-US" sz="2000" i="1" smtClean="0">
                <a:ea typeface="ＭＳ Ｐゴシック" pitchFamily="-106" charset="-128"/>
                <a:cs typeface="ＭＳ Ｐゴシック" pitchFamily="-106" charset="-128"/>
              </a:rPr>
              <a:t>(which is called </a:t>
            </a:r>
            <a:r>
              <a:rPr lang="en-US" sz="2000" i="1">
                <a:solidFill>
                  <a:srgbClr val="3366FF"/>
                </a:solidFill>
                <a:ea typeface="ＭＳ Ｐゴシック" pitchFamily="-106" charset="-128"/>
                <a:cs typeface="ＭＳ Ｐゴシック" pitchFamily="-106" charset="-128"/>
              </a:rPr>
              <a:t>complementary base </a:t>
            </a:r>
            <a:r>
              <a:rPr lang="en-US" sz="2000" i="1" smtClean="0">
                <a:solidFill>
                  <a:srgbClr val="3366FF"/>
                </a:solidFill>
                <a:ea typeface="ＭＳ Ｐゴシック" pitchFamily="-106" charset="-128"/>
                <a:cs typeface="ＭＳ Ｐゴシック" pitchFamily="-106" charset="-128"/>
              </a:rPr>
              <a:t>pairing</a:t>
            </a:r>
            <a:r>
              <a:rPr lang="en-US" sz="2000" i="1" smtClean="0">
                <a:ea typeface="ＭＳ Ｐゴシック" pitchFamily="-106" charset="-128"/>
                <a:cs typeface="ＭＳ Ｐゴシック" pitchFamily="-106" charset="-128"/>
              </a:rPr>
              <a:t>)</a:t>
            </a:r>
            <a:endParaRPr lang="en-US" sz="2000" i="1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5128" name="Picture 8" descr="Guan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0863" y="3276600"/>
            <a:ext cx="2152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Cytos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124200"/>
            <a:ext cx="2151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029200" y="2573338"/>
            <a:ext cx="3200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Above: Adenine and Thymine</a:t>
            </a:r>
          </a:p>
          <a:p>
            <a:pPr>
              <a:spcBef>
                <a:spcPct val="50000"/>
              </a:spcBef>
            </a:pPr>
            <a:r>
              <a:rPr lang="en-US" i="1"/>
              <a:t>Below: Guanine and Cytosine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29200" y="5715000"/>
            <a:ext cx="3965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Write the correct pairs on your sheet.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14600" y="3810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/>
              <a:t>Organelles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pPr marL="685800" indent="-685800">
              <a:buFontTx/>
              <a:buNone/>
            </a:pPr>
            <a:r>
              <a:rPr lang="en-US" dirty="0"/>
              <a:t>    Special </a:t>
            </a:r>
            <a:r>
              <a:rPr lang="en-US" dirty="0">
                <a:solidFill>
                  <a:schemeClr val="accent2"/>
                </a:solidFill>
              </a:rPr>
              <a:t>structures</a:t>
            </a:r>
            <a:r>
              <a:rPr lang="en-US" dirty="0"/>
              <a:t> that perform necessary functions of the cell</a:t>
            </a:r>
          </a:p>
          <a:p>
            <a:pPr marL="685800" indent="-685800">
              <a:buFontTx/>
              <a:buNone/>
            </a:pPr>
            <a:endParaRPr lang="en-US" dirty="0"/>
          </a:p>
        </p:txBody>
      </p:sp>
      <p:pic>
        <p:nvPicPr>
          <p:cNvPr id="14341" name="Picture 1029" descr="FG04_14"/>
          <p:cNvPicPr>
            <a:picLocks noChangeAspect="1" noChangeArrowheads="1"/>
          </p:cNvPicPr>
          <p:nvPr/>
        </p:nvPicPr>
        <p:blipFill>
          <a:blip r:embed="rId3"/>
          <a:srcRect b="6493"/>
          <a:stretch>
            <a:fillRect/>
          </a:stretch>
        </p:blipFill>
        <p:spPr bwMode="auto">
          <a:xfrm>
            <a:off x="2667000" y="2895600"/>
            <a:ext cx="4648200" cy="367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DNA backbone and base pai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172200" cy="6858000"/>
          </a:xfrm>
          <a:noFill/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6161088" y="304800"/>
            <a:ext cx="29829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</a:t>
            </a:r>
            <a:r>
              <a:rPr lang="en-US">
                <a:solidFill>
                  <a:srgbClr val="3366FF"/>
                </a:solidFill>
              </a:rPr>
              <a:t>nucleotide</a:t>
            </a:r>
            <a:r>
              <a:rPr lang="en-US"/>
              <a:t> has one sugar </a:t>
            </a:r>
          </a:p>
          <a:p>
            <a:r>
              <a:rPr lang="en-US"/>
              <a:t>Phosphate backbone and</a:t>
            </a:r>
          </a:p>
          <a:p>
            <a:r>
              <a:rPr lang="en-US"/>
              <a:t> one base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>
                <a:ea typeface="ＭＳ Ｐゴシック" pitchFamily="-106" charset="-128"/>
                <a:cs typeface="ＭＳ Ｐゴシック" pitchFamily="-106" charset="-128"/>
              </a:rPr>
              <a:t>Chromatin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9296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ea typeface="ＭＳ Ｐゴシック" pitchFamily="-106" charset="-128"/>
                <a:cs typeface="ＭＳ Ｐゴシック" pitchFamily="-106" charset="-128"/>
              </a:rPr>
              <a:t>DNA and protein is found in </a:t>
            </a:r>
            <a:r>
              <a:rPr lang="en-US" sz="2800" smtClean="0">
                <a:solidFill>
                  <a:srgbClr val="3366FF"/>
                </a:solidFill>
                <a:ea typeface="ＭＳ Ｐゴシック" pitchFamily="-106" charset="-128"/>
                <a:cs typeface="ＭＳ Ｐゴシック" pitchFamily="-106" charset="-128"/>
              </a:rPr>
              <a:t>chromatin</a:t>
            </a:r>
            <a:endParaRPr lang="en-US" sz="2800" smtClean="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ea typeface="ＭＳ Ｐゴシック" pitchFamily="-106" charset="-128"/>
                <a:cs typeface="ＭＳ Ｐゴシック" pitchFamily="-106" charset="-128"/>
              </a:rPr>
              <a:t>Chromatin is tightly wound up DNA strands.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ea typeface="ＭＳ Ｐゴシック" pitchFamily="-106" charset="-128"/>
                <a:cs typeface="ＭＳ Ｐゴシック" pitchFamily="-106" charset="-128"/>
              </a:rPr>
              <a:t>When the cell is ready to divide becomes compact an X-shaped structure called a </a:t>
            </a:r>
            <a:r>
              <a:rPr lang="en-US" sz="2800" smtClean="0">
                <a:solidFill>
                  <a:srgbClr val="3366FF"/>
                </a:solidFill>
                <a:ea typeface="ＭＳ Ｐゴシック" pitchFamily="-106" charset="-128"/>
                <a:cs typeface="ＭＳ Ｐゴシック" pitchFamily="-106" charset="-128"/>
              </a:rPr>
              <a:t>chromosome</a:t>
            </a:r>
            <a:r>
              <a:rPr lang="en-US" sz="2800" smtClean="0">
                <a:ea typeface="ＭＳ Ｐゴシック" pitchFamily="-106" charset="-128"/>
                <a:cs typeface="ＭＳ Ｐゴシック" pitchFamily="-106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819400"/>
            <a:ext cx="59436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>
                <a:ea typeface="ＭＳ Ｐゴシック" pitchFamily="-106" charset="-128"/>
                <a:cs typeface="ＭＳ Ｐゴシック" pitchFamily="-106" charset="-128"/>
              </a:rPr>
              <a:t>Chromosomes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r>
              <a:rPr lang="en-US" sz="2800" smtClean="0">
                <a:latin typeface="Century Gothic" pitchFamily="-106" charset="0"/>
                <a:ea typeface="Arial" pitchFamily="-106" charset="0"/>
                <a:cs typeface="Arial" pitchFamily="-106" charset="0"/>
              </a:rPr>
              <a:t>Every organism has characteristic number of chromosomes</a:t>
            </a:r>
          </a:p>
          <a:p>
            <a:pPr>
              <a:buFontTx/>
              <a:buNone/>
            </a:pPr>
            <a:endParaRPr lang="en-US" sz="2800" smtClean="0">
              <a:latin typeface="Century Gothic" pitchFamily="-106" charset="0"/>
              <a:ea typeface="Arial" pitchFamily="-106" charset="0"/>
              <a:cs typeface="Arial" pitchFamily="-106" charset="0"/>
            </a:endParaRPr>
          </a:p>
          <a:p>
            <a:pPr eaLnBrk="1" hangingPunct="1"/>
            <a:r>
              <a:rPr lang="en-US" sz="2800" smtClean="0">
                <a:latin typeface="Century Gothic" pitchFamily="-106" charset="0"/>
                <a:ea typeface="Century Gothic" pitchFamily="-106" charset="0"/>
                <a:cs typeface="Century Gothic" pitchFamily="-106" charset="0"/>
              </a:rPr>
              <a:t>Most human cells have </a:t>
            </a:r>
            <a:r>
              <a:rPr lang="en-US" sz="2800" smtClean="0">
                <a:solidFill>
                  <a:srgbClr val="3366FF"/>
                </a:solidFill>
                <a:latin typeface="Century Gothic" pitchFamily="-106" charset="0"/>
                <a:ea typeface="Century Gothic" pitchFamily="-106" charset="0"/>
                <a:cs typeface="Century Gothic" pitchFamily="-106" charset="0"/>
              </a:rPr>
              <a:t>46</a:t>
            </a:r>
            <a:r>
              <a:rPr lang="en-US" sz="2800" smtClean="0">
                <a:latin typeface="Century Gothic" pitchFamily="-106" charset="0"/>
                <a:ea typeface="Century Gothic" pitchFamily="-106" charset="0"/>
                <a:cs typeface="Century Gothic" pitchFamily="-106" charset="0"/>
              </a:rPr>
              <a:t> chromosomes arranged in 23 pairs</a:t>
            </a:r>
          </a:p>
          <a:p>
            <a:pPr lvl="1" eaLnBrk="1" hangingPunct="1"/>
            <a:r>
              <a:rPr lang="en-US" smtClean="0">
                <a:latin typeface="Century Gothic" pitchFamily="-106" charset="0"/>
                <a:ea typeface="Arial" pitchFamily="-106" charset="0"/>
                <a:cs typeface="Arial" pitchFamily="-106" charset="0"/>
              </a:rPr>
              <a:t>23 from your mother, 23 from your father</a:t>
            </a:r>
          </a:p>
          <a:p>
            <a:pPr lvl="1" eaLnBrk="1" hangingPunct="1">
              <a:buFontTx/>
              <a:buNone/>
            </a:pPr>
            <a:endParaRPr lang="en-US" smtClean="0">
              <a:latin typeface="Century Gothic" pitchFamily="-106" charset="0"/>
              <a:ea typeface="Century Gothic" pitchFamily="-106" charset="0"/>
              <a:cs typeface="Century Gothic" pitchFamily="-106" charset="0"/>
            </a:endParaRPr>
          </a:p>
          <a:p>
            <a:pPr eaLnBrk="1" hangingPunct="1"/>
            <a:r>
              <a:rPr lang="en-US" sz="2800" smtClean="0">
                <a:latin typeface="Century Gothic" pitchFamily="-106" charset="0"/>
                <a:ea typeface="Century Gothic" pitchFamily="-106" charset="0"/>
                <a:cs typeface="Century Gothic" pitchFamily="-106" charset="0"/>
              </a:rPr>
              <a:t>The 23</a:t>
            </a:r>
            <a:r>
              <a:rPr lang="en-US" sz="2800" baseline="30000" smtClean="0">
                <a:latin typeface="Century Gothic" pitchFamily="-106" charset="0"/>
                <a:ea typeface="Century Gothic" pitchFamily="-106" charset="0"/>
                <a:cs typeface="Century Gothic" pitchFamily="-106" charset="0"/>
              </a:rPr>
              <a:t>rd</a:t>
            </a:r>
            <a:r>
              <a:rPr lang="en-US" sz="2800" smtClean="0">
                <a:latin typeface="Century Gothic" pitchFamily="-106" charset="0"/>
                <a:ea typeface="Century Gothic" pitchFamily="-106" charset="0"/>
                <a:cs typeface="Century Gothic" pitchFamily="-106" charset="0"/>
              </a:rPr>
              <a:t> chromosome determines sex in humans.  Males have </a:t>
            </a:r>
            <a:r>
              <a:rPr lang="en-US" sz="2800" smtClean="0">
                <a:solidFill>
                  <a:srgbClr val="3366FF"/>
                </a:solidFill>
                <a:latin typeface="Century Gothic" pitchFamily="-106" charset="0"/>
                <a:ea typeface="Century Gothic" pitchFamily="-106" charset="0"/>
                <a:cs typeface="Century Gothic" pitchFamily="-106" charset="0"/>
              </a:rPr>
              <a:t>XY</a:t>
            </a:r>
            <a:r>
              <a:rPr lang="en-US" sz="2800" smtClean="0">
                <a:latin typeface="Century Gothic" pitchFamily="-106" charset="0"/>
                <a:ea typeface="Century Gothic" pitchFamily="-106" charset="0"/>
                <a:cs typeface="Century Gothic" pitchFamily="-106" charset="0"/>
              </a:rPr>
              <a:t> and females have </a:t>
            </a:r>
            <a:r>
              <a:rPr lang="en-US" sz="2800" smtClean="0">
                <a:solidFill>
                  <a:srgbClr val="3366FF"/>
                </a:solidFill>
                <a:latin typeface="Century Gothic" pitchFamily="-106" charset="0"/>
                <a:ea typeface="Century Gothic" pitchFamily="-106" charset="0"/>
                <a:cs typeface="Century Gothic" pitchFamily="-106" charset="0"/>
              </a:rPr>
              <a:t>XX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>
                <a:ea typeface="ＭＳ Ｐゴシック" pitchFamily="-106" charset="-128"/>
                <a:cs typeface="ＭＳ Ｐゴシック" pitchFamily="-106" charset="-128"/>
              </a:rPr>
              <a:t>Chromosomes</a:t>
            </a:r>
          </a:p>
        </p:txBody>
      </p:sp>
      <p:pic>
        <p:nvPicPr>
          <p:cNvPr id="26628" name="Picture 7" descr="bc9_u2c4_p128_fig4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>
                <a:ea typeface="ＭＳ Ｐゴシック" pitchFamily="-106" charset="-128"/>
                <a:cs typeface="ＭＳ Ｐゴシック" pitchFamily="-106" charset="-128"/>
              </a:rPr>
              <a:t>Genes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685800"/>
            <a:ext cx="5486400" cy="6172200"/>
          </a:xfrm>
        </p:spPr>
        <p:txBody>
          <a:bodyPr/>
          <a:lstStyle/>
          <a:p>
            <a:r>
              <a:rPr lang="en-US" sz="2400" smtClean="0">
                <a:ea typeface="ＭＳ Ｐゴシック" pitchFamily="-106" charset="-128"/>
                <a:cs typeface="ＭＳ Ｐゴシック" pitchFamily="-106" charset="-128"/>
              </a:rPr>
              <a:t>Chromosomes contains small segments of DNA called </a:t>
            </a:r>
            <a:r>
              <a:rPr lang="en-US" sz="2400" smtClean="0">
                <a:solidFill>
                  <a:srgbClr val="3366FF"/>
                </a:solidFill>
                <a:ea typeface="ＭＳ Ｐゴシック" pitchFamily="-106" charset="-128"/>
                <a:cs typeface="ＭＳ Ｐゴシック" pitchFamily="-106" charset="-128"/>
              </a:rPr>
              <a:t>genes</a:t>
            </a:r>
          </a:p>
          <a:p>
            <a:pPr lvl="1"/>
            <a:r>
              <a:rPr lang="en-US" sz="2400" smtClean="0"/>
              <a:t>Genes </a:t>
            </a:r>
            <a:r>
              <a:rPr lang="en-US" sz="2400" smtClean="0">
                <a:solidFill>
                  <a:srgbClr val="3366FF"/>
                </a:solidFill>
              </a:rPr>
              <a:t>store</a:t>
            </a:r>
            <a:r>
              <a:rPr lang="en-US" sz="2400" smtClean="0"/>
              <a:t> information to make a specific </a:t>
            </a:r>
            <a:r>
              <a:rPr lang="en-US" sz="2400" smtClean="0">
                <a:solidFill>
                  <a:srgbClr val="3366FF"/>
                </a:solidFill>
              </a:rPr>
              <a:t>proteins</a:t>
            </a:r>
          </a:p>
          <a:p>
            <a:pPr lvl="1"/>
            <a:r>
              <a:rPr lang="en-US" sz="2400" smtClean="0"/>
              <a:t>Each of your body cells contain the exact same genetic information</a:t>
            </a:r>
          </a:p>
          <a:p>
            <a:pPr lvl="1"/>
            <a:r>
              <a:rPr lang="en-US" sz="2400" smtClean="0"/>
              <a:t>Genes make specific proteins, so cells are specialized to produce specific proteins</a:t>
            </a:r>
          </a:p>
          <a:p>
            <a:r>
              <a:rPr lang="en-US" sz="2400" smtClean="0">
                <a:ea typeface="ＭＳ Ｐゴシック" pitchFamily="-106" charset="-128"/>
                <a:cs typeface="ＭＳ Ｐゴシック" pitchFamily="-106" charset="-128"/>
              </a:rPr>
              <a:t>Remember, genes are made up of DNA!</a:t>
            </a:r>
          </a:p>
          <a:p>
            <a:pPr eaLnBrk="1" hangingPunct="1"/>
            <a:r>
              <a:rPr lang="en-US" sz="2400" smtClean="0">
                <a:ea typeface="ＭＳ Ｐゴシック" pitchFamily="-106" charset="-128"/>
                <a:cs typeface="ＭＳ Ｐゴシック" pitchFamily="-106" charset="-128"/>
              </a:rPr>
              <a:t>Genes vary in size from hundreds to thousands of bases</a:t>
            </a:r>
          </a:p>
        </p:txBody>
      </p:sp>
      <p:pic>
        <p:nvPicPr>
          <p:cNvPr id="27653" name="Picture 6" descr="bc9_u2c4_p129_fig4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35052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00425"/>
            <a:ext cx="36290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>
                <a:ea typeface="ＭＳ Ｐゴシック" pitchFamily="-106" charset="-128"/>
                <a:cs typeface="ＭＳ Ｐゴシック" pitchFamily="-106" charset="-128"/>
              </a:rPr>
              <a:t>Protein Synthesis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038600" cy="61722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2400" smtClean="0">
                <a:ea typeface="ＭＳ Ｐゴシック" pitchFamily="-106" charset="-128"/>
                <a:cs typeface="ＭＳ Ｐゴシック" pitchFamily="-106" charset="-128"/>
              </a:rPr>
              <a:t>The nucleus receives a chemical signal to make a certain protein</a:t>
            </a:r>
          </a:p>
          <a:p>
            <a:pPr marL="457200" indent="-457200">
              <a:buFontTx/>
              <a:buAutoNum type="arabicPeriod"/>
            </a:pPr>
            <a:r>
              <a:rPr lang="en-US" sz="2400" smtClean="0">
                <a:ea typeface="ＭＳ Ｐゴシック" pitchFamily="-106" charset="-128"/>
                <a:cs typeface="ＭＳ Ｐゴシック" pitchFamily="-106" charset="-128"/>
              </a:rPr>
              <a:t>The DNA within the nucleus will unzip and unwind</a:t>
            </a:r>
          </a:p>
          <a:p>
            <a:pPr marL="457200" indent="-457200">
              <a:buFontTx/>
              <a:buAutoNum type="arabicPeriod"/>
            </a:pPr>
            <a:r>
              <a:rPr lang="en-US" sz="2400" smtClean="0">
                <a:ea typeface="ＭＳ Ｐゴシック" pitchFamily="-106" charset="-128"/>
                <a:cs typeface="ＭＳ Ｐゴシック" pitchFamily="-106" charset="-128"/>
              </a:rPr>
              <a:t>The DNA message for that protein is copied into ribonucleic acid (RNA).  This type of RNA is called messenger RNA or mRNA</a:t>
            </a:r>
          </a:p>
          <a:p>
            <a:pPr marL="457200" indent="-457200">
              <a:buFontTx/>
              <a:buAutoNum type="arabicPeriod"/>
            </a:pPr>
            <a:r>
              <a:rPr lang="en-US" sz="2400" smtClean="0">
                <a:ea typeface="ＭＳ Ｐゴシック" pitchFamily="-106" charset="-128"/>
                <a:cs typeface="ＭＳ Ｐゴシック" pitchFamily="-106" charset="-128"/>
              </a:rPr>
              <a:t>The RNA (mRNA) leaves the nucleus through a nuclear pore</a:t>
            </a:r>
          </a:p>
          <a:p>
            <a:pPr marL="457200" indent="-457200">
              <a:buFontTx/>
              <a:buNone/>
            </a:pPr>
            <a:endParaRPr lang="en-US" sz="2400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8677" name="Picture 5" descr="Screen Shot 2013-11-24 at 12.32.04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0" y="762000"/>
            <a:ext cx="4051300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>
                <a:ea typeface="ＭＳ Ｐゴシック" pitchFamily="-106" charset="-128"/>
                <a:cs typeface="ＭＳ Ｐゴシック" pitchFamily="-106" charset="-128"/>
              </a:rPr>
              <a:t>Protein Synthesis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038600" cy="6172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>5. The RNA message is delivered to the ribosome. At the ribosome, the RNA message will translate into a specific protein (</a:t>
            </a:r>
            <a:r>
              <a:rPr lang="en-US" sz="2400" dirty="0" err="1" smtClean="0">
                <a:ea typeface="ＭＳ Ｐゴシック" pitchFamily="-106" charset="-128"/>
                <a:cs typeface="ＭＳ Ｐゴシック" pitchFamily="-106" charset="-128"/>
              </a:rPr>
              <a:t>tRNA</a:t>
            </a:r>
            <a:r>
              <a:rPr lang="en-US" sz="2400" smtClean="0">
                <a:ea typeface="ＭＳ Ｐゴシック" pitchFamily="-106" charset="-128"/>
                <a:cs typeface="ＭＳ Ｐゴシック" pitchFamily="-106" charset="-128"/>
              </a:rPr>
              <a:t>)</a:t>
            </a:r>
          </a:p>
          <a:p>
            <a:pPr>
              <a:buFontTx/>
              <a:buNone/>
            </a:pPr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>6. The new protein enters the endoplasmic reticulum</a:t>
            </a:r>
          </a:p>
          <a:p>
            <a:pPr>
              <a:buFontTx/>
              <a:buNone/>
            </a:pPr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>7. A vesicle forms off the end of the endoplasmic reticulum and carries the protein to the Golgi Body</a:t>
            </a:r>
          </a:p>
          <a:p>
            <a:pPr>
              <a:buFontTx/>
              <a:buNone/>
            </a:pPr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>8. The Golgi repackages the protein for transport out of the cell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endParaRPr lang="en-US" sz="2400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9701" name="Picture 5" descr="Screen Shot 2013-11-24 at 12.32.04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0" y="762000"/>
            <a:ext cx="4051300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>
                <a:ea typeface="ＭＳ Ｐゴシック" pitchFamily="-106" charset="-128"/>
                <a:cs typeface="ＭＳ Ｐゴシック" pitchFamily="-106" charset="-128"/>
              </a:rPr>
              <a:t>Protein Synthesis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038600" cy="6172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>
                <a:ea typeface="ＭＳ Ｐゴシック" pitchFamily="-106" charset="-128"/>
                <a:cs typeface="ＭＳ Ｐゴシック" pitchFamily="-106" charset="-128"/>
              </a:rPr>
              <a:t>9. A vesicle forms off the end of the Golgi to carry the protein to the cell membrane</a:t>
            </a:r>
          </a:p>
          <a:p>
            <a:pPr>
              <a:buFontTx/>
              <a:buNone/>
            </a:pPr>
            <a:r>
              <a:rPr lang="en-US" sz="2400" smtClean="0">
                <a:ea typeface="ＭＳ Ｐゴシック" pitchFamily="-106" charset="-128"/>
                <a:cs typeface="ＭＳ Ｐゴシック" pitchFamily="-106" charset="-128"/>
              </a:rPr>
              <a:t>10. The vesicle attaches to the cell membrane, and its protein contents are released out of the cell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0725" name="Picture 6" descr="Screen Shot 2013-11-24 at 12.32.04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0" y="762000"/>
            <a:ext cx="4051300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>
                <a:ea typeface="ＭＳ Ｐゴシック" pitchFamily="-106" charset="-128"/>
                <a:cs typeface="ＭＳ Ｐゴシック" pitchFamily="-106" charset="-128"/>
              </a:rPr>
              <a:t>Fun Fact of the Day!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8610600" cy="6172200"/>
          </a:xfrm>
        </p:spPr>
        <p:txBody>
          <a:bodyPr/>
          <a:lstStyle/>
          <a:p>
            <a:pPr eaLnBrk="1" hangingPunct="1"/>
            <a:r>
              <a:rPr lang="en-US" sz="2800">
                <a:ea typeface="ＭＳ Ｐゴシック" pitchFamily="-106" charset="-128"/>
                <a:cs typeface="ＭＳ Ｐゴシック" pitchFamily="-106" charset="-128"/>
              </a:rPr>
              <a:t>We have discovered a genetic mutation in animals and humans that prevents the body from making a protein called myostatin.  Myostatin is responsible for slowing or stopping muscles growth.  Organisms with this mutation experience uncontrollable muscle growth!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>
                <a:ea typeface="ＭＳ Ｐゴシック" pitchFamily="-106" charset="-128"/>
                <a:cs typeface="ＭＳ Ｐゴシック" pitchFamily="-106" charset="-128"/>
              </a:rPr>
              <a:t>Fun Fact of the Day!</a:t>
            </a:r>
          </a:p>
        </p:txBody>
      </p:sp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67201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85800"/>
            <a:ext cx="4495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65760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304800"/>
            <a:ext cx="2590800" cy="1143000"/>
          </a:xfrm>
        </p:spPr>
        <p:txBody>
          <a:bodyPr/>
          <a:lstStyle/>
          <a:p>
            <a:pPr algn="l"/>
            <a:r>
              <a:rPr lang="en-US"/>
              <a:t>Nucleus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6400800" cy="4267200"/>
          </a:xfrm>
        </p:spPr>
        <p:txBody>
          <a:bodyPr>
            <a:normAutofit/>
          </a:bodyPr>
          <a:lstStyle/>
          <a:p>
            <a:pPr marL="685800" indent="-685800">
              <a:buNone/>
            </a:pPr>
            <a:r>
              <a:rPr lang="en-US" dirty="0" smtClean="0"/>
              <a:t>• Controls </a:t>
            </a:r>
            <a:r>
              <a:rPr lang="en-US" dirty="0"/>
              <a:t>the cell ( the brain</a:t>
            </a:r>
            <a:r>
              <a:rPr lang="en-US" dirty="0" smtClean="0"/>
              <a:t>) </a:t>
            </a:r>
          </a:p>
          <a:p>
            <a:pPr marL="685800" indent="-685800">
              <a:buFontTx/>
              <a:buNone/>
            </a:pPr>
            <a:r>
              <a:rPr lang="en-US" dirty="0" smtClean="0"/>
              <a:t>• Found in both plants and animal cells</a:t>
            </a:r>
          </a:p>
          <a:p>
            <a:pPr marL="685800" indent="-685800">
              <a:buFontTx/>
              <a:buNone/>
            </a:pPr>
            <a:r>
              <a:rPr lang="en-US" dirty="0" smtClean="0"/>
              <a:t>• Large, oval shape</a:t>
            </a:r>
          </a:p>
          <a:p>
            <a:pPr marL="685800" indent="-685800">
              <a:buFontTx/>
              <a:buNone/>
            </a:pPr>
            <a:r>
              <a:rPr lang="en-US" dirty="0" smtClean="0"/>
              <a:t>• Contains genetic </a:t>
            </a:r>
          </a:p>
          <a:p>
            <a:pPr marL="685800" indent="-685800">
              <a:buFontTx/>
              <a:buNone/>
            </a:pPr>
            <a:r>
              <a:rPr lang="en-US" dirty="0" smtClean="0"/>
              <a:t>Information (DNA)</a:t>
            </a:r>
            <a:endParaRPr lang="en-US" dirty="0"/>
          </a:p>
        </p:txBody>
      </p:sp>
      <p:pic>
        <p:nvPicPr>
          <p:cNvPr id="11" name="Picture 10" descr="Untitled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949970"/>
            <a:ext cx="4152900" cy="3835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429000" y="4419600"/>
            <a:ext cx="36576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smtClean="0">
                <a:ea typeface="ＭＳ Ｐゴシック" pitchFamily="-106" charset="-128"/>
                <a:cs typeface="ＭＳ Ｐゴシック" pitchFamily="-106" charset="-128"/>
              </a:rPr>
              <a:t>Who discovered DNA structure?</a:t>
            </a:r>
          </a:p>
        </p:txBody>
      </p:sp>
      <p:pic>
        <p:nvPicPr>
          <p:cNvPr id="33796" name="Picture 6" descr="Screen Shot 2013-11-24 at 12.42.35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244475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Screen Shot 2013-11-24 at 12.42.48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371600"/>
            <a:ext cx="42672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smtClean="0">
                <a:ea typeface="ＭＳ Ｐゴシック" pitchFamily="-106" charset="-128"/>
                <a:cs typeface="ＭＳ Ｐゴシック" pitchFamily="-106" charset="-128"/>
              </a:rPr>
              <a:t>Edible DNA</a:t>
            </a:r>
          </a:p>
        </p:txBody>
      </p:sp>
      <p:pic>
        <p:nvPicPr>
          <p:cNvPr id="34820" name="Picture 3" descr="Screen Shot 2013-11-24 at 12.42.08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3100" y="793750"/>
            <a:ext cx="27178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0421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Protein Synthesis Concept Map/Drawing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199"/>
            <a:ext cx="8229600" cy="30846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groups of 4, you are going to draw a labeled diagram of how a protein is made. (Steps of protein synthesis)</a:t>
            </a:r>
          </a:p>
          <a:p>
            <a:r>
              <a:rPr lang="en-US" dirty="0" smtClean="0"/>
              <a:t>You can use your notes to help guide you through the process. </a:t>
            </a:r>
            <a:r>
              <a:rPr lang="en-US" b="1" i="1" u="sng" dirty="0" smtClean="0"/>
              <a:t>MAKE SURE TO LABEL EVERYTHING!!!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684889"/>
            <a:ext cx="8229600" cy="1441274"/>
          </a:xfrm>
        </p:spPr>
        <p:txBody>
          <a:bodyPr/>
          <a:lstStyle/>
          <a:p>
            <a:r>
              <a:rPr lang="en-US" dirty="0" smtClean="0"/>
              <a:t>Once you’re finished you will present your findings to Ms. Martel as a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63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0400" y="719667"/>
            <a:ext cx="159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Group 1</a:t>
            </a:r>
          </a:p>
          <a:p>
            <a:pPr algn="ctr"/>
            <a:r>
              <a:rPr lang="en-US" sz="2400" dirty="0" smtClean="0"/>
              <a:t>Ethan</a:t>
            </a:r>
          </a:p>
          <a:p>
            <a:pPr algn="ctr"/>
            <a:r>
              <a:rPr lang="en-US" sz="2400" dirty="0" err="1" smtClean="0"/>
              <a:t>Hania</a:t>
            </a:r>
            <a:endParaRPr lang="en-US" sz="2400" dirty="0" smtClean="0"/>
          </a:p>
          <a:p>
            <a:pPr algn="ctr"/>
            <a:r>
              <a:rPr lang="en-US" sz="2400" dirty="0" smtClean="0"/>
              <a:t>Victor</a:t>
            </a:r>
          </a:p>
          <a:p>
            <a:pPr algn="ctr"/>
            <a:r>
              <a:rPr lang="en-US" sz="2400" dirty="0" err="1" smtClean="0"/>
              <a:t>Aanchal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09622" y="719667"/>
            <a:ext cx="159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Group 2</a:t>
            </a:r>
          </a:p>
          <a:p>
            <a:pPr algn="ctr"/>
            <a:r>
              <a:rPr lang="en-US" sz="2400" dirty="0" err="1" smtClean="0"/>
              <a:t>Damjan</a:t>
            </a:r>
            <a:endParaRPr lang="en-US" sz="2400" dirty="0" smtClean="0"/>
          </a:p>
          <a:p>
            <a:pPr algn="ctr"/>
            <a:r>
              <a:rPr lang="en-US" sz="2400" dirty="0" err="1" smtClean="0"/>
              <a:t>Asha</a:t>
            </a:r>
            <a:endParaRPr lang="en-US" sz="2400" dirty="0" smtClean="0"/>
          </a:p>
          <a:p>
            <a:pPr algn="ctr"/>
            <a:r>
              <a:rPr lang="en-US" sz="2400" dirty="0" err="1" smtClean="0"/>
              <a:t>Matteo</a:t>
            </a:r>
            <a:endParaRPr lang="en-US" sz="2400" dirty="0" smtClean="0"/>
          </a:p>
          <a:p>
            <a:pPr algn="ctr"/>
            <a:r>
              <a:rPr lang="en-US" sz="2400" dirty="0" smtClean="0"/>
              <a:t>Rose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547511"/>
            <a:ext cx="1594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Group 3</a:t>
            </a:r>
            <a:endParaRPr lang="en-US" sz="2400" dirty="0" smtClean="0"/>
          </a:p>
          <a:p>
            <a:pPr algn="ctr"/>
            <a:r>
              <a:rPr lang="en-US" sz="2400" dirty="0" smtClean="0"/>
              <a:t>Noah</a:t>
            </a:r>
          </a:p>
          <a:p>
            <a:pPr algn="ctr"/>
            <a:r>
              <a:rPr lang="en-US" sz="2400" dirty="0" err="1" smtClean="0"/>
              <a:t>Khrista</a:t>
            </a:r>
            <a:endParaRPr lang="en-US" sz="2400" dirty="0" smtClean="0"/>
          </a:p>
          <a:p>
            <a:pPr algn="ctr"/>
            <a:r>
              <a:rPr lang="en-US" sz="2400" dirty="0" smtClean="0"/>
              <a:t>Neva</a:t>
            </a:r>
          </a:p>
          <a:p>
            <a:pPr algn="ctr"/>
            <a:r>
              <a:rPr lang="en-US" sz="2400" dirty="0" smtClean="0"/>
              <a:t>Felicia</a:t>
            </a:r>
          </a:p>
          <a:p>
            <a:pPr algn="ctr"/>
            <a:r>
              <a:rPr lang="en-US" sz="2400" dirty="0" err="1" smtClean="0"/>
              <a:t>Akash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0400" y="3764844"/>
            <a:ext cx="159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Group 4  </a:t>
            </a:r>
            <a:r>
              <a:rPr lang="en-US" sz="2400" dirty="0" err="1" smtClean="0"/>
              <a:t>Emiliano</a:t>
            </a:r>
            <a:endParaRPr lang="en-US" sz="2400" dirty="0" smtClean="0"/>
          </a:p>
          <a:p>
            <a:pPr algn="ctr"/>
            <a:r>
              <a:rPr lang="en-US" sz="2400" dirty="0" err="1" smtClean="0"/>
              <a:t>Myka</a:t>
            </a:r>
            <a:endParaRPr lang="en-US" sz="2400" dirty="0" smtClean="0"/>
          </a:p>
          <a:p>
            <a:pPr algn="ctr"/>
            <a:r>
              <a:rPr lang="en-US" sz="2400" dirty="0" smtClean="0"/>
              <a:t>Ali</a:t>
            </a:r>
          </a:p>
          <a:p>
            <a:pPr algn="ctr"/>
            <a:r>
              <a:rPr lang="en-US" sz="2400" dirty="0" smtClean="0"/>
              <a:t>Jin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09622" y="3623733"/>
            <a:ext cx="1594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Group 5</a:t>
            </a:r>
          </a:p>
          <a:p>
            <a:pPr algn="ctr"/>
            <a:r>
              <a:rPr lang="en-US" sz="2400" dirty="0" err="1" smtClean="0"/>
              <a:t>Shariq</a:t>
            </a:r>
            <a:endParaRPr lang="en-US" sz="2400" dirty="0" smtClean="0"/>
          </a:p>
          <a:p>
            <a:pPr algn="ctr"/>
            <a:r>
              <a:rPr lang="en-US" sz="2400" dirty="0" smtClean="0"/>
              <a:t>Abby</a:t>
            </a:r>
          </a:p>
          <a:p>
            <a:pPr algn="ctr"/>
            <a:r>
              <a:rPr lang="en-US" sz="2400" dirty="0" smtClean="0"/>
              <a:t>Luke</a:t>
            </a:r>
          </a:p>
          <a:p>
            <a:pPr algn="ctr"/>
            <a:r>
              <a:rPr lang="en-US" sz="2400" dirty="0" smtClean="0"/>
              <a:t>Terrence</a:t>
            </a:r>
          </a:p>
          <a:p>
            <a:pPr algn="ctr"/>
            <a:r>
              <a:rPr lang="en-US" sz="2400" dirty="0" smtClean="0"/>
              <a:t>Amanda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3764844"/>
            <a:ext cx="159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Group 6</a:t>
            </a:r>
          </a:p>
          <a:p>
            <a:pPr algn="ctr"/>
            <a:r>
              <a:rPr lang="en-US" sz="2400" dirty="0" smtClean="0"/>
              <a:t>Kyle</a:t>
            </a:r>
          </a:p>
          <a:p>
            <a:pPr algn="ctr"/>
            <a:r>
              <a:rPr lang="en-US" sz="2400" dirty="0" err="1" smtClean="0"/>
              <a:t>Esbeidi</a:t>
            </a:r>
            <a:endParaRPr lang="en-US" sz="2400" dirty="0" smtClean="0"/>
          </a:p>
          <a:p>
            <a:pPr algn="ctr"/>
            <a:r>
              <a:rPr lang="en-US" sz="2400" dirty="0" smtClean="0"/>
              <a:t>John</a:t>
            </a:r>
          </a:p>
          <a:p>
            <a:pPr algn="ctr"/>
            <a:r>
              <a:rPr lang="en-US" sz="2400" dirty="0" smtClean="0"/>
              <a:t>Colby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3282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1444" y="423333"/>
            <a:ext cx="152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Group 1</a:t>
            </a:r>
          </a:p>
          <a:p>
            <a:pPr algn="ctr"/>
            <a:r>
              <a:rPr lang="en-US" sz="2400" dirty="0" err="1" smtClean="0"/>
              <a:t>Harjap</a:t>
            </a:r>
            <a:endParaRPr lang="en-US" sz="2400" dirty="0" smtClean="0"/>
          </a:p>
          <a:p>
            <a:pPr algn="ctr"/>
            <a:r>
              <a:rPr lang="en-US" sz="2400" dirty="0" err="1" smtClean="0"/>
              <a:t>Ihsaan</a:t>
            </a:r>
            <a:endParaRPr lang="en-US" sz="2400" dirty="0" smtClean="0"/>
          </a:p>
          <a:p>
            <a:pPr algn="ctr"/>
            <a:r>
              <a:rPr lang="en-US" sz="2400" dirty="0" err="1" smtClean="0"/>
              <a:t>Merisa</a:t>
            </a:r>
            <a:endParaRPr lang="en-US" sz="2400" dirty="0" smtClean="0"/>
          </a:p>
          <a:p>
            <a:pPr algn="ctr"/>
            <a:r>
              <a:rPr lang="en-US" sz="2400" dirty="0" err="1" smtClean="0"/>
              <a:t>Sukmani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33511" y="423333"/>
            <a:ext cx="152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Group 2</a:t>
            </a:r>
          </a:p>
          <a:p>
            <a:pPr algn="ctr"/>
            <a:r>
              <a:rPr lang="en-US" sz="2400" dirty="0" err="1" smtClean="0"/>
              <a:t>Yuvi</a:t>
            </a:r>
            <a:endParaRPr lang="en-US" sz="2400" dirty="0" smtClean="0"/>
          </a:p>
          <a:p>
            <a:pPr algn="ctr"/>
            <a:r>
              <a:rPr lang="en-US" sz="2400" dirty="0" smtClean="0"/>
              <a:t>Nikola</a:t>
            </a:r>
          </a:p>
          <a:p>
            <a:pPr algn="ctr"/>
            <a:r>
              <a:rPr lang="en-US" sz="2400" dirty="0" err="1" smtClean="0"/>
              <a:t>Minal</a:t>
            </a:r>
            <a:endParaRPr lang="en-US" sz="2400" dirty="0" smtClean="0"/>
          </a:p>
          <a:p>
            <a:pPr algn="ctr"/>
            <a:r>
              <a:rPr lang="en-US" sz="2400" dirty="0" smtClean="0"/>
              <a:t>Mackenzie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09066" y="324555"/>
            <a:ext cx="15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Group 3</a:t>
            </a:r>
          </a:p>
          <a:p>
            <a:pPr algn="ctr"/>
            <a:r>
              <a:rPr lang="en-US" sz="2400" dirty="0" smtClean="0"/>
              <a:t>Franco</a:t>
            </a:r>
          </a:p>
          <a:p>
            <a:pPr algn="ctr"/>
            <a:r>
              <a:rPr lang="en-US" sz="2400" dirty="0" smtClean="0"/>
              <a:t>Hector</a:t>
            </a:r>
          </a:p>
          <a:p>
            <a:pPr algn="ctr"/>
            <a:r>
              <a:rPr lang="en-US" sz="2400" dirty="0" smtClean="0"/>
              <a:t>Rebecca</a:t>
            </a:r>
          </a:p>
          <a:p>
            <a:pPr algn="ctr"/>
            <a:r>
              <a:rPr lang="en-US" sz="2400" dirty="0" smtClean="0"/>
              <a:t>Luisa</a:t>
            </a:r>
          </a:p>
          <a:p>
            <a:pPr algn="ctr"/>
            <a:r>
              <a:rPr lang="en-US" sz="2400" dirty="0" err="1" smtClean="0"/>
              <a:t>Saroj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137399" y="423333"/>
            <a:ext cx="152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Group 4  </a:t>
            </a:r>
            <a:r>
              <a:rPr lang="en-US" sz="2400" dirty="0" err="1" smtClean="0"/>
              <a:t>Brandyn</a:t>
            </a:r>
            <a:endParaRPr lang="en-US" sz="2400" dirty="0" smtClean="0"/>
          </a:p>
          <a:p>
            <a:pPr algn="ctr"/>
            <a:r>
              <a:rPr lang="en-US" sz="2400" dirty="0" err="1" smtClean="0"/>
              <a:t>Vlad</a:t>
            </a:r>
            <a:endParaRPr lang="en-US" sz="2400" dirty="0" smtClean="0"/>
          </a:p>
          <a:p>
            <a:pPr algn="ctr"/>
            <a:r>
              <a:rPr lang="en-US" sz="2400" dirty="0" smtClean="0"/>
              <a:t>Alicia</a:t>
            </a:r>
          </a:p>
          <a:p>
            <a:pPr algn="ctr"/>
            <a:r>
              <a:rPr lang="en-US" sz="2400" dirty="0" err="1" smtClean="0"/>
              <a:t>Aliyah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53444" y="3510845"/>
            <a:ext cx="15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Group 5</a:t>
            </a:r>
          </a:p>
          <a:p>
            <a:pPr algn="ctr"/>
            <a:r>
              <a:rPr lang="en-US" sz="2400" dirty="0" smtClean="0"/>
              <a:t>Jeremy</a:t>
            </a:r>
          </a:p>
          <a:p>
            <a:pPr algn="ctr"/>
            <a:r>
              <a:rPr lang="en-US" sz="2400" dirty="0" smtClean="0"/>
              <a:t>Xavier</a:t>
            </a:r>
          </a:p>
          <a:p>
            <a:pPr algn="ctr"/>
            <a:r>
              <a:rPr lang="en-US" sz="2400" dirty="0" err="1" smtClean="0"/>
              <a:t>Caylea</a:t>
            </a:r>
            <a:endParaRPr lang="en-US" sz="2400" dirty="0" smtClean="0"/>
          </a:p>
          <a:p>
            <a:pPr algn="ctr"/>
            <a:r>
              <a:rPr lang="en-US" sz="2400" dirty="0" smtClean="0"/>
              <a:t>Coral</a:t>
            </a:r>
          </a:p>
          <a:p>
            <a:pPr algn="ctr"/>
            <a:r>
              <a:rPr lang="en-US" sz="2400" dirty="0" err="1" smtClean="0"/>
              <a:t>Jolin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595511" y="3465689"/>
            <a:ext cx="152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Group 6</a:t>
            </a:r>
          </a:p>
          <a:p>
            <a:pPr algn="ctr"/>
            <a:r>
              <a:rPr lang="en-US" sz="2400" dirty="0" smtClean="0"/>
              <a:t>Maggie</a:t>
            </a:r>
          </a:p>
          <a:p>
            <a:pPr algn="ctr"/>
            <a:r>
              <a:rPr lang="en-US" sz="2400" dirty="0" err="1" smtClean="0"/>
              <a:t>Alesha</a:t>
            </a:r>
            <a:endParaRPr lang="en-US" sz="2400" dirty="0" smtClean="0"/>
          </a:p>
          <a:p>
            <a:pPr algn="ctr"/>
            <a:r>
              <a:rPr lang="en-US" sz="2400" dirty="0" smtClean="0"/>
              <a:t>Karina</a:t>
            </a:r>
          </a:p>
          <a:p>
            <a:pPr algn="ctr"/>
            <a:r>
              <a:rPr lang="en-US" sz="2400" dirty="0" err="1" smtClean="0"/>
              <a:t>Sehaj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37955" y="3465689"/>
            <a:ext cx="152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Group 7</a:t>
            </a:r>
          </a:p>
          <a:p>
            <a:pPr algn="ctr"/>
            <a:r>
              <a:rPr lang="en-US" sz="2400" dirty="0" smtClean="0"/>
              <a:t>Dylan</a:t>
            </a:r>
          </a:p>
          <a:p>
            <a:pPr algn="ctr"/>
            <a:r>
              <a:rPr lang="en-US" sz="2400" dirty="0" err="1" smtClean="0"/>
              <a:t>Asal</a:t>
            </a:r>
            <a:endParaRPr lang="en-US" sz="2400" dirty="0" smtClean="0"/>
          </a:p>
          <a:p>
            <a:pPr algn="ctr"/>
            <a:r>
              <a:rPr lang="en-US" sz="2400" dirty="0" smtClean="0"/>
              <a:t>Natasha</a:t>
            </a:r>
          </a:p>
          <a:p>
            <a:pPr algn="ctr"/>
            <a:r>
              <a:rPr lang="en-US" sz="2400" dirty="0" err="1" smtClean="0"/>
              <a:t>Amisha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425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7772400" cy="1143000"/>
          </a:xfrm>
        </p:spPr>
        <p:txBody>
          <a:bodyPr/>
          <a:lstStyle/>
          <a:p>
            <a:pPr algn="l"/>
            <a:r>
              <a:rPr lang="en-US"/>
              <a:t>Cell Membrane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610600" cy="4114800"/>
          </a:xfrm>
        </p:spPr>
        <p:txBody>
          <a:bodyPr>
            <a:normAutofit/>
          </a:bodyPr>
          <a:lstStyle/>
          <a:p>
            <a:pPr marL="685800" indent="-685800">
              <a:buFontTx/>
              <a:buNone/>
            </a:pPr>
            <a:r>
              <a:rPr lang="en-US" sz="2800" dirty="0" smtClean="0"/>
              <a:t>• Surrounds </a:t>
            </a:r>
            <a:r>
              <a:rPr lang="en-US" sz="2800" dirty="0"/>
              <a:t>the outside of the </a:t>
            </a:r>
            <a:r>
              <a:rPr lang="en-US" sz="2800" dirty="0" smtClean="0"/>
              <a:t>cell in both animal and plant cells</a:t>
            </a:r>
          </a:p>
          <a:p>
            <a:pPr marL="685800" indent="-685800">
              <a:buNone/>
            </a:pPr>
            <a:r>
              <a:rPr lang="en-US" sz="2800" dirty="0" smtClean="0"/>
              <a:t>• Provides cell with: protection, control of movement of materials in/out of cell, and support</a:t>
            </a:r>
          </a:p>
          <a:p>
            <a:pPr marL="685800" indent="-685800">
              <a:buFontTx/>
              <a:buNone/>
            </a:pPr>
            <a:endParaRPr lang="en-US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68563" y="876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Untitled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881551"/>
            <a:ext cx="3619500" cy="277324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057400" y="4888670"/>
            <a:ext cx="36576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Cytoplasm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610600" cy="4114800"/>
          </a:xfrm>
        </p:spPr>
        <p:txBody>
          <a:bodyPr>
            <a:normAutofit/>
          </a:bodyPr>
          <a:lstStyle/>
          <a:p>
            <a:pPr marL="685800" indent="-685800">
              <a:buFontTx/>
              <a:buNone/>
            </a:pPr>
            <a:r>
              <a:rPr lang="en-US" dirty="0" smtClean="0"/>
              <a:t>• Found in both animal and plant cells</a:t>
            </a:r>
          </a:p>
          <a:p>
            <a:pPr marL="685800" indent="-685800">
              <a:buNone/>
            </a:pPr>
            <a:r>
              <a:rPr lang="en-US" dirty="0" smtClean="0"/>
              <a:t>• Clear, thick, jelly-like material</a:t>
            </a:r>
          </a:p>
          <a:p>
            <a:pPr marL="685800" indent="-685800">
              <a:buFontTx/>
              <a:buNone/>
            </a:pPr>
            <a:r>
              <a:rPr lang="en-US" dirty="0" smtClean="0"/>
              <a:t>• Supports and protects organelles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68563" y="876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Untitled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523142"/>
            <a:ext cx="3390900" cy="313165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276600" y="4953000"/>
            <a:ext cx="4343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6515100" y="2705100"/>
            <a:ext cx="18288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7772400" cy="1143000"/>
          </a:xfrm>
        </p:spPr>
        <p:txBody>
          <a:bodyPr/>
          <a:lstStyle/>
          <a:p>
            <a:pPr algn="l"/>
            <a:r>
              <a:rPr lang="en-US" dirty="0" err="1" smtClean="0"/>
              <a:t>Ribosomes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610600" cy="4114800"/>
          </a:xfrm>
        </p:spPr>
        <p:txBody>
          <a:bodyPr>
            <a:normAutofit/>
          </a:bodyPr>
          <a:lstStyle/>
          <a:p>
            <a:pPr marL="685800" indent="-685800">
              <a:buFontTx/>
              <a:buNone/>
            </a:pPr>
            <a:r>
              <a:rPr lang="en-US" dirty="0" smtClean="0"/>
              <a:t>• Found in both animal and plant cells</a:t>
            </a:r>
          </a:p>
          <a:p>
            <a:pPr marL="685800" indent="-685800">
              <a:buNone/>
            </a:pPr>
            <a:r>
              <a:rPr lang="en-US" dirty="0" smtClean="0"/>
              <a:t>• Can be attached to the Endoplasmic Membrane or free floating in cytoplasm</a:t>
            </a:r>
          </a:p>
          <a:p>
            <a:pPr marL="685800" indent="-685800">
              <a:buFontTx/>
              <a:buNone/>
            </a:pPr>
            <a:r>
              <a:rPr lang="en-US" dirty="0" smtClean="0"/>
              <a:t>• Makes proteins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68563" y="876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Untitled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523142"/>
            <a:ext cx="3390900" cy="313165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133600" y="5486400"/>
            <a:ext cx="4343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81600" y="3733800"/>
            <a:ext cx="1828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Endoplasmic Reticulum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610600" cy="4114800"/>
          </a:xfrm>
        </p:spPr>
        <p:txBody>
          <a:bodyPr>
            <a:normAutofit/>
          </a:bodyPr>
          <a:lstStyle/>
          <a:p>
            <a:pPr marL="685800" indent="-685800">
              <a:buFontTx/>
              <a:buNone/>
            </a:pPr>
            <a:r>
              <a:rPr lang="en-US" dirty="0" smtClean="0"/>
              <a:t>• Found in both animal and plant cells</a:t>
            </a:r>
          </a:p>
          <a:p>
            <a:pPr marL="685800" indent="-685800">
              <a:buNone/>
            </a:pPr>
            <a:r>
              <a:rPr lang="en-US" dirty="0" smtClean="0"/>
              <a:t>• Network of tubes</a:t>
            </a:r>
          </a:p>
          <a:p>
            <a:pPr marL="685800" indent="-685800">
              <a:buFontTx/>
              <a:buNone/>
            </a:pPr>
            <a:r>
              <a:rPr lang="en-US" dirty="0" smtClean="0"/>
              <a:t>• Transports proteins throughout the cell</a:t>
            </a:r>
          </a:p>
          <a:p>
            <a:pPr marL="685800" indent="-685800">
              <a:buFontTx/>
              <a:buNone/>
            </a:pPr>
            <a:endParaRPr lang="en-US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68563" y="876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Untitled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523142"/>
            <a:ext cx="3390900" cy="313165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029200" y="4038600"/>
            <a:ext cx="1828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Vesicle</a:t>
            </a:r>
            <a:endParaRPr lang="en-US" dirty="0"/>
          </a:p>
        </p:txBody>
      </p:sp>
      <p:pic>
        <p:nvPicPr>
          <p:cNvPr id="4" name="Content Placeholder 3" descr="Screen Shot 2014-12-12 at 8.22.08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660" r="-10660"/>
          <a:stretch>
            <a:fillRect/>
          </a:stretch>
        </p:blipFill>
        <p:spPr>
          <a:xfrm>
            <a:off x="457200" y="3133729"/>
            <a:ext cx="5441170" cy="2992434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417638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Found in plant </a:t>
            </a:r>
            <a:r>
              <a:rPr lang="en-US" sz="3200" dirty="0" smtClean="0"/>
              <a:t>and animal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cells 	</a:t>
            </a: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Little sacs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/>
              <a:t>that carry/transports things where they need to go. Waste outside, or proteins to </a:t>
            </a:r>
            <a:r>
              <a:rPr lang="en-US" sz="3200" dirty="0" err="1" smtClean="0"/>
              <a:t>golgi</a:t>
            </a:r>
            <a:r>
              <a:rPr lang="en-US" sz="3200" dirty="0" smtClean="0"/>
              <a:t> body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Golgi Body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610600" cy="4114800"/>
          </a:xfrm>
        </p:spPr>
        <p:txBody>
          <a:bodyPr>
            <a:normAutofit/>
          </a:bodyPr>
          <a:lstStyle/>
          <a:p>
            <a:pPr marL="685800" indent="-685800">
              <a:buFontTx/>
              <a:buNone/>
            </a:pPr>
            <a:r>
              <a:rPr lang="en-US" dirty="0" smtClean="0"/>
              <a:t>• Found in both animal and plant cells</a:t>
            </a:r>
          </a:p>
          <a:p>
            <a:pPr marL="685800" indent="-685800">
              <a:buNone/>
            </a:pPr>
            <a:r>
              <a:rPr lang="en-US" dirty="0" smtClean="0"/>
              <a:t>• Processes and packages proteins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68563" y="876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Untitled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523142"/>
            <a:ext cx="3390900" cy="313165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419600" y="4495800"/>
            <a:ext cx="34290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1100</Words>
  <Application>Microsoft Macintosh PowerPoint</Application>
  <PresentationFormat>On-screen Show (4:3)</PresentationFormat>
  <Paragraphs>209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Cells review</vt:lpstr>
      <vt:lpstr> Organelles</vt:lpstr>
      <vt:lpstr>Nucleus</vt:lpstr>
      <vt:lpstr>Cell Membrane</vt:lpstr>
      <vt:lpstr>Cytoplasm</vt:lpstr>
      <vt:lpstr>Ribosomes</vt:lpstr>
      <vt:lpstr>Endoplasmic Reticulum</vt:lpstr>
      <vt:lpstr>Vesicle</vt:lpstr>
      <vt:lpstr>Golgi Body</vt:lpstr>
      <vt:lpstr>Vacuoles</vt:lpstr>
      <vt:lpstr>Mitochondrion</vt:lpstr>
      <vt:lpstr>Chloroplasts</vt:lpstr>
      <vt:lpstr>Cell wall</vt:lpstr>
      <vt:lpstr>OVERVIEW</vt:lpstr>
      <vt:lpstr>PowerPoint Presentation</vt:lpstr>
      <vt:lpstr>PowerPoint Presentation</vt:lpstr>
      <vt:lpstr>DNA – The Molecule of Life</vt:lpstr>
      <vt:lpstr>Structure of DNA</vt:lpstr>
      <vt:lpstr>Nitrogenous Bases</vt:lpstr>
      <vt:lpstr>PowerPoint Presentation</vt:lpstr>
      <vt:lpstr>Chromatin</vt:lpstr>
      <vt:lpstr>Chromosomes</vt:lpstr>
      <vt:lpstr>Chromosomes</vt:lpstr>
      <vt:lpstr>Genes</vt:lpstr>
      <vt:lpstr>Protein Synthesis</vt:lpstr>
      <vt:lpstr>Protein Synthesis</vt:lpstr>
      <vt:lpstr>Protein Synthesis</vt:lpstr>
      <vt:lpstr>Fun Fact of the Day!</vt:lpstr>
      <vt:lpstr>Fun Fact of the Day!</vt:lpstr>
      <vt:lpstr>Who discovered DNA structure?</vt:lpstr>
      <vt:lpstr>Edible DNA</vt:lpstr>
      <vt:lpstr>Protein Synthesis Concept Map/Drawing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Nicole</dc:creator>
  <cp:lastModifiedBy>Danielle Martel</cp:lastModifiedBy>
  <cp:revision>14</cp:revision>
  <dcterms:created xsi:type="dcterms:W3CDTF">2014-12-11T23:20:00Z</dcterms:created>
  <dcterms:modified xsi:type="dcterms:W3CDTF">2016-09-28T01:12:40Z</dcterms:modified>
</cp:coreProperties>
</file>