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368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January 2, 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January 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January 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January 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January 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January 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January 2,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January 2,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January 2,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January 2, 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January 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January 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8Kn6BVGqKd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www.youtube.com/watch?v=F6vQKrRjQcQ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bJ0nbzt5Kw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0189" y="2262297"/>
            <a:ext cx="3650986" cy="2158783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 smtClean="0"/>
              <a:t>Cellular Respiration</a:t>
            </a:r>
            <a:endParaRPr lang="en-US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Martel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50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79" y="1045322"/>
            <a:ext cx="8189798" cy="58126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Glycolysis: the breakdown of glucose to</a:t>
            </a:r>
            <a:r>
              <a:rPr lang="en-US" sz="2800" b="1" dirty="0" smtClean="0"/>
              <a:t> two molecules of pyruvate</a:t>
            </a:r>
            <a:r>
              <a:rPr lang="en-US" sz="2800" dirty="0" smtClean="0"/>
              <a:t>, a C</a:t>
            </a:r>
            <a:r>
              <a:rPr lang="en-US" sz="2000" dirty="0" smtClean="0"/>
              <a:t>3</a:t>
            </a:r>
            <a:r>
              <a:rPr lang="en-US" sz="2800" dirty="0" smtClean="0"/>
              <a:t> molecule.</a:t>
            </a:r>
          </a:p>
          <a:p>
            <a:pPr lvl="1"/>
            <a:r>
              <a:rPr lang="en-US" sz="2600" dirty="0" smtClean="0"/>
              <a:t>Two molecules of ATP are required during this process, however, </a:t>
            </a:r>
            <a:r>
              <a:rPr lang="en-US" sz="2600" b="1" dirty="0" smtClean="0"/>
              <a:t>4 ATP are produced.</a:t>
            </a:r>
          </a:p>
          <a:p>
            <a:pPr lvl="2"/>
            <a:r>
              <a:rPr lang="en-US" sz="2400" b="1" dirty="0" smtClean="0"/>
              <a:t>NET gain of 2 ATP.</a:t>
            </a:r>
          </a:p>
          <a:p>
            <a:endParaRPr lang="en-US" sz="2800" dirty="0" smtClean="0"/>
          </a:p>
          <a:p>
            <a:r>
              <a:rPr lang="en-US" sz="2800" dirty="0" smtClean="0"/>
              <a:t>Preparatory reaction: pyruvate is oxidized to a C</a:t>
            </a:r>
            <a:r>
              <a:rPr lang="en-US" sz="2000" dirty="0" smtClean="0"/>
              <a:t>2</a:t>
            </a:r>
            <a:r>
              <a:rPr lang="en-US" sz="2800" dirty="0" smtClean="0"/>
              <a:t> </a:t>
            </a:r>
            <a:r>
              <a:rPr lang="en-US" sz="2800" b="1" dirty="0" smtClean="0"/>
              <a:t>acetyl group carried by CoA</a:t>
            </a:r>
            <a:r>
              <a:rPr lang="en-US" sz="2800" dirty="0" smtClean="0"/>
              <a:t>, and CO</a:t>
            </a:r>
            <a:r>
              <a:rPr lang="en-US" sz="2000" dirty="0" smtClean="0"/>
              <a:t>2</a:t>
            </a:r>
            <a:r>
              <a:rPr lang="en-US" sz="2800" dirty="0" smtClean="0"/>
              <a:t> is removed.	</a:t>
            </a:r>
          </a:p>
          <a:p>
            <a:pPr lvl="1"/>
            <a:r>
              <a:rPr lang="en-US" sz="2600" dirty="0" smtClean="0"/>
              <a:t>This reaction happens </a:t>
            </a:r>
            <a:r>
              <a:rPr lang="en-US" sz="2600" b="1" dirty="0" smtClean="0"/>
              <a:t>twice per glucose molecule.</a:t>
            </a:r>
            <a:endParaRPr lang="en-US" sz="2600" b="1" dirty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6458562" y="3114048"/>
            <a:ext cx="1567350" cy="52688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52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883" y="986228"/>
            <a:ext cx="6163649" cy="46275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52" y="324240"/>
            <a:ext cx="3727156" cy="62551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citric acid cycle: series of </a:t>
            </a:r>
            <a:r>
              <a:rPr lang="en-US" sz="2800" b="1" dirty="0" smtClean="0"/>
              <a:t>oxidation reactions </a:t>
            </a:r>
            <a:r>
              <a:rPr lang="en-US" sz="2800" dirty="0" smtClean="0"/>
              <a:t>that give off CO2, and produce 1 ATP.</a:t>
            </a:r>
          </a:p>
          <a:p>
            <a:pPr lvl="1"/>
            <a:r>
              <a:rPr lang="en-US" sz="2600" dirty="0" smtClean="0"/>
              <a:t>The citric acid turns twice because of the </a:t>
            </a:r>
            <a:r>
              <a:rPr lang="en-US" sz="2600" b="1" dirty="0" smtClean="0"/>
              <a:t>two  acetyl CoA’s.</a:t>
            </a:r>
          </a:p>
          <a:p>
            <a:pPr lvl="1"/>
            <a:r>
              <a:rPr lang="en-US" sz="2600" b="1" dirty="0" smtClean="0"/>
              <a:t>Two ATP molecules </a:t>
            </a:r>
            <a:r>
              <a:rPr lang="en-US" sz="2600" dirty="0" smtClean="0"/>
              <a:t>are produced here.</a:t>
            </a:r>
            <a:endParaRPr lang="en-US" sz="2600" dirty="0"/>
          </a:p>
        </p:txBody>
      </p:sp>
      <p:sp>
        <p:nvSpPr>
          <p:cNvPr id="6" name="Action Button: Forward or Next 5">
            <a:hlinkClick r:id="rId3" highlightClick="1"/>
          </p:cNvPr>
          <p:cNvSpPr/>
          <p:nvPr/>
        </p:nvSpPr>
        <p:spPr>
          <a:xfrm>
            <a:off x="5688399" y="5863328"/>
            <a:ext cx="1783536" cy="62145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30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23" y="1119738"/>
            <a:ext cx="8216254" cy="50948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electron transport chain is a series of membrane bound carriers that </a:t>
            </a:r>
            <a:r>
              <a:rPr lang="en-US" sz="2800" b="1" dirty="0" smtClean="0"/>
              <a:t>pass electrons from one carrier to another.</a:t>
            </a:r>
          </a:p>
          <a:p>
            <a:pPr lvl="1"/>
            <a:r>
              <a:rPr lang="en-US" sz="2600" dirty="0" smtClean="0"/>
              <a:t>High-energy electrons </a:t>
            </a:r>
            <a:r>
              <a:rPr lang="en-US" sz="2600" b="1" dirty="0" smtClean="0"/>
              <a:t>enter the chain</a:t>
            </a:r>
            <a:r>
              <a:rPr lang="en-US" sz="2600" dirty="0" smtClean="0"/>
              <a:t>, and low-energy electrons </a:t>
            </a:r>
            <a:r>
              <a:rPr lang="en-US" sz="2600" b="1" dirty="0" smtClean="0"/>
              <a:t>leave it.</a:t>
            </a:r>
          </a:p>
          <a:p>
            <a:pPr lvl="2"/>
            <a:r>
              <a:rPr lang="en-US" sz="2400" dirty="0" smtClean="0"/>
              <a:t>The energy lost when going from the high energy to low energy state.</a:t>
            </a:r>
          </a:p>
          <a:p>
            <a:pPr lvl="2"/>
            <a:endParaRPr lang="en-US" sz="2400" dirty="0" smtClean="0"/>
          </a:p>
          <a:p>
            <a:r>
              <a:rPr lang="en-US" sz="2800" dirty="0" smtClean="0"/>
              <a:t>During this phase </a:t>
            </a:r>
            <a:r>
              <a:rPr lang="en-US" sz="2800" b="1" dirty="0" smtClean="0"/>
              <a:t>26-28 ATP molecules are produced</a:t>
            </a:r>
            <a:r>
              <a:rPr lang="en-US" sz="2800" dirty="0" smtClean="0"/>
              <a:t>, depending on conditions and cell types.</a:t>
            </a:r>
            <a:endParaRPr lang="en-US" sz="2800" dirty="0"/>
          </a:p>
        </p:txBody>
      </p:sp>
      <p:sp>
        <p:nvSpPr>
          <p:cNvPr id="5" name="Action Button: Forward or Next 4">
            <a:hlinkClick r:id="rId2" highlightClick="1"/>
          </p:cNvPr>
          <p:cNvSpPr/>
          <p:nvPr/>
        </p:nvSpPr>
        <p:spPr>
          <a:xfrm>
            <a:off x="3607606" y="5903858"/>
            <a:ext cx="1783536" cy="60794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0823" y="-1317978"/>
            <a:ext cx="10901307" cy="817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3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73" y="724301"/>
            <a:ext cx="8112267" cy="50994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cellular respiration, the low-energy electrons are finally </a:t>
            </a:r>
            <a:r>
              <a:rPr lang="en-US" sz="2800" b="1" dirty="0" smtClean="0"/>
              <a:t>received by O</a:t>
            </a:r>
            <a:r>
              <a:rPr lang="en-US" sz="2000" b="1" dirty="0" smtClean="0"/>
              <a:t>2</a:t>
            </a:r>
            <a:r>
              <a:rPr lang="en-US" sz="2800" dirty="0" smtClean="0"/>
              <a:t>, which then combines with H+, and </a:t>
            </a:r>
            <a:r>
              <a:rPr lang="en-US" sz="2800" b="1" dirty="0" smtClean="0"/>
              <a:t>becomes water. </a:t>
            </a:r>
          </a:p>
          <a:p>
            <a:endParaRPr lang="en-US" sz="2800" dirty="0" smtClean="0"/>
          </a:p>
          <a:p>
            <a:r>
              <a:rPr lang="en-US" sz="2800" b="1" dirty="0" smtClean="0"/>
              <a:t>Pyruvate is a pivotal metabolite </a:t>
            </a:r>
            <a:r>
              <a:rPr lang="en-US" sz="2800" dirty="0" smtClean="0"/>
              <a:t>in cellular respiration.</a:t>
            </a:r>
          </a:p>
          <a:p>
            <a:pPr lvl="1"/>
            <a:r>
              <a:rPr lang="en-US" sz="2600" dirty="0" smtClean="0"/>
              <a:t>If oxygen is not available </a:t>
            </a:r>
            <a:r>
              <a:rPr lang="en-US" sz="2600" b="1" dirty="0" smtClean="0"/>
              <a:t>fermentation occurs </a:t>
            </a:r>
            <a:r>
              <a:rPr lang="en-US" sz="2600" dirty="0" smtClean="0"/>
              <a:t>in the cytoplasm.</a:t>
            </a:r>
          </a:p>
          <a:p>
            <a:pPr lvl="1"/>
            <a:r>
              <a:rPr lang="en-US" sz="2600" dirty="0" smtClean="0"/>
              <a:t>During fermentation, </a:t>
            </a:r>
            <a:r>
              <a:rPr lang="en-US" sz="2600" b="1" dirty="0" smtClean="0"/>
              <a:t>pyruvate is reduced to lactate</a:t>
            </a:r>
            <a:r>
              <a:rPr lang="en-US" sz="2600" dirty="0" smtClean="0"/>
              <a:t>, or CO</a:t>
            </a:r>
            <a:r>
              <a:rPr lang="en-US" sz="2000" dirty="0" smtClean="0"/>
              <a:t>2</a:t>
            </a:r>
            <a:r>
              <a:rPr lang="en-US" sz="2600" dirty="0" smtClean="0"/>
              <a:t> and alcohol.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32898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35" y="912215"/>
            <a:ext cx="82191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OUTSIDE THE MITOCHONDRIA: GLYCOLYSIS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5" y="2352094"/>
            <a:ext cx="8219180" cy="350897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Glycolysis most likely evolved </a:t>
            </a:r>
            <a:r>
              <a:rPr lang="en-US" sz="2800" dirty="0" smtClean="0"/>
              <a:t>before the citric acid cycle and the electron transport chain (ETC), because it </a:t>
            </a:r>
            <a:r>
              <a:rPr lang="en-US" sz="2800" b="1" dirty="0" smtClean="0"/>
              <a:t>occurs universally in all organisms </a:t>
            </a:r>
            <a:r>
              <a:rPr lang="en-US" sz="2800" dirty="0" smtClean="0"/>
              <a:t>and does </a:t>
            </a:r>
            <a:r>
              <a:rPr lang="en-US" sz="2800" b="1" dirty="0" smtClean="0"/>
              <a:t>not require oxygen.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52866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54048"/>
            <a:ext cx="7024744" cy="708308"/>
          </a:xfrm>
        </p:spPr>
        <p:txBody>
          <a:bodyPr/>
          <a:lstStyle/>
          <a:p>
            <a:pPr algn="ctr"/>
            <a:r>
              <a:rPr lang="en-US" b="1" dirty="0" smtClean="0"/>
              <a:t>Energy-Investment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79" y="2002959"/>
            <a:ext cx="8180690" cy="35089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glycolysis begins, two ATP are used to </a:t>
            </a:r>
            <a:r>
              <a:rPr lang="en-US" sz="2800" b="1" dirty="0" smtClean="0"/>
              <a:t>activate glucose</a:t>
            </a:r>
            <a:r>
              <a:rPr lang="en-US" sz="2800" dirty="0" smtClean="0"/>
              <a:t>, and the molecule that results splits into </a:t>
            </a:r>
            <a:r>
              <a:rPr lang="en-US" sz="2800" b="1" dirty="0" smtClean="0"/>
              <a:t>two C</a:t>
            </a:r>
            <a:r>
              <a:rPr lang="en-US" sz="2000" b="1" dirty="0" smtClean="0"/>
              <a:t>3</a:t>
            </a:r>
            <a:r>
              <a:rPr lang="en-US" sz="2800" b="1" dirty="0" smtClean="0"/>
              <a:t> molecules: G3P.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85616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67437"/>
            <a:ext cx="7024744" cy="720454"/>
          </a:xfrm>
        </p:spPr>
        <p:txBody>
          <a:bodyPr/>
          <a:lstStyle/>
          <a:p>
            <a:pPr algn="ctr"/>
            <a:r>
              <a:rPr lang="en-US" b="1" dirty="0" smtClean="0"/>
              <a:t>Energy-Harvesting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10" y="1531769"/>
            <a:ext cx="8160272" cy="4993547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Oxidation of G3P </a:t>
            </a:r>
            <a:r>
              <a:rPr lang="en-US" sz="2800" dirty="0" smtClean="0"/>
              <a:t>occurs by the removal of hydrogen atoms.</a:t>
            </a:r>
          </a:p>
          <a:p>
            <a:pPr lvl="1"/>
            <a:r>
              <a:rPr lang="en-US" sz="2600" dirty="0" smtClean="0"/>
              <a:t>The hydrogen atoms are picked up by</a:t>
            </a:r>
            <a:r>
              <a:rPr lang="en-US" sz="2600" b="1" dirty="0" smtClean="0"/>
              <a:t> NAD+ and NADH + H+ results.</a:t>
            </a:r>
          </a:p>
          <a:p>
            <a:pPr lvl="2"/>
            <a:r>
              <a:rPr lang="en-US" sz="2400" dirty="0" smtClean="0"/>
              <a:t>Later, NADH will pass </a:t>
            </a:r>
            <a:r>
              <a:rPr lang="en-US" sz="2400" b="1" dirty="0" smtClean="0"/>
              <a:t>electrons onto the ETC.</a:t>
            </a:r>
          </a:p>
          <a:p>
            <a:pPr lvl="1"/>
            <a:r>
              <a:rPr lang="en-US" sz="2600" dirty="0" smtClean="0"/>
              <a:t>Oxidation of G3P and subsequent substrates result in </a:t>
            </a:r>
            <a:r>
              <a:rPr lang="en-US" sz="2600" b="1" dirty="0" smtClean="0"/>
              <a:t>four high-energy phosphate groups</a:t>
            </a:r>
            <a:r>
              <a:rPr lang="en-US" sz="2600" dirty="0" smtClean="0"/>
              <a:t>, which are used to </a:t>
            </a:r>
            <a:r>
              <a:rPr lang="en-US" sz="2600" b="1" dirty="0" smtClean="0"/>
              <a:t>synthesize ATP.</a:t>
            </a:r>
          </a:p>
          <a:p>
            <a:endParaRPr lang="en-US" sz="2800" dirty="0" smtClean="0"/>
          </a:p>
          <a:p>
            <a:r>
              <a:rPr lang="en-US" sz="2800" dirty="0" smtClean="0"/>
              <a:t>Subtracting the two ATP that were used to get started, glycolysis yields a </a:t>
            </a:r>
            <a:r>
              <a:rPr lang="en-US" sz="2800" b="1" dirty="0" smtClean="0"/>
              <a:t>net gain of 2 ATP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69311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194" y="0"/>
            <a:ext cx="5546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45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88" y="662895"/>
            <a:ext cx="822549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OUTSIDE THE MITOCHONDRIA: FERMENTATION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88" y="2062522"/>
            <a:ext cx="8225493" cy="35089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oxygen is limited cells may use </a:t>
            </a:r>
            <a:r>
              <a:rPr lang="en-US" sz="2800" b="1" dirty="0" smtClean="0"/>
              <a:t>anaerobic pathways</a:t>
            </a:r>
            <a:r>
              <a:rPr lang="en-US" sz="2800" dirty="0" smtClean="0"/>
              <a:t>, such as </a:t>
            </a:r>
            <a:r>
              <a:rPr lang="en-US" sz="2800" b="1" dirty="0" smtClean="0"/>
              <a:t>fermentation.</a:t>
            </a:r>
          </a:p>
          <a:p>
            <a:pPr lvl="1"/>
            <a:r>
              <a:rPr lang="en-US" sz="2600" dirty="0" smtClean="0"/>
              <a:t>In animal cells, pyruvate formed by glycolysis accepts two hydrogen ions and two electrons and is </a:t>
            </a:r>
            <a:r>
              <a:rPr lang="en-US" sz="2600" b="1" dirty="0" smtClean="0"/>
              <a:t>reduced to lactate.</a:t>
            </a:r>
          </a:p>
          <a:p>
            <a:pPr lvl="1"/>
            <a:r>
              <a:rPr lang="en-US" sz="2600" dirty="0"/>
              <a:t>I</a:t>
            </a:r>
            <a:r>
              <a:rPr lang="en-US" sz="2600" dirty="0" smtClean="0"/>
              <a:t>n other organisms, </a:t>
            </a:r>
            <a:r>
              <a:rPr lang="en-US" sz="2600" b="1" dirty="0" smtClean="0"/>
              <a:t>alcohol is produced instead.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9250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351" y="3160456"/>
            <a:ext cx="5951202" cy="4468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49" y="1059145"/>
            <a:ext cx="8176572" cy="7186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OVERVIEW OF CELLULAR RESPIRATION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49" y="1773591"/>
            <a:ext cx="8176572" cy="23993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Cellular respiration is the</a:t>
            </a:r>
            <a:r>
              <a:rPr lang="en-US" sz="2800" b="1" dirty="0" smtClean="0"/>
              <a:t> release of energy from glucose</a:t>
            </a:r>
            <a:r>
              <a:rPr lang="en-US" sz="2800" dirty="0" smtClean="0"/>
              <a:t>, the use of this energy is to </a:t>
            </a:r>
            <a:r>
              <a:rPr lang="en-US" sz="2800" b="1" dirty="0" smtClean="0"/>
              <a:t>synthesize ATP molecules. </a:t>
            </a:r>
          </a:p>
          <a:p>
            <a:pPr lvl="1"/>
            <a:r>
              <a:rPr lang="en-US" sz="2400" dirty="0" smtClean="0"/>
              <a:t>It’s an aerobic process that requires oxygen (O</a:t>
            </a:r>
            <a:r>
              <a:rPr lang="en-US" sz="1600" dirty="0" smtClean="0"/>
              <a:t>2</a:t>
            </a:r>
            <a:r>
              <a:rPr lang="en-US" sz="2400" dirty="0" smtClean="0"/>
              <a:t>) and give off carbon dioxide (CO</a:t>
            </a:r>
            <a:r>
              <a:rPr lang="en-US" sz="18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8992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84" y="689915"/>
            <a:ext cx="825561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Advantages &amp; Disadvantages of Fermentation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84" y="1985903"/>
            <a:ext cx="8255610" cy="35089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Fermentation is </a:t>
            </a:r>
            <a:r>
              <a:rPr lang="en-US" sz="2800" b="1" dirty="0" smtClean="0"/>
              <a:t>essential to humans</a:t>
            </a:r>
            <a:r>
              <a:rPr lang="en-US" sz="2800" dirty="0" smtClean="0"/>
              <a:t>. It provides a </a:t>
            </a:r>
            <a:r>
              <a:rPr lang="en-US" sz="2800" b="1" dirty="0" smtClean="0"/>
              <a:t>rapid burst of ATP</a:t>
            </a:r>
            <a:r>
              <a:rPr lang="en-US" sz="2800" dirty="0" smtClean="0"/>
              <a:t>, which our </a:t>
            </a:r>
            <a:r>
              <a:rPr lang="en-US" sz="2800" b="1" dirty="0" smtClean="0"/>
              <a:t>muscles require </a:t>
            </a:r>
            <a:r>
              <a:rPr lang="en-US" sz="2800" dirty="0" smtClean="0"/>
              <a:t>when working vigorously over a short period of time. </a:t>
            </a:r>
          </a:p>
          <a:p>
            <a:pPr lvl="1"/>
            <a:r>
              <a:rPr lang="en-US" sz="2600" dirty="0" smtClean="0"/>
              <a:t>However, </a:t>
            </a:r>
            <a:r>
              <a:rPr lang="en-US" sz="2600" b="1" dirty="0" smtClean="0"/>
              <a:t>lactate is toxic to cells</a:t>
            </a:r>
            <a:r>
              <a:rPr lang="en-US" sz="2600" dirty="0" smtClean="0"/>
              <a:t>. When it builds up, it changes the </a:t>
            </a:r>
            <a:r>
              <a:rPr lang="en-US" sz="2600" b="1" dirty="0" smtClean="0"/>
              <a:t>pH causing our muscle cells to burn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92200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01" y="716935"/>
            <a:ext cx="8184957" cy="7691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INSIDE THE MITOCHONDRIA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01" y="1513054"/>
            <a:ext cx="8184957" cy="302629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b="1" dirty="0" smtClean="0"/>
              <a:t>Preparatory Reaction</a:t>
            </a:r>
            <a:endParaRPr lang="en-US" b="1" dirty="0" smtClean="0"/>
          </a:p>
          <a:p>
            <a:r>
              <a:rPr lang="en-US" sz="2800" dirty="0" smtClean="0"/>
              <a:t>This occurs in the </a:t>
            </a:r>
            <a:r>
              <a:rPr lang="en-US" sz="2800" b="1" dirty="0" smtClean="0"/>
              <a:t>matrix of the mitochondria.</a:t>
            </a:r>
          </a:p>
          <a:p>
            <a:r>
              <a:rPr lang="en-US" sz="2800" dirty="0" smtClean="0"/>
              <a:t>This reaction produces the molecule that can enter the </a:t>
            </a:r>
            <a:r>
              <a:rPr lang="en-US" sz="2800" b="1" dirty="0" smtClean="0"/>
              <a:t>citric acid cycle.</a:t>
            </a:r>
          </a:p>
          <a:p>
            <a:pPr lvl="1"/>
            <a:r>
              <a:rPr lang="en-US" sz="2600" dirty="0" smtClean="0"/>
              <a:t>Pyruvate is converted into </a:t>
            </a:r>
            <a:r>
              <a:rPr lang="en-US" sz="2600" b="1" dirty="0" smtClean="0"/>
              <a:t>acetyl CoA here.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082" y="4076700"/>
            <a:ext cx="5207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50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14" y="466094"/>
            <a:ext cx="4455745" cy="79708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Citric Acid Cycle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79" y="1172422"/>
            <a:ext cx="6350000" cy="546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6562" y="902222"/>
            <a:ext cx="3472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1. Acetyl group combines with a C4 molecule to produce citrate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7355" y="3607162"/>
            <a:ext cx="1766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2. Oxidation reactions produce two 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NADH + H+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4748" y="5309983"/>
            <a:ext cx="2094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3. The loss of two CO2 results in a new C4 molecule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9119" y="6183182"/>
            <a:ext cx="3053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4. One ATP is produced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514" y="1290203"/>
            <a:ext cx="2888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5. Additional oxidation reactions produce FADH2, and another NADH + H+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91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442" y="689915"/>
            <a:ext cx="8279539" cy="742142"/>
          </a:xfrm>
        </p:spPr>
        <p:txBody>
          <a:bodyPr/>
          <a:lstStyle/>
          <a:p>
            <a:pPr algn="ctr"/>
            <a:r>
              <a:rPr lang="en-US" b="1" dirty="0" smtClean="0"/>
              <a:t>Electron Transport/ATP Synthesis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42" y="1675174"/>
            <a:ext cx="8279539" cy="350897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ETC is located in the </a:t>
            </a:r>
            <a:r>
              <a:rPr lang="en-US" sz="2800" b="1" dirty="0" smtClean="0"/>
              <a:t>cristae of the mitochondria</a:t>
            </a:r>
            <a:r>
              <a:rPr lang="en-US" sz="2800" dirty="0" smtClean="0"/>
              <a:t>, it is a series of carriers that pass electrons from one to the other.</a:t>
            </a:r>
          </a:p>
          <a:p>
            <a:pPr lvl="1"/>
            <a:r>
              <a:rPr lang="en-US" sz="2600" b="1" dirty="0" smtClean="0"/>
              <a:t>NADH and FADH2 </a:t>
            </a:r>
            <a:r>
              <a:rPr lang="en-US" sz="2600" dirty="0" smtClean="0"/>
              <a:t>each gives up two electrons to the chain.</a:t>
            </a:r>
          </a:p>
          <a:p>
            <a:pPr lvl="1"/>
            <a:r>
              <a:rPr lang="en-US" sz="2600" dirty="0" smtClean="0"/>
              <a:t>As the electrons pass from one carrier to the next, energy that will be used to produce ATP is </a:t>
            </a:r>
            <a:r>
              <a:rPr lang="en-US" sz="2600" b="1" dirty="0" smtClean="0"/>
              <a:t>captured and stored as a hydrogen ion.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416650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17" y="1599163"/>
            <a:ext cx="7833656" cy="1953959"/>
          </a:xfrm>
        </p:spPr>
        <p:txBody>
          <a:bodyPr/>
          <a:lstStyle/>
          <a:p>
            <a:pPr algn="ctr"/>
            <a:r>
              <a:rPr lang="en-US" b="1" dirty="0" smtClean="0"/>
              <a:t>Fig 6.9 Electron </a:t>
            </a:r>
            <a:r>
              <a:rPr lang="en-US" b="1" dirty="0"/>
              <a:t>T</a:t>
            </a:r>
            <a:r>
              <a:rPr lang="en-US" b="1" dirty="0" smtClean="0"/>
              <a:t>ransport </a:t>
            </a:r>
            <a:r>
              <a:rPr lang="en-US" b="1" dirty="0"/>
              <a:t>C</a:t>
            </a:r>
            <a:r>
              <a:rPr lang="en-US" b="1" dirty="0" smtClean="0"/>
              <a:t>hain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8972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13" y="595345"/>
            <a:ext cx="8184958" cy="755652"/>
          </a:xfrm>
        </p:spPr>
        <p:txBody>
          <a:bodyPr/>
          <a:lstStyle/>
          <a:p>
            <a:pPr algn="ctr"/>
            <a:r>
              <a:rPr lang="en-US" b="1" dirty="0" smtClean="0"/>
              <a:t>Organization of Cristae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513" y="1350998"/>
            <a:ext cx="8184958" cy="321537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ETC is located within the cristae of the mitochondria.</a:t>
            </a:r>
          </a:p>
          <a:p>
            <a:pPr lvl="1"/>
            <a:r>
              <a:rPr lang="en-US" sz="2400" dirty="0" smtClean="0"/>
              <a:t>Cristae </a:t>
            </a:r>
            <a:r>
              <a:rPr lang="en-US" sz="2400" b="1" dirty="0" smtClean="0"/>
              <a:t>increase the surface area</a:t>
            </a:r>
            <a:r>
              <a:rPr lang="en-US" sz="2400" dirty="0" smtClean="0"/>
              <a:t>, which increases the surface are devoted to </a:t>
            </a:r>
            <a:r>
              <a:rPr lang="en-US" sz="2400" b="1" dirty="0" smtClean="0"/>
              <a:t>ATP formation.</a:t>
            </a:r>
          </a:p>
          <a:p>
            <a:pPr lvl="1"/>
            <a:r>
              <a:rPr lang="en-US" sz="2400" dirty="0" smtClean="0"/>
              <a:t>The excess H+ ions formed during the ETC are pumped into the </a:t>
            </a:r>
            <a:r>
              <a:rPr lang="en-US" sz="2400" b="1" dirty="0" err="1" smtClean="0"/>
              <a:t>intermembrane</a:t>
            </a:r>
            <a:r>
              <a:rPr lang="en-US" sz="2400" b="1" dirty="0" smtClean="0"/>
              <a:t> space </a:t>
            </a:r>
            <a:r>
              <a:rPr lang="en-US" sz="2400" dirty="0" smtClean="0"/>
              <a:t>making it more </a:t>
            </a:r>
            <a:r>
              <a:rPr lang="en-US" sz="2400" b="1" dirty="0" smtClean="0"/>
              <a:t>acidic and positively charged.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072" y="4337605"/>
            <a:ext cx="4995928" cy="246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1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03" y="756495"/>
            <a:ext cx="8184956" cy="37288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cristae contain an </a:t>
            </a:r>
            <a:r>
              <a:rPr lang="en-US" sz="2800" b="1" dirty="0" smtClean="0"/>
              <a:t>ATP synthase complex</a:t>
            </a:r>
            <a:r>
              <a:rPr lang="en-US" sz="2800" dirty="0" smtClean="0"/>
              <a:t>, </a:t>
            </a:r>
            <a:r>
              <a:rPr lang="en-US" sz="2800" b="1" dirty="0" smtClean="0"/>
              <a:t>the H+ ions </a:t>
            </a:r>
            <a:r>
              <a:rPr lang="en-US" sz="2800" dirty="0" smtClean="0"/>
              <a:t>flow through this complex.</a:t>
            </a:r>
          </a:p>
          <a:p>
            <a:pPr lvl="1"/>
            <a:r>
              <a:rPr lang="en-US" sz="2600" dirty="0" smtClean="0"/>
              <a:t>This changes the shape of the complex which causes the enzyme to </a:t>
            </a:r>
            <a:r>
              <a:rPr lang="en-US" sz="2600" b="1" dirty="0" smtClean="0"/>
              <a:t>synthesize ATP from ADP and Pi.</a:t>
            </a:r>
          </a:p>
          <a:p>
            <a:pPr lvl="1"/>
            <a:r>
              <a:rPr lang="en-US" sz="2600" dirty="0" smtClean="0"/>
              <a:t>Mitochondria produce ATP through </a:t>
            </a:r>
            <a:r>
              <a:rPr lang="en-US" sz="2600" b="1" dirty="0" smtClean="0"/>
              <a:t>chemiosmosis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716" y="4120542"/>
            <a:ext cx="5435284" cy="26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3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95" y="709616"/>
            <a:ext cx="8229482" cy="24655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energy released during the </a:t>
            </a:r>
            <a:r>
              <a:rPr lang="en-US" sz="2800" b="1" dirty="0" smtClean="0"/>
              <a:t>breakdown of glucose </a:t>
            </a:r>
            <a:r>
              <a:rPr lang="en-US" sz="2800" dirty="0" smtClean="0"/>
              <a:t>is used to form ATP. </a:t>
            </a:r>
          </a:p>
          <a:p>
            <a:pPr lvl="1"/>
            <a:r>
              <a:rPr lang="en-US" sz="2600" dirty="0" smtClean="0"/>
              <a:t>The breakdown of one glucose molecule results in the production of</a:t>
            </a:r>
            <a:r>
              <a:rPr lang="en-US" sz="2600" b="1" dirty="0" smtClean="0"/>
              <a:t> 30-32 ATP molecules.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3175153"/>
            <a:ext cx="60579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5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74944"/>
            <a:ext cx="7024744" cy="705440"/>
          </a:xfrm>
        </p:spPr>
        <p:txBody>
          <a:bodyPr/>
          <a:lstStyle/>
          <a:p>
            <a:pPr algn="ctr"/>
            <a:r>
              <a:rPr lang="en-US" b="1" dirty="0" smtClean="0"/>
              <a:t>Oxidation &amp; Reduction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907" y="1415280"/>
            <a:ext cx="8163342" cy="4908567"/>
          </a:xfrm>
        </p:spPr>
        <p:txBody>
          <a:bodyPr>
            <a:normAutofit/>
          </a:bodyPr>
          <a:lstStyle/>
          <a:p>
            <a:r>
              <a:rPr lang="en-US" sz="2800" i="1" u="sng" dirty="0"/>
              <a:t>O</a:t>
            </a:r>
            <a:r>
              <a:rPr lang="en-US" sz="2800" i="1" u="sng" dirty="0" smtClean="0"/>
              <a:t>xidation reaction</a:t>
            </a:r>
            <a:r>
              <a:rPr lang="en-US" sz="2800" dirty="0" smtClean="0"/>
              <a:t>: occurs when an atom or molecule </a:t>
            </a:r>
            <a:r>
              <a:rPr lang="en-US" sz="2800" b="1" dirty="0" smtClean="0"/>
              <a:t>loses an electron.</a:t>
            </a:r>
          </a:p>
          <a:p>
            <a:r>
              <a:rPr lang="en-US" sz="2800" i="1" u="sng" dirty="0" smtClean="0"/>
              <a:t>Reduction reaction</a:t>
            </a:r>
            <a:r>
              <a:rPr lang="en-US" sz="2800" dirty="0" smtClean="0"/>
              <a:t>: occurs when an atom or molecule </a:t>
            </a:r>
            <a:r>
              <a:rPr lang="en-US" sz="2800" b="1" dirty="0" smtClean="0"/>
              <a:t>gains an electron.</a:t>
            </a:r>
          </a:p>
          <a:p>
            <a:pPr lvl="1"/>
            <a:r>
              <a:rPr lang="en-US" sz="2600" dirty="0" smtClean="0"/>
              <a:t>An electron that is lost by one atom or molecule </a:t>
            </a:r>
            <a:r>
              <a:rPr lang="en-US" sz="2600" b="1" dirty="0" smtClean="0"/>
              <a:t>must combine </a:t>
            </a:r>
            <a:r>
              <a:rPr lang="en-US" sz="2600" dirty="0" smtClean="0"/>
              <a:t>with another atom or molecule.</a:t>
            </a:r>
          </a:p>
          <a:p>
            <a:pPr lvl="1"/>
            <a:r>
              <a:rPr lang="en-US" sz="2600" dirty="0" smtClean="0"/>
              <a:t>Therefore, oxidation and reduction reactions </a:t>
            </a:r>
            <a:r>
              <a:rPr lang="en-US" sz="2600" b="1" dirty="0" smtClean="0"/>
              <a:t>always happen at the same time. </a:t>
            </a:r>
          </a:p>
          <a:p>
            <a:pPr lvl="1"/>
            <a:r>
              <a:rPr lang="en-US" sz="2600" dirty="0" smtClean="0"/>
              <a:t>These reactions are called </a:t>
            </a:r>
            <a:r>
              <a:rPr lang="en-US" sz="2600" b="1" dirty="0" smtClean="0"/>
              <a:t>redox reactions.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03157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048" y="603778"/>
            <a:ext cx="8057517" cy="35089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the figure below, molecule A is </a:t>
            </a:r>
            <a:r>
              <a:rPr lang="en-US" sz="2800" b="1" dirty="0" smtClean="0"/>
              <a:t>oxidized</a:t>
            </a:r>
            <a:r>
              <a:rPr lang="en-US" sz="2800" dirty="0" smtClean="0"/>
              <a:t>, molecule B is </a:t>
            </a:r>
            <a:r>
              <a:rPr lang="en-US" sz="2800" b="1" dirty="0" smtClean="0"/>
              <a:t>reduced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Molecule A is the </a:t>
            </a:r>
            <a:r>
              <a:rPr lang="en-US" sz="2600" b="1" dirty="0" smtClean="0"/>
              <a:t>reducing agent </a:t>
            </a:r>
            <a:r>
              <a:rPr lang="en-US" sz="2600" dirty="0" smtClean="0"/>
              <a:t>because it </a:t>
            </a:r>
            <a:r>
              <a:rPr lang="en-US" sz="2600" b="1" dirty="0" smtClean="0"/>
              <a:t>donates</a:t>
            </a:r>
            <a:r>
              <a:rPr lang="en-US" sz="2600" dirty="0" smtClean="0"/>
              <a:t> its electrons.</a:t>
            </a:r>
          </a:p>
          <a:p>
            <a:pPr lvl="1"/>
            <a:r>
              <a:rPr lang="en-US" sz="2600" dirty="0" smtClean="0"/>
              <a:t>Molecule B is the </a:t>
            </a:r>
            <a:r>
              <a:rPr lang="en-US" sz="2600" b="1" dirty="0" smtClean="0"/>
              <a:t>oxidizing agent </a:t>
            </a:r>
            <a:r>
              <a:rPr lang="en-US" sz="2600" dirty="0" smtClean="0"/>
              <a:t>because it </a:t>
            </a:r>
            <a:r>
              <a:rPr lang="en-US" sz="2600" b="1" dirty="0" smtClean="0"/>
              <a:t>accepts</a:t>
            </a:r>
            <a:r>
              <a:rPr lang="en-US" sz="2600" dirty="0" smtClean="0"/>
              <a:t> the electrons.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932" y="3492668"/>
            <a:ext cx="5560562" cy="336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74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48484"/>
            <a:ext cx="7024744" cy="7583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NAD+ and FAD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79" y="1792720"/>
            <a:ext cx="8176570" cy="35089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Cellular respiration involves many individual reactions, </a:t>
            </a:r>
            <a:r>
              <a:rPr lang="en-US" sz="2800" b="1" dirty="0" smtClean="0"/>
              <a:t>catalyzed by it’s own enzyme.</a:t>
            </a:r>
            <a:r>
              <a:rPr lang="en-US" sz="2800" dirty="0" smtClean="0"/>
              <a:t> </a:t>
            </a:r>
          </a:p>
          <a:p>
            <a:pPr lvl="1"/>
            <a:r>
              <a:rPr lang="en-US" sz="2600" dirty="0" smtClean="0"/>
              <a:t>Some of these enzymes use the </a:t>
            </a:r>
            <a:r>
              <a:rPr lang="en-US" sz="2600" b="1" dirty="0" smtClean="0"/>
              <a:t>coenzyme NAD+ </a:t>
            </a:r>
            <a:r>
              <a:rPr lang="en-US" sz="2600" dirty="0" smtClean="0"/>
              <a:t>as an </a:t>
            </a:r>
            <a:r>
              <a:rPr lang="en-US" sz="2600" b="1" dirty="0" smtClean="0"/>
              <a:t>electron carrier. </a:t>
            </a:r>
          </a:p>
          <a:p>
            <a:pPr lvl="1"/>
            <a:r>
              <a:rPr lang="en-US" sz="2600" dirty="0" smtClean="0"/>
              <a:t>Coenzymes </a:t>
            </a:r>
            <a:r>
              <a:rPr lang="en-US" sz="2600" b="1" dirty="0" smtClean="0"/>
              <a:t>help an enzyme do its job </a:t>
            </a:r>
            <a:r>
              <a:rPr lang="en-US" sz="2600" dirty="0" smtClean="0"/>
              <a:t>and may participate in the reaction.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8755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565" y="5336113"/>
            <a:ext cx="2195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66FF"/>
                </a:solidFill>
              </a:rPr>
              <a:t>NAD+ receives two electrons, glucose is oxidized</a:t>
            </a:r>
            <a:endParaRPr lang="en-US" sz="20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4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79" y="987441"/>
            <a:ext cx="8189798" cy="53760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FAD is another </a:t>
            </a:r>
            <a:r>
              <a:rPr lang="en-US" sz="2800" b="1" dirty="0" smtClean="0"/>
              <a:t>coenzyme</a:t>
            </a:r>
            <a:r>
              <a:rPr lang="en-US" sz="2800" dirty="0" smtClean="0"/>
              <a:t> used as an </a:t>
            </a:r>
            <a:r>
              <a:rPr lang="en-US" sz="2800" b="1" dirty="0" smtClean="0"/>
              <a:t>electron carrier. </a:t>
            </a:r>
          </a:p>
          <a:p>
            <a:r>
              <a:rPr lang="en-US" sz="2800" dirty="0" smtClean="0"/>
              <a:t>When FAD accepts </a:t>
            </a:r>
            <a:r>
              <a:rPr lang="en-US" sz="2800" b="1" dirty="0" smtClean="0"/>
              <a:t>two electrons and H+ ions</a:t>
            </a:r>
            <a:r>
              <a:rPr lang="en-US" sz="2800" dirty="0" smtClean="0"/>
              <a:t>, FADH</a:t>
            </a:r>
            <a:r>
              <a:rPr lang="en-US" sz="2000" dirty="0" smtClean="0"/>
              <a:t>2</a:t>
            </a:r>
            <a:r>
              <a:rPr lang="en-US" sz="2800" dirty="0" smtClean="0"/>
              <a:t> results.</a:t>
            </a:r>
          </a:p>
          <a:p>
            <a:pPr lvl="1"/>
            <a:r>
              <a:rPr lang="en-US" sz="2600" dirty="0" smtClean="0"/>
              <a:t>NAD+ and FAD pick up electrons at specific enzymatic reactions in the </a:t>
            </a:r>
            <a:r>
              <a:rPr lang="en-US" sz="2600" b="1" dirty="0" smtClean="0"/>
              <a:t>cytoplasm or matrix of the mitochondria.</a:t>
            </a:r>
          </a:p>
          <a:p>
            <a:pPr lvl="1"/>
            <a:r>
              <a:rPr lang="en-US" sz="2600" dirty="0" smtClean="0"/>
              <a:t>They carry the electrons to an electron transport chain in the </a:t>
            </a:r>
            <a:r>
              <a:rPr lang="en-US" sz="2600" b="1" dirty="0" smtClean="0"/>
              <a:t>cristae of the mitochondria</a:t>
            </a:r>
            <a:r>
              <a:rPr lang="en-US" sz="2600" dirty="0" smtClean="0"/>
              <a:t>, where they drop them off. </a:t>
            </a:r>
          </a:p>
          <a:p>
            <a:pPr lvl="1"/>
            <a:r>
              <a:rPr lang="en-US" sz="2600" dirty="0" smtClean="0"/>
              <a:t>NAD+ and FAD then </a:t>
            </a:r>
            <a:r>
              <a:rPr lang="en-US" sz="2600" b="1" dirty="0" smtClean="0"/>
              <a:t>repeat the cycle.</a:t>
            </a:r>
            <a:r>
              <a:rPr lang="en-US" sz="2600" dirty="0" smtClean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08790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061" y="683688"/>
            <a:ext cx="7394569" cy="79804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Phases of Cellular Respiration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79" y="1834149"/>
            <a:ext cx="8163342" cy="44632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Cellular respiration involves four phases:</a:t>
            </a:r>
          </a:p>
          <a:p>
            <a:pPr lvl="1"/>
            <a:r>
              <a:rPr lang="en-US" sz="2600" dirty="0" smtClean="0"/>
              <a:t>1) </a:t>
            </a:r>
            <a:r>
              <a:rPr lang="en-US" sz="2600" i="1" u="sng" dirty="0" smtClean="0"/>
              <a:t>Glycolysis</a:t>
            </a:r>
            <a:r>
              <a:rPr lang="en-US" sz="2600" dirty="0" smtClean="0"/>
              <a:t> – </a:t>
            </a:r>
            <a:r>
              <a:rPr lang="en-US" sz="2600" b="1" dirty="0" smtClean="0"/>
              <a:t>outside</a:t>
            </a:r>
            <a:r>
              <a:rPr lang="en-US" sz="2600" dirty="0" smtClean="0"/>
              <a:t> mitochondria, no oxygen required: </a:t>
            </a:r>
            <a:r>
              <a:rPr lang="en-US" sz="2600" b="1" dirty="0" smtClean="0"/>
              <a:t>anaerobic.</a:t>
            </a:r>
          </a:p>
          <a:p>
            <a:pPr lvl="1"/>
            <a:r>
              <a:rPr lang="en-US" sz="2600" dirty="0" smtClean="0"/>
              <a:t>2) </a:t>
            </a:r>
            <a:r>
              <a:rPr lang="en-US" sz="2600" i="1" u="sng" dirty="0" smtClean="0"/>
              <a:t>Preparatory Reaction </a:t>
            </a:r>
            <a:r>
              <a:rPr lang="en-US" sz="2600" dirty="0" smtClean="0"/>
              <a:t>– </a:t>
            </a:r>
            <a:r>
              <a:rPr lang="en-US" sz="2600" b="1" dirty="0" smtClean="0"/>
              <a:t>inside </a:t>
            </a:r>
            <a:r>
              <a:rPr lang="en-US" sz="2600" dirty="0" smtClean="0"/>
              <a:t>mitochondria, requires oxygen: </a:t>
            </a:r>
            <a:r>
              <a:rPr lang="en-US" sz="2600" b="1" dirty="0" smtClean="0"/>
              <a:t>aerobic</a:t>
            </a:r>
          </a:p>
          <a:p>
            <a:pPr lvl="1"/>
            <a:r>
              <a:rPr lang="en-US" sz="2600" dirty="0" smtClean="0"/>
              <a:t>3) </a:t>
            </a:r>
            <a:r>
              <a:rPr lang="en-US" sz="2600" i="1" u="sng" dirty="0" smtClean="0"/>
              <a:t>Citric Acid Cycle </a:t>
            </a:r>
            <a:r>
              <a:rPr lang="en-US" sz="2600" dirty="0"/>
              <a:t>–</a:t>
            </a:r>
            <a:r>
              <a:rPr lang="en-US" sz="2600" b="1" dirty="0"/>
              <a:t> inside </a:t>
            </a:r>
            <a:r>
              <a:rPr lang="en-US" sz="2600" dirty="0"/>
              <a:t>mitochondria, requires oxygen: </a:t>
            </a:r>
            <a:r>
              <a:rPr lang="en-US" sz="2600" b="1" dirty="0" smtClean="0"/>
              <a:t>aerobic</a:t>
            </a:r>
          </a:p>
          <a:p>
            <a:pPr lvl="1"/>
            <a:r>
              <a:rPr lang="en-US" sz="2600" dirty="0" smtClean="0"/>
              <a:t>4) </a:t>
            </a:r>
            <a:r>
              <a:rPr lang="en-US" sz="2600" i="1" u="sng" dirty="0" smtClean="0"/>
              <a:t>Electron Transport Chain </a:t>
            </a:r>
            <a:r>
              <a:rPr lang="en-US" sz="2600" dirty="0"/>
              <a:t>– </a:t>
            </a:r>
            <a:r>
              <a:rPr lang="en-US" sz="2600" b="1" dirty="0"/>
              <a:t>inside</a:t>
            </a:r>
            <a:r>
              <a:rPr lang="en-US" sz="2600" dirty="0"/>
              <a:t> mitochondria, requires oxygen: </a:t>
            </a:r>
            <a:r>
              <a:rPr lang="en-US" sz="2600" b="1" dirty="0" smtClean="0"/>
              <a:t>aerobic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721591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532</TotalTime>
  <Words>1116</Words>
  <Application>Microsoft Macintosh PowerPoint</Application>
  <PresentationFormat>On-screen Show (4:3)</PresentationFormat>
  <Paragraphs>93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Austin</vt:lpstr>
      <vt:lpstr>Cellular Respiration</vt:lpstr>
      <vt:lpstr>OVERVIEW OF CELLULAR RESPIRATION</vt:lpstr>
      <vt:lpstr>PowerPoint Presentation</vt:lpstr>
      <vt:lpstr>Oxidation &amp; Reduction</vt:lpstr>
      <vt:lpstr>PowerPoint Presentation</vt:lpstr>
      <vt:lpstr>NAD+ and FAD</vt:lpstr>
      <vt:lpstr>PowerPoint Presentation</vt:lpstr>
      <vt:lpstr>PowerPoint Presentation</vt:lpstr>
      <vt:lpstr>Phases of Cellular Respiration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OUTSIDE THE MITOCHONDRIA: GLYCOLYSIS</vt:lpstr>
      <vt:lpstr>Energy-Investment Steps</vt:lpstr>
      <vt:lpstr>Energy-Harvesting Steps</vt:lpstr>
      <vt:lpstr>PowerPoint Presentation</vt:lpstr>
      <vt:lpstr>OUTSIDE THE MITOCHONDRIA: FERMENTATION</vt:lpstr>
      <vt:lpstr>Advantages &amp; Disadvantages of Fermentation</vt:lpstr>
      <vt:lpstr>INSIDE THE MITOCHONDRIA</vt:lpstr>
      <vt:lpstr>Citric Acid Cycle</vt:lpstr>
      <vt:lpstr>Electron Transport/ATP Synthesis</vt:lpstr>
      <vt:lpstr>Fig 6.9 Electron Transport Chain</vt:lpstr>
      <vt:lpstr>Organization of Cristae</vt:lpstr>
      <vt:lpstr>PowerPoint Presentation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Respiration</dc:title>
  <dc:creator>Danielle Martel</dc:creator>
  <cp:lastModifiedBy>Danielle Martel</cp:lastModifiedBy>
  <cp:revision>27</cp:revision>
  <dcterms:created xsi:type="dcterms:W3CDTF">2018-01-02T19:09:24Z</dcterms:created>
  <dcterms:modified xsi:type="dcterms:W3CDTF">2018-01-03T04:02:21Z</dcterms:modified>
</cp:coreProperties>
</file>