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37" r:id="rId50"/>
    <p:sldId id="308" r:id="rId51"/>
    <p:sldId id="309" r:id="rId52"/>
    <p:sldId id="310" r:id="rId53"/>
    <p:sldId id="311" r:id="rId54"/>
    <p:sldId id="312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2DDF5-C2C3-164F-B0B1-03B72AC73675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7685D-C286-E344-9998-69AAFDD94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7685D-C286-E344-9998-69AAFDD94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0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19-04-25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dwj7YihSR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Vo6ARYhtd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tNDGahBMXk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ciakoDPHU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4aq2A6NkUw&amp;t=1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wxXd9PJp2Y" TargetMode="External"/><Relationship Id="rId3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LkKiVIBxXU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jHMGSI_h0Q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HVoV0MVwSc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XNf_sCFAA" TargetMode="External"/><Relationship Id="rId4" Type="http://schemas.openxmlformats.org/officeDocument/2006/relationships/hyperlink" Target="https://www.youtube.com/watch?v=NBH3UvlZo9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BfviWg7kKM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vR6G-ANma1w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-zodF-XrSE&amp;t=77s" TargetMode="External"/><Relationship Id="rId3" Type="http://schemas.openxmlformats.org/officeDocument/2006/relationships/hyperlink" Target="https://www.youtube.com/watch?v=ug0p7Np56fM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0022"/>
            <a:ext cx="7342188" cy="917889"/>
          </a:xfrm>
        </p:spPr>
        <p:txBody>
          <a:bodyPr/>
          <a:lstStyle/>
          <a:p>
            <a:r>
              <a:rPr lang="en-US" b="1" dirty="0" smtClean="0"/>
              <a:t>9 </a:t>
            </a:r>
            <a:r>
              <a:rPr lang="mr-IN" b="1" dirty="0" smtClean="0"/>
              <a:t>–</a:t>
            </a:r>
            <a:r>
              <a:rPr lang="en-US" b="1" dirty="0" smtClean="0"/>
              <a:t> Worms &amp; Mollusks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676729"/>
            <a:ext cx="7342188" cy="593670"/>
          </a:xfrm>
        </p:spPr>
        <p:txBody>
          <a:bodyPr>
            <a:normAutofit/>
          </a:bodyPr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87" y="2926080"/>
            <a:ext cx="8767914" cy="39319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Many free-living flatworms have what </a:t>
            </a:r>
            <a:r>
              <a:rPr lang="en-US" sz="2800" b="1" dirty="0" smtClean="0"/>
              <a:t>look like eyes </a:t>
            </a:r>
            <a:r>
              <a:rPr lang="en-US" sz="2800" dirty="0" smtClean="0"/>
              <a:t>near the anterior end of their bodies.</a:t>
            </a:r>
          </a:p>
          <a:p>
            <a:pPr lvl="1"/>
            <a:r>
              <a:rPr lang="en-US" sz="2600" dirty="0" smtClean="0"/>
              <a:t>These are actually “</a:t>
            </a:r>
            <a:r>
              <a:rPr lang="en-US" sz="2600" b="1" dirty="0" smtClean="0"/>
              <a:t>eyespots</a:t>
            </a:r>
            <a:r>
              <a:rPr lang="en-US" sz="2600" dirty="0" smtClean="0"/>
              <a:t>”, or a group of cells that can detect changes in the </a:t>
            </a:r>
            <a:r>
              <a:rPr lang="en-US" sz="2600" b="1" dirty="0" smtClean="0"/>
              <a:t>amount of light in their environment.</a:t>
            </a:r>
          </a:p>
          <a:p>
            <a:pPr lvl="1"/>
            <a:r>
              <a:rPr lang="en-US" sz="2600" dirty="0" smtClean="0"/>
              <a:t>They also have specialized cells that </a:t>
            </a:r>
            <a:r>
              <a:rPr lang="en-US" sz="2600" b="1" dirty="0" smtClean="0"/>
              <a:t>detect chemicals found in food</a:t>
            </a:r>
            <a:r>
              <a:rPr lang="en-US" sz="2600" dirty="0" smtClean="0"/>
              <a:t>, or the direction in which water is flowing.</a:t>
            </a:r>
          </a:p>
          <a:p>
            <a:pPr lvl="1"/>
            <a:r>
              <a:rPr lang="en-US" sz="2600" dirty="0" smtClean="0"/>
              <a:t>They use this information to </a:t>
            </a:r>
            <a:r>
              <a:rPr lang="en-US" sz="2600" b="1" dirty="0" smtClean="0"/>
              <a:t>locate food, and find dark hiding places.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8199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08" y="269843"/>
            <a:ext cx="3496927" cy="1339850"/>
          </a:xfrm>
        </p:spPr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08" y="3563839"/>
            <a:ext cx="8672326" cy="30069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Free-living flatworms typically move in two ways.</a:t>
            </a:r>
          </a:p>
          <a:p>
            <a:pPr lvl="1"/>
            <a:r>
              <a:rPr lang="en-US" sz="2600" dirty="0" smtClean="0"/>
              <a:t>1) </a:t>
            </a:r>
            <a:r>
              <a:rPr lang="en-US" sz="2600" b="1" dirty="0" smtClean="0"/>
              <a:t>Cilia on their epidermal cells </a:t>
            </a:r>
            <a:r>
              <a:rPr lang="en-US" sz="2600" dirty="0" smtClean="0"/>
              <a:t>help them glide through water.</a:t>
            </a:r>
          </a:p>
          <a:p>
            <a:pPr lvl="1"/>
            <a:r>
              <a:rPr lang="en-US" sz="2600" dirty="0" smtClean="0"/>
              <a:t>2) Muscle cells controlled by the nervous system allow them to </a:t>
            </a:r>
            <a:r>
              <a:rPr lang="en-US" sz="2600" b="1" dirty="0" smtClean="0"/>
              <a:t>twist and turn so they can react rapidly to environmental stimuli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282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8" y="244158"/>
            <a:ext cx="3742724" cy="1339850"/>
          </a:xfrm>
        </p:spPr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98" y="1584007"/>
            <a:ext cx="8699636" cy="51340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Most free-living flatworms are </a:t>
            </a:r>
            <a:r>
              <a:rPr lang="en-US" sz="2800" b="1" dirty="0" smtClean="0"/>
              <a:t>hermaphrodites that reproduce sexually.</a:t>
            </a:r>
          </a:p>
          <a:p>
            <a:pPr lvl="1"/>
            <a:r>
              <a:rPr lang="en-US" sz="2600" dirty="0" smtClean="0"/>
              <a:t>Hermaphrodites have both </a:t>
            </a:r>
            <a:r>
              <a:rPr lang="en-US" sz="2600" b="1" dirty="0" smtClean="0"/>
              <a:t>male and female </a:t>
            </a:r>
            <a:r>
              <a:rPr lang="en-US" sz="2600" dirty="0" smtClean="0"/>
              <a:t>reproductive organs.</a:t>
            </a:r>
          </a:p>
          <a:p>
            <a:pPr lvl="1"/>
            <a:r>
              <a:rPr lang="en-US" sz="2600" dirty="0" smtClean="0"/>
              <a:t>During sexual reproduction, two worms join in a pair, then </a:t>
            </a:r>
            <a:r>
              <a:rPr lang="en-US" sz="2600" b="1" dirty="0" smtClean="0"/>
              <a:t>deliver sperm to each other</a:t>
            </a:r>
            <a:r>
              <a:rPr lang="en-US" sz="2600" dirty="0" smtClean="0"/>
              <a:t>. The eggs are then laid in clusters, and hatch in a few weeks. </a:t>
            </a:r>
          </a:p>
          <a:p>
            <a:r>
              <a:rPr lang="en-US" sz="2800" dirty="0" smtClean="0"/>
              <a:t>Asexual reproduction is also common in free-living flatworms, and </a:t>
            </a:r>
            <a:r>
              <a:rPr lang="en-US" sz="2800" b="1" dirty="0" smtClean="0"/>
              <a:t>takes place by fission.</a:t>
            </a:r>
          </a:p>
          <a:p>
            <a:pPr lvl="1"/>
            <a:r>
              <a:rPr lang="en-US" sz="2600" dirty="0" smtClean="0"/>
              <a:t>This is when an organism </a:t>
            </a:r>
            <a:r>
              <a:rPr lang="en-US" sz="2600" b="1" dirty="0" smtClean="0"/>
              <a:t>splits in two.</a:t>
            </a:r>
          </a:p>
          <a:p>
            <a:r>
              <a:rPr lang="en-US" sz="2800" dirty="0" smtClean="0"/>
              <a:t>Parasitic flatworms have complex life cycles that involve both </a:t>
            </a:r>
            <a:r>
              <a:rPr lang="en-US" sz="2800" b="1" dirty="0" smtClean="0"/>
              <a:t>sexual and asexual reproduction and multiple hosts</a:t>
            </a:r>
            <a:r>
              <a:rPr lang="en-US" sz="2800" dirty="0" smtClean="0"/>
              <a:t>. 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8133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Groups of Flatworms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3" y="2024364"/>
            <a:ext cx="8575593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three main groups of flatworms:</a:t>
            </a:r>
          </a:p>
          <a:p>
            <a:pPr lvl="1"/>
            <a:r>
              <a:rPr lang="en-US" sz="2600" b="1" dirty="0" smtClean="0"/>
              <a:t>1. </a:t>
            </a:r>
            <a:r>
              <a:rPr lang="en-US" sz="2600" b="1" dirty="0" err="1" smtClean="0"/>
              <a:t>Turbellarians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2. Flukes </a:t>
            </a:r>
          </a:p>
          <a:p>
            <a:pPr lvl="1"/>
            <a:r>
              <a:rPr lang="en-US" sz="2600" b="1" dirty="0" smtClean="0"/>
              <a:t>3. Tapeworms</a:t>
            </a:r>
          </a:p>
          <a:p>
            <a:r>
              <a:rPr lang="en-US" sz="2800" dirty="0" smtClean="0"/>
              <a:t>Most </a:t>
            </a:r>
            <a:r>
              <a:rPr lang="en-US" sz="2800" dirty="0" err="1" smtClean="0"/>
              <a:t>turbellarians</a:t>
            </a:r>
            <a:r>
              <a:rPr lang="en-US" sz="2800" dirty="0" smtClean="0"/>
              <a:t> are </a:t>
            </a:r>
            <a:r>
              <a:rPr lang="en-US" sz="2800" b="1" dirty="0" smtClean="0"/>
              <a:t>free-living.</a:t>
            </a:r>
          </a:p>
          <a:p>
            <a:r>
              <a:rPr lang="en-US" sz="2800" dirty="0" smtClean="0"/>
              <a:t>Most other flatworms are </a:t>
            </a:r>
            <a:r>
              <a:rPr lang="en-US" sz="2800" b="1" dirty="0" smtClean="0"/>
              <a:t>parasitic.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573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3895121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53" y="244158"/>
            <a:ext cx="3715414" cy="1339850"/>
          </a:xfrm>
        </p:spPr>
        <p:txBody>
          <a:bodyPr/>
          <a:lstStyle/>
          <a:p>
            <a:r>
              <a:rPr lang="en-US" dirty="0" err="1" smtClean="0"/>
              <a:t>Turbellarians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53" y="3481911"/>
            <a:ext cx="8672326" cy="3116136"/>
          </a:xfrm>
        </p:spPr>
        <p:txBody>
          <a:bodyPr>
            <a:normAutofit/>
          </a:bodyPr>
          <a:lstStyle/>
          <a:p>
            <a:r>
              <a:rPr lang="en-US" sz="2800" b="1" i="1" dirty="0" err="1" smtClean="0"/>
              <a:t>Turbellarians</a:t>
            </a:r>
            <a:r>
              <a:rPr lang="en-US" sz="2800" b="1" i="1" dirty="0" smtClean="0"/>
              <a:t> are free-living flatworms</a:t>
            </a:r>
            <a:r>
              <a:rPr lang="en-US" sz="2800" i="1" dirty="0" smtClean="0"/>
              <a:t>. Most live in marine or fresh water.</a:t>
            </a:r>
            <a:endParaRPr lang="en-US" sz="2800" dirty="0" smtClean="0"/>
          </a:p>
          <a:p>
            <a:r>
              <a:rPr lang="en-US" sz="2800" dirty="0" smtClean="0"/>
              <a:t>Most are bottom dwellers, </a:t>
            </a:r>
            <a:r>
              <a:rPr lang="en-US" sz="2800" b="1" dirty="0" smtClean="0"/>
              <a:t>living in sand or mud under stones and shells.</a:t>
            </a:r>
          </a:p>
          <a:p>
            <a:pPr lvl="1"/>
            <a:r>
              <a:rPr lang="en-US" sz="2600" dirty="0" smtClean="0"/>
              <a:t>The most familiar are the pl</a:t>
            </a:r>
            <a:r>
              <a:rPr lang="en-US" sz="2600" b="1" dirty="0" smtClean="0"/>
              <a:t>anarians.</a:t>
            </a:r>
          </a:p>
          <a:p>
            <a:pPr lvl="1"/>
            <a:r>
              <a:rPr lang="en-US" sz="2600" dirty="0" err="1" smtClean="0"/>
              <a:t>Turbellarians</a:t>
            </a:r>
            <a:r>
              <a:rPr lang="en-US" sz="2600" dirty="0" smtClean="0"/>
              <a:t> can vary greatly in </a:t>
            </a:r>
            <a:r>
              <a:rPr lang="en-US" sz="2600" b="1" dirty="0" smtClean="0"/>
              <a:t>color, form, and size.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5067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364" y="4879617"/>
            <a:ext cx="1906636" cy="81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53" y="244158"/>
            <a:ext cx="3100920" cy="1339850"/>
          </a:xfrm>
        </p:spPr>
        <p:txBody>
          <a:bodyPr/>
          <a:lstStyle/>
          <a:p>
            <a:r>
              <a:rPr lang="en-US" dirty="0" smtClean="0"/>
              <a:t>Flukes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53" y="3481910"/>
            <a:ext cx="8645015" cy="308882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Members of the class </a:t>
            </a:r>
            <a:r>
              <a:rPr lang="en-US" sz="2800" b="1" dirty="0" err="1" smtClean="0"/>
              <a:t>Trematoda</a:t>
            </a:r>
            <a:r>
              <a:rPr lang="en-US" sz="2800" dirty="0" smtClean="0"/>
              <a:t>, are known as flukes.</a:t>
            </a:r>
          </a:p>
          <a:p>
            <a:r>
              <a:rPr lang="en-US" sz="2800" b="1" i="1" dirty="0" smtClean="0"/>
              <a:t>Flukes are parasitic flatworms</a:t>
            </a:r>
            <a:r>
              <a:rPr lang="en-US" sz="2800" i="1" dirty="0" smtClean="0"/>
              <a:t>. Most flukes infect the internal organs of their host.</a:t>
            </a:r>
            <a:endParaRPr lang="en-US" sz="2800" dirty="0" smtClean="0"/>
          </a:p>
          <a:p>
            <a:r>
              <a:rPr lang="en-US" sz="2800" dirty="0" smtClean="0"/>
              <a:t>Some flukes, are external parasites that live on the </a:t>
            </a:r>
            <a:r>
              <a:rPr lang="en-US" sz="2800" b="1" dirty="0" smtClean="0"/>
              <a:t>skin, mouth, gills, or other outside parts of a host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250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8" y="1679510"/>
            <a:ext cx="8602905" cy="482005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Flukes live in multiple hosts. </a:t>
            </a:r>
          </a:p>
          <a:p>
            <a:pPr lvl="1"/>
            <a:r>
              <a:rPr lang="en-US" sz="2600" dirty="0" smtClean="0"/>
              <a:t>It’s primary host where it </a:t>
            </a:r>
            <a:r>
              <a:rPr lang="en-US" sz="2600" b="1" dirty="0" smtClean="0"/>
              <a:t>reproduces sexually </a:t>
            </a:r>
            <a:r>
              <a:rPr lang="en-US" sz="2600" dirty="0" smtClean="0"/>
              <a:t>is a human.</a:t>
            </a:r>
          </a:p>
          <a:p>
            <a:pPr lvl="1"/>
            <a:r>
              <a:rPr lang="en-US" sz="2600" dirty="0" smtClean="0"/>
              <a:t>Blood flukes infect humans by burrowing through </a:t>
            </a:r>
            <a:r>
              <a:rPr lang="en-US" sz="2600" b="1" dirty="0" smtClean="0"/>
              <a:t>exposed skin</a:t>
            </a:r>
            <a:r>
              <a:rPr lang="en-US" sz="2600" dirty="0" smtClean="0"/>
              <a:t>. Once inside, they care carried to the intestines. </a:t>
            </a:r>
          </a:p>
          <a:p>
            <a:pPr lvl="1"/>
            <a:r>
              <a:rPr lang="en-US" sz="2600" dirty="0" smtClean="0"/>
              <a:t>Here they feed and reproduce sexually, and </a:t>
            </a:r>
            <a:r>
              <a:rPr lang="en-US" sz="2600" b="1" dirty="0" smtClean="0"/>
              <a:t>the embryos are passed out of the feces.</a:t>
            </a:r>
          </a:p>
          <a:p>
            <a:pPr lvl="1"/>
            <a:r>
              <a:rPr lang="en-US" sz="2600" dirty="0" smtClean="0"/>
              <a:t>If the embryos reach water, they develop into larva and </a:t>
            </a:r>
            <a:r>
              <a:rPr lang="en-US" sz="2600" b="1" dirty="0" smtClean="0"/>
              <a:t>infect snails. </a:t>
            </a:r>
          </a:p>
          <a:p>
            <a:pPr lvl="1"/>
            <a:r>
              <a:rPr lang="en-US" sz="2600" b="1" dirty="0" smtClean="0"/>
              <a:t>Larva develop inside the snail</a:t>
            </a:r>
            <a:r>
              <a:rPr lang="en-US" sz="2600" dirty="0" smtClean="0"/>
              <a:t>, are released and the cycle repeats. </a:t>
            </a:r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618682" y="901201"/>
            <a:ext cx="1993689" cy="532527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7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8" y="244158"/>
            <a:ext cx="3742724" cy="1339850"/>
          </a:xfrm>
        </p:spPr>
        <p:txBody>
          <a:bodyPr/>
          <a:lstStyle/>
          <a:p>
            <a:r>
              <a:rPr lang="en-US" dirty="0" smtClean="0"/>
              <a:t>Tapeworms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99" y="1584008"/>
            <a:ext cx="4506102" cy="502769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Members of the class </a:t>
            </a:r>
            <a:r>
              <a:rPr lang="en-US" sz="2800" b="1" dirty="0" err="1" smtClean="0"/>
              <a:t>Cestoda</a:t>
            </a:r>
            <a:r>
              <a:rPr lang="en-US" sz="2800" dirty="0" smtClean="0"/>
              <a:t> are called tapeworms</a:t>
            </a:r>
          </a:p>
          <a:p>
            <a:r>
              <a:rPr lang="en-US" sz="2800" i="1" dirty="0" smtClean="0"/>
              <a:t>Tapeworms are </a:t>
            </a:r>
            <a:r>
              <a:rPr lang="en-US" sz="2800" b="1" i="1" dirty="0" smtClean="0"/>
              <a:t>long, flat, parasitic worms that are adapted to life inside the intestines </a:t>
            </a:r>
            <a:r>
              <a:rPr lang="en-US" sz="2800" i="1" dirty="0" smtClean="0"/>
              <a:t>of their hosts.</a:t>
            </a:r>
            <a:endParaRPr lang="en-US" sz="2800" dirty="0" smtClean="0"/>
          </a:p>
          <a:p>
            <a:pPr lvl="1"/>
            <a:r>
              <a:rPr lang="en-US" sz="2600" dirty="0"/>
              <a:t>T</a:t>
            </a:r>
            <a:r>
              <a:rPr lang="en-US" sz="2600" dirty="0" smtClean="0"/>
              <a:t>hey are surrounded by food that has already been digested, so it can be </a:t>
            </a:r>
            <a:r>
              <a:rPr lang="en-US" sz="2600" b="1" dirty="0" smtClean="0"/>
              <a:t>absorbed directly through their body walls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61" y="2401722"/>
            <a:ext cx="1729115" cy="7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9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53" y="1665856"/>
            <a:ext cx="8726948" cy="49595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head of the adult tapeworm, </a:t>
            </a:r>
            <a:r>
              <a:rPr lang="en-US" sz="2800" b="1" dirty="0" smtClean="0"/>
              <a:t>called a </a:t>
            </a:r>
            <a:r>
              <a:rPr lang="en-US" sz="2800" b="1" dirty="0" err="1" smtClean="0"/>
              <a:t>scolex</a:t>
            </a:r>
            <a:r>
              <a:rPr lang="en-US" sz="2800" dirty="0" smtClean="0"/>
              <a:t>, is a structure that can contain </a:t>
            </a:r>
            <a:r>
              <a:rPr lang="en-US" sz="2800" b="1" dirty="0" smtClean="0"/>
              <a:t>suckers or hooks.</a:t>
            </a:r>
          </a:p>
          <a:p>
            <a:pPr lvl="1"/>
            <a:r>
              <a:rPr lang="en-US" sz="2600" dirty="0" smtClean="0"/>
              <a:t>It uses this to attach to the </a:t>
            </a:r>
            <a:r>
              <a:rPr lang="en-US" sz="2600" b="1" dirty="0" smtClean="0"/>
              <a:t>intestinal wall of its host to absorb nutrients.</a:t>
            </a:r>
          </a:p>
          <a:p>
            <a:pPr lvl="1"/>
            <a:r>
              <a:rPr lang="en-US" sz="2600" dirty="0" smtClean="0"/>
              <a:t>Next are </a:t>
            </a:r>
            <a:r>
              <a:rPr lang="en-US" sz="2600" b="1" dirty="0" err="1" smtClean="0"/>
              <a:t>proglottids</a:t>
            </a:r>
            <a:r>
              <a:rPr lang="en-US" sz="2600" dirty="0" smtClean="0"/>
              <a:t> that make up most of the worms body.</a:t>
            </a:r>
          </a:p>
          <a:p>
            <a:pPr lvl="1"/>
            <a:r>
              <a:rPr lang="en-US" sz="2600" b="1" dirty="0" smtClean="0"/>
              <a:t>Mature </a:t>
            </a:r>
            <a:r>
              <a:rPr lang="en-US" sz="2600" b="1" dirty="0" err="1" smtClean="0"/>
              <a:t>proglottids</a:t>
            </a:r>
            <a:r>
              <a:rPr lang="en-US" sz="2600" b="1" dirty="0" smtClean="0"/>
              <a:t> </a:t>
            </a:r>
            <a:r>
              <a:rPr lang="en-US" sz="2600" dirty="0" smtClean="0"/>
              <a:t>contain both male and female reproductive organs.</a:t>
            </a:r>
          </a:p>
          <a:p>
            <a:pPr lvl="1"/>
            <a:r>
              <a:rPr lang="en-US" sz="2600" dirty="0" smtClean="0"/>
              <a:t>After the eggs are fertilized, </a:t>
            </a:r>
            <a:r>
              <a:rPr lang="en-US" sz="2600" b="1" dirty="0" err="1" smtClean="0"/>
              <a:t>proglottids</a:t>
            </a:r>
            <a:r>
              <a:rPr lang="en-US" sz="2600" b="1" dirty="0" smtClean="0"/>
              <a:t> break off and burst to release more worms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618682" y="655419"/>
            <a:ext cx="1775203" cy="57349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2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9.2 - ROUNDWORMS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97" y="1614807"/>
            <a:ext cx="8672327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Members of the phylum </a:t>
            </a:r>
            <a:r>
              <a:rPr lang="en-US" sz="2800" b="1" dirty="0" err="1" smtClean="0"/>
              <a:t>Nematoda</a:t>
            </a:r>
            <a:r>
              <a:rPr lang="en-US" sz="2800" dirty="0" smtClean="0"/>
              <a:t> are among the most numerous of all animals. </a:t>
            </a:r>
          </a:p>
          <a:p>
            <a:r>
              <a:rPr lang="en-US" sz="2800" dirty="0" smtClean="0"/>
              <a:t>A single rotting apple can contain as many as </a:t>
            </a:r>
            <a:r>
              <a:rPr lang="en-US" sz="2800" b="1" dirty="0" smtClean="0"/>
              <a:t>90,000 roundworms.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724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9.1 - FLATWORMS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63" y="1710310"/>
            <a:ext cx="8535773" cy="46800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is their body shape beneficial to worms?</a:t>
            </a:r>
          </a:p>
          <a:p>
            <a:pPr lvl="1"/>
            <a:r>
              <a:rPr lang="en-US" sz="2600" dirty="0" smtClean="0"/>
              <a:t>A long, slender body allows them to </a:t>
            </a:r>
            <a:r>
              <a:rPr lang="en-US" sz="2600" b="1" dirty="0" smtClean="0"/>
              <a:t>move more quickly than radially symmetrical bodies.</a:t>
            </a:r>
          </a:p>
          <a:p>
            <a:pPr lvl="1"/>
            <a:r>
              <a:rPr lang="en-US" sz="2600" dirty="0" smtClean="0"/>
              <a:t>The mouth, sense organs, and brain are located at the </a:t>
            </a:r>
            <a:r>
              <a:rPr lang="en-US" sz="2600" b="1" dirty="0" smtClean="0"/>
              <a:t>anterior end, or head, of the body.</a:t>
            </a:r>
          </a:p>
          <a:p>
            <a:pPr lvl="1"/>
            <a:r>
              <a:rPr lang="en-US" sz="2600" dirty="0" smtClean="0"/>
              <a:t>This allows them to </a:t>
            </a:r>
            <a:r>
              <a:rPr lang="en-US" sz="2600" b="1" dirty="0" smtClean="0"/>
              <a:t>locate food and respond to stimuli as they move.</a:t>
            </a:r>
          </a:p>
          <a:p>
            <a:pPr lvl="1"/>
            <a:r>
              <a:rPr lang="en-US" sz="2600" dirty="0" smtClean="0"/>
              <a:t>There are </a:t>
            </a:r>
            <a:r>
              <a:rPr lang="en-US" sz="2600" b="1" dirty="0" smtClean="0"/>
              <a:t>segmented worms and </a:t>
            </a:r>
            <a:r>
              <a:rPr lang="en-US" sz="2600" b="1" dirty="0" err="1" smtClean="0"/>
              <a:t>unsegmented</a:t>
            </a:r>
            <a:r>
              <a:rPr lang="en-US" sz="2600" b="1" dirty="0" smtClean="0"/>
              <a:t> worms.</a:t>
            </a:r>
          </a:p>
          <a:p>
            <a:pPr lvl="1"/>
            <a:r>
              <a:rPr lang="en-US" sz="2600" dirty="0" err="1" smtClean="0"/>
              <a:t>Unsegmented</a:t>
            </a:r>
            <a:r>
              <a:rPr lang="en-US" sz="2600" dirty="0" smtClean="0"/>
              <a:t> worms include</a:t>
            </a:r>
            <a:r>
              <a:rPr lang="en-US" sz="2600" b="1" dirty="0" smtClean="0"/>
              <a:t> flatworms and roundworms.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72568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63" y="244157"/>
            <a:ext cx="4664425" cy="154458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a Roundworm?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64" y="3399984"/>
            <a:ext cx="8604049" cy="3198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They are </a:t>
            </a:r>
            <a:r>
              <a:rPr lang="en-US" sz="2800" b="1" dirty="0" err="1" smtClean="0"/>
              <a:t>unsegmented</a:t>
            </a:r>
            <a:r>
              <a:rPr lang="en-US" sz="2800" b="1" dirty="0" smtClean="0"/>
              <a:t> worms </a:t>
            </a:r>
            <a:r>
              <a:rPr lang="en-US" sz="2800" dirty="0" smtClean="0"/>
              <a:t>that range in size from microscopic to a meter in length.</a:t>
            </a:r>
          </a:p>
          <a:p>
            <a:r>
              <a:rPr lang="en-US" sz="2800" dirty="0" smtClean="0"/>
              <a:t>Most are free-living, </a:t>
            </a:r>
            <a:r>
              <a:rPr lang="en-US" sz="2800" b="1" dirty="0" smtClean="0"/>
              <a:t>inhabiting soil, salt flats, aquatic sediments, and water.</a:t>
            </a:r>
          </a:p>
          <a:p>
            <a:pPr lvl="1"/>
            <a:r>
              <a:rPr lang="en-US" sz="2600" dirty="0" smtClean="0"/>
              <a:t>Many others are parasitic and live in hosts that include  </a:t>
            </a:r>
            <a:r>
              <a:rPr lang="en-US" sz="2600" b="1" dirty="0" smtClean="0"/>
              <a:t>almost any kind of plant and animal.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5899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52" y="3208820"/>
            <a:ext cx="8576739" cy="34301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Like flatworms, roundworms develop from </a:t>
            </a:r>
            <a:r>
              <a:rPr lang="en-US" sz="2800" b="1" dirty="0" smtClean="0"/>
              <a:t>three germ layers.</a:t>
            </a:r>
          </a:p>
          <a:p>
            <a:pPr lvl="1"/>
            <a:r>
              <a:rPr lang="en-US" sz="2600" dirty="0" smtClean="0"/>
              <a:t>However, roundworms have a </a:t>
            </a:r>
            <a:r>
              <a:rPr lang="en-US" sz="2600" b="1" dirty="0" smtClean="0"/>
              <a:t>body cavity between the endoderm and mesoderm tissues.</a:t>
            </a:r>
          </a:p>
          <a:p>
            <a:pPr lvl="1"/>
            <a:r>
              <a:rPr lang="en-US" sz="2600" dirty="0" smtClean="0"/>
              <a:t>This is called a </a:t>
            </a:r>
            <a:r>
              <a:rPr lang="en-US" sz="2600" b="1" dirty="0" err="1" smtClean="0"/>
              <a:t>pseudocoelom</a:t>
            </a:r>
            <a:r>
              <a:rPr lang="en-US" sz="2600" dirty="0" smtClean="0"/>
              <a:t>, aka “false coelom,” because the cavity is lined only partially with tissues derived from the mesoderm </a:t>
            </a:r>
            <a:endParaRPr lang="en-US" sz="2600" dirty="0"/>
          </a:p>
        </p:txBody>
      </p:sp>
      <p:pic>
        <p:nvPicPr>
          <p:cNvPr id="4" name="Picture 3" descr="Screen Shot 2019-03-26 at 3.1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77" y="1"/>
            <a:ext cx="4888636" cy="33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9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8" y="1665856"/>
            <a:ext cx="8575594" cy="48337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Roundworms are the first organisms to have a </a:t>
            </a:r>
            <a:r>
              <a:rPr lang="en-US" sz="2800" b="1" dirty="0" smtClean="0"/>
              <a:t>digestive tract with two openings. </a:t>
            </a:r>
          </a:p>
          <a:p>
            <a:pPr lvl="1"/>
            <a:r>
              <a:rPr lang="en-US" sz="2600" dirty="0" smtClean="0"/>
              <a:t>This makes digestion in roundworms very different from that in flatworms because </a:t>
            </a:r>
            <a:r>
              <a:rPr lang="en-US" sz="2600" b="1" dirty="0" smtClean="0"/>
              <a:t>food moves in one direction. </a:t>
            </a:r>
          </a:p>
          <a:p>
            <a:pPr lvl="1"/>
            <a:r>
              <a:rPr lang="en-US" sz="2600" dirty="0" smtClean="0"/>
              <a:t>Anything that cannot be digested </a:t>
            </a:r>
            <a:r>
              <a:rPr lang="en-US" sz="2600" b="1" dirty="0" smtClean="0"/>
              <a:t>leaves through the anus.</a:t>
            </a:r>
          </a:p>
          <a:p>
            <a:r>
              <a:rPr lang="en-US" sz="2800" i="1" dirty="0" smtClean="0"/>
              <a:t>Roundworms are </a:t>
            </a:r>
            <a:r>
              <a:rPr lang="en-US" sz="2800" i="1" dirty="0" err="1" smtClean="0"/>
              <a:t>unsegmented</a:t>
            </a:r>
            <a:r>
              <a:rPr lang="en-US" sz="2800" i="1" dirty="0" smtClean="0"/>
              <a:t> worms that have  </a:t>
            </a:r>
            <a:r>
              <a:rPr lang="en-US" sz="2800" b="1" i="1" dirty="0" err="1" smtClean="0"/>
              <a:t>pseudocoeloms</a:t>
            </a:r>
            <a:r>
              <a:rPr lang="en-US" sz="2800" b="1" i="1" dirty="0" smtClean="0"/>
              <a:t> and digestive systems with two openings </a:t>
            </a:r>
            <a:r>
              <a:rPr lang="mr-IN" sz="2800" i="1" dirty="0" smtClean="0"/>
              <a:t>–</a:t>
            </a:r>
            <a:r>
              <a:rPr lang="en-US" sz="2800" i="1" dirty="0" smtClean="0"/>
              <a:t> a mouth and an anus. 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189" y="5862745"/>
            <a:ext cx="1906636" cy="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05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Form &amp; Function in Roundworms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63" y="1601153"/>
            <a:ext cx="8576739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Roundworms have </a:t>
            </a:r>
            <a:r>
              <a:rPr lang="en-US" sz="2800" b="1" dirty="0" smtClean="0"/>
              <a:t>specialized tissues and organ systems</a:t>
            </a:r>
            <a:r>
              <a:rPr lang="en-US" sz="2800" dirty="0" smtClean="0"/>
              <a:t> that carry out essential physiological functions.</a:t>
            </a:r>
          </a:p>
          <a:p>
            <a:pPr lvl="1"/>
            <a:r>
              <a:rPr lang="en-US" sz="2600" dirty="0" smtClean="0"/>
              <a:t>The body systems of free-living roundworms are typically </a:t>
            </a:r>
            <a:r>
              <a:rPr lang="en-US" sz="2600" b="1" dirty="0" smtClean="0"/>
              <a:t>more complex than those of parasitic ones.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3402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97" y="2307618"/>
            <a:ext cx="8604049" cy="33073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free-living roundworms are predators that use </a:t>
            </a:r>
            <a:r>
              <a:rPr lang="en-US" sz="2800" b="1" dirty="0" smtClean="0"/>
              <a:t>grasping mouthparts to catch and eat other small animals. </a:t>
            </a:r>
          </a:p>
          <a:p>
            <a:pPr lvl="1"/>
            <a:r>
              <a:rPr lang="en-US" sz="2600" dirty="0" smtClean="0"/>
              <a:t>Some soil-dwelling and aquatic forms eat </a:t>
            </a:r>
            <a:r>
              <a:rPr lang="en-US" sz="2600" b="1" dirty="0" smtClean="0"/>
              <a:t>algae, fungi, or pieces of decaying organic matter.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937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8" y="244158"/>
            <a:ext cx="8589249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Respiration, Circulation &amp; 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8" y="2526093"/>
            <a:ext cx="8589249" cy="35394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Roundworms exchange gases and excrete metabolic waste </a:t>
            </a:r>
            <a:r>
              <a:rPr lang="en-US" sz="2800" b="1" dirty="0" smtClean="0"/>
              <a:t>through their body walls. </a:t>
            </a:r>
          </a:p>
          <a:p>
            <a:pPr lvl="1"/>
            <a:r>
              <a:rPr lang="en-US" sz="2600" dirty="0" smtClean="0"/>
              <a:t>They depend on diffusion to </a:t>
            </a:r>
            <a:r>
              <a:rPr lang="en-US" sz="2600" b="1" dirty="0" smtClean="0"/>
              <a:t>carry nutrients and waste through their bodies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18930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3" y="2133601"/>
            <a:ext cx="8602903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Roundworms have simple nervous systems consisting of </a:t>
            </a:r>
            <a:r>
              <a:rPr lang="en-US" sz="2800" b="1" dirty="0" smtClean="0"/>
              <a:t>several ganglia.</a:t>
            </a:r>
          </a:p>
          <a:p>
            <a:pPr lvl="1"/>
            <a:r>
              <a:rPr lang="en-US" sz="2600" dirty="0" smtClean="0"/>
              <a:t>Nerves run </a:t>
            </a:r>
            <a:r>
              <a:rPr lang="en-US" sz="2600" b="1" dirty="0" smtClean="0"/>
              <a:t>down the length of their bodies</a:t>
            </a:r>
            <a:r>
              <a:rPr lang="en-US" sz="2600" dirty="0" smtClean="0"/>
              <a:t>, and transmit sensory information and control movement. </a:t>
            </a:r>
            <a:endParaRPr lang="en-US" sz="2600" dirty="0"/>
          </a:p>
          <a:p>
            <a:pPr lvl="1"/>
            <a:r>
              <a:rPr lang="en-US" sz="2600" dirty="0" smtClean="0"/>
              <a:t>They also have sense organs that can </a:t>
            </a:r>
            <a:r>
              <a:rPr lang="en-US" sz="2600" b="1" dirty="0" smtClean="0"/>
              <a:t>detect chemicals given off by prey or hosts.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64869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3" y="2133601"/>
            <a:ext cx="8575593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Their muscles </a:t>
            </a:r>
            <a:r>
              <a:rPr lang="en-US" sz="2800" b="1" dirty="0" smtClean="0"/>
              <a:t>extend the length of their bodies.</a:t>
            </a:r>
          </a:p>
          <a:p>
            <a:pPr lvl="1"/>
            <a:r>
              <a:rPr lang="en-US" sz="2600" dirty="0" smtClean="0"/>
              <a:t>Together with the fluid in the </a:t>
            </a:r>
            <a:r>
              <a:rPr lang="en-US" sz="2600" dirty="0" err="1" smtClean="0"/>
              <a:t>pseudocoelom</a:t>
            </a:r>
            <a:r>
              <a:rPr lang="en-US" sz="2600" dirty="0" smtClean="0"/>
              <a:t>, these muscles function as a </a:t>
            </a:r>
            <a:r>
              <a:rPr lang="en-US" sz="2600" b="1" dirty="0" smtClean="0"/>
              <a:t>hydrostatic skeleton.</a:t>
            </a:r>
          </a:p>
          <a:p>
            <a:pPr lvl="1"/>
            <a:r>
              <a:rPr lang="en-US" sz="2600" dirty="0" smtClean="0"/>
              <a:t>Aquatic  roundworms </a:t>
            </a:r>
            <a:r>
              <a:rPr lang="en-US" sz="2600" b="1" dirty="0" smtClean="0"/>
              <a:t>move like snakes </a:t>
            </a:r>
            <a:r>
              <a:rPr lang="en-US" sz="2600" dirty="0" smtClean="0"/>
              <a:t>through the water</a:t>
            </a:r>
          </a:p>
          <a:p>
            <a:pPr lvl="1"/>
            <a:r>
              <a:rPr lang="en-US" sz="2600" dirty="0" smtClean="0"/>
              <a:t>Soil-dwelling roundworms push their way through the soil by </a:t>
            </a:r>
            <a:r>
              <a:rPr lang="en-US" sz="2600" b="1" dirty="0" smtClean="0"/>
              <a:t>thrashing around.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87219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20" y="2133601"/>
            <a:ext cx="8589248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Roundworms reproduce sexually, and most species have </a:t>
            </a:r>
            <a:r>
              <a:rPr lang="en-US" sz="2800" b="1" dirty="0" smtClean="0"/>
              <a:t>separate sexes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ie</a:t>
            </a:r>
            <a:r>
              <a:rPr lang="en-US" sz="2800" dirty="0" smtClean="0"/>
              <a:t>. Male and female.</a:t>
            </a:r>
          </a:p>
          <a:p>
            <a:pPr lvl="1"/>
            <a:r>
              <a:rPr lang="en-US" sz="2600" dirty="0" smtClean="0"/>
              <a:t>They reproduce using </a:t>
            </a:r>
            <a:r>
              <a:rPr lang="en-US" sz="2600" b="1" dirty="0" smtClean="0"/>
              <a:t>internal fertilization.</a:t>
            </a:r>
            <a:endParaRPr lang="en-US" sz="2400" b="1" dirty="0" smtClean="0"/>
          </a:p>
          <a:p>
            <a:pPr lvl="1"/>
            <a:r>
              <a:rPr lang="en-US" sz="2400" dirty="0" smtClean="0"/>
              <a:t>The male deposits sperm </a:t>
            </a:r>
            <a:r>
              <a:rPr lang="en-US" sz="2400" b="1" dirty="0" smtClean="0"/>
              <a:t>inside the female’s reproductive tract.</a:t>
            </a:r>
          </a:p>
          <a:p>
            <a:pPr lvl="1"/>
            <a:r>
              <a:rPr lang="en-US" sz="2400" dirty="0" smtClean="0"/>
              <a:t>Parasitic roundworms have life cycles that involve </a:t>
            </a:r>
            <a:r>
              <a:rPr lang="en-US" sz="2400" b="1" dirty="0" smtClean="0"/>
              <a:t>two or three different hosts. 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886485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3" y="244158"/>
            <a:ext cx="8575594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Roundworms &amp; Human Disease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3" y="1747784"/>
            <a:ext cx="8575593" cy="47654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roundworms are </a:t>
            </a:r>
            <a:r>
              <a:rPr lang="en-US" sz="2800" b="1" dirty="0" smtClean="0"/>
              <a:t>free-living</a:t>
            </a:r>
            <a:r>
              <a:rPr lang="en-US" sz="2800" dirty="0" smtClean="0"/>
              <a:t>, but parasites tend to get most of the attention.</a:t>
            </a:r>
          </a:p>
          <a:p>
            <a:r>
              <a:rPr lang="en-US" sz="2800" dirty="0" smtClean="0"/>
              <a:t>Parasitic roundworms have been </a:t>
            </a:r>
            <a:r>
              <a:rPr lang="en-US" sz="2800" b="1" dirty="0" smtClean="0"/>
              <a:t>evolving relationships with other organisms </a:t>
            </a:r>
            <a:r>
              <a:rPr lang="en-US" sz="2800" dirty="0" smtClean="0"/>
              <a:t>for hundreds of millions of years.</a:t>
            </a:r>
          </a:p>
          <a:p>
            <a:pPr lvl="1"/>
            <a:r>
              <a:rPr lang="en-US" sz="2600" dirty="0" smtClean="0"/>
              <a:t>This process has produced worms that can cause a great deal of pain and suffering in humans.</a:t>
            </a:r>
          </a:p>
          <a:p>
            <a:r>
              <a:rPr lang="en-US" sz="2800" i="1" dirty="0" smtClean="0"/>
              <a:t>Parasitic roundworms include </a:t>
            </a:r>
            <a:r>
              <a:rPr lang="en-US" sz="2800" b="1" i="1" dirty="0" smtClean="0"/>
              <a:t>trichinosis-causing worms, filarial worms, </a:t>
            </a:r>
            <a:r>
              <a:rPr lang="en-US" sz="2800" b="1" i="1" dirty="0" err="1" smtClean="0"/>
              <a:t>ascarid</a:t>
            </a:r>
            <a:r>
              <a:rPr lang="en-US" sz="2800" b="1" i="1" dirty="0" smtClean="0"/>
              <a:t> worms, and hookworms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364" y="5729575"/>
            <a:ext cx="1906636" cy="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0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Flatworm?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86" y="1653759"/>
            <a:ext cx="8624199" cy="26194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phylum </a:t>
            </a:r>
            <a:r>
              <a:rPr lang="en-US" sz="2800" b="1" dirty="0" smtClean="0"/>
              <a:t>Platyhelminthes </a:t>
            </a:r>
            <a:r>
              <a:rPr lang="en-US" sz="2800" dirty="0" smtClean="0"/>
              <a:t>consists of flatworms.</a:t>
            </a:r>
          </a:p>
          <a:p>
            <a:r>
              <a:rPr lang="en-US" sz="2800" i="1" dirty="0" smtClean="0"/>
              <a:t>Flatworms are soft, flattened worms that </a:t>
            </a:r>
            <a:r>
              <a:rPr lang="en-US" sz="2800" b="1" i="1" dirty="0" smtClean="0"/>
              <a:t>have tissues and internal organ system</a:t>
            </a:r>
            <a:r>
              <a:rPr lang="en-US" sz="2800" i="1" dirty="0" smtClean="0"/>
              <a:t>s. They are the simplest animals to have </a:t>
            </a:r>
            <a:r>
              <a:rPr lang="en-US" sz="2800" b="1" i="1" dirty="0" smtClean="0"/>
              <a:t>three embryonic germ layers, bilateral symmetry and cephalization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67" y="4113594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7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54" y="244158"/>
            <a:ext cx="8643870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Trichinosis-Causing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4" y="1628462"/>
            <a:ext cx="8643870" cy="4734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Adult worms </a:t>
            </a:r>
            <a:r>
              <a:rPr lang="en-US" sz="2800" b="1" dirty="0" smtClean="0"/>
              <a:t>live and mate in the intestines of their hosts.</a:t>
            </a:r>
          </a:p>
          <a:p>
            <a:pPr lvl="1"/>
            <a:r>
              <a:rPr lang="en-US" sz="2600" dirty="0" smtClean="0"/>
              <a:t>Female worms release larvae in the intestines of their hosts.</a:t>
            </a:r>
          </a:p>
          <a:p>
            <a:pPr lvl="1"/>
            <a:r>
              <a:rPr lang="en-US" sz="2600" dirty="0" smtClean="0"/>
              <a:t>The larvae then </a:t>
            </a:r>
            <a:r>
              <a:rPr lang="en-US" sz="2600" b="1" dirty="0" smtClean="0"/>
              <a:t>travel through the blood-stream and burrow into organs and tissues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Cysts form in the host’s </a:t>
            </a:r>
            <a:r>
              <a:rPr lang="en-US" sz="2600" b="1" dirty="0" smtClean="0"/>
              <a:t>muscle tissue.</a:t>
            </a:r>
          </a:p>
          <a:p>
            <a:pPr lvl="1"/>
            <a:r>
              <a:rPr lang="en-US" sz="2600" dirty="0" smtClean="0"/>
              <a:t>Human’s become infected usually by eating </a:t>
            </a:r>
            <a:r>
              <a:rPr lang="en-US" sz="2600" b="1" dirty="0" smtClean="0"/>
              <a:t>infected pork meat. </a:t>
            </a:r>
            <a:endParaRPr lang="en-US" sz="26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6923290" y="5857804"/>
            <a:ext cx="1788858" cy="50521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19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Filarial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3" y="1693165"/>
            <a:ext cx="8561937" cy="43723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are found primarily in tropical regions of Asia. They are threadlike worms that live in the </a:t>
            </a:r>
            <a:r>
              <a:rPr lang="en-US" sz="2800" b="1" dirty="0" smtClean="0"/>
              <a:t>blood and lymph vessels of birds and mammals.</a:t>
            </a:r>
          </a:p>
          <a:p>
            <a:pPr lvl="1"/>
            <a:r>
              <a:rPr lang="en-US" sz="2600" dirty="0" smtClean="0"/>
              <a:t>They are transmitted from one host to another, usually through insects like </a:t>
            </a:r>
            <a:r>
              <a:rPr lang="en-US" sz="2600" b="1" dirty="0" smtClean="0"/>
              <a:t>mosquitos.</a:t>
            </a:r>
          </a:p>
          <a:p>
            <a:pPr lvl="1"/>
            <a:r>
              <a:rPr lang="en-US" sz="2600" dirty="0" smtClean="0"/>
              <a:t>In severe infections, the worms may </a:t>
            </a:r>
            <a:r>
              <a:rPr lang="en-US" sz="2600" b="1" dirty="0" smtClean="0"/>
              <a:t>block the passage of lymph fluids.</a:t>
            </a:r>
          </a:p>
          <a:p>
            <a:pPr lvl="1"/>
            <a:r>
              <a:rPr lang="en-US" sz="2600" dirty="0" smtClean="0"/>
              <a:t>This causes severe </a:t>
            </a:r>
            <a:r>
              <a:rPr lang="en-US" sz="2600" b="1" dirty="0" smtClean="0"/>
              <a:t>swelling known as elephantiasis.</a:t>
            </a:r>
            <a:endParaRPr lang="en-US" sz="26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6745770" y="5871458"/>
            <a:ext cx="1652304" cy="559837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27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Ascarid</a:t>
            </a:r>
            <a:r>
              <a:rPr lang="en-US" dirty="0" smtClean="0"/>
              <a:t>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99" y="1693165"/>
            <a:ext cx="8848702" cy="49702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a </a:t>
            </a:r>
            <a:r>
              <a:rPr lang="en-US" sz="2800" b="1" dirty="0" smtClean="0"/>
              <a:t>serious parasite of humans </a:t>
            </a:r>
            <a:r>
              <a:rPr lang="en-US" sz="2800" dirty="0" smtClean="0"/>
              <a:t>and many other vertebrate animals. </a:t>
            </a:r>
          </a:p>
          <a:p>
            <a:pPr lvl="1"/>
            <a:r>
              <a:rPr lang="en-US" sz="2600" dirty="0" smtClean="0"/>
              <a:t>It causes malnutrition in more than </a:t>
            </a:r>
            <a:r>
              <a:rPr lang="en-US" sz="2600" b="1" dirty="0" smtClean="0"/>
              <a:t>1 billion people worldwide.</a:t>
            </a:r>
          </a:p>
          <a:p>
            <a:pPr lvl="1"/>
            <a:r>
              <a:rPr lang="en-US" sz="2600" dirty="0" smtClean="0"/>
              <a:t>It does this by absorbing digested food from the </a:t>
            </a:r>
            <a:r>
              <a:rPr lang="en-US" sz="2600" b="1" dirty="0" smtClean="0"/>
              <a:t>host’s small intestine.</a:t>
            </a:r>
          </a:p>
          <a:p>
            <a:pPr lvl="1"/>
            <a:r>
              <a:rPr lang="en-US" sz="2600" dirty="0" smtClean="0"/>
              <a:t>The disease is spread by eating vegetables and other foods that are </a:t>
            </a:r>
            <a:r>
              <a:rPr lang="en-US" sz="2600" b="1" dirty="0" smtClean="0"/>
              <a:t>not washed properly.</a:t>
            </a:r>
          </a:p>
          <a:p>
            <a:pPr lvl="1"/>
            <a:r>
              <a:rPr lang="en-US" sz="2600" dirty="0" smtClean="0"/>
              <a:t>Inside the hosts intestine they can grow to </a:t>
            </a:r>
            <a:r>
              <a:rPr lang="en-US" sz="2600" b="1" dirty="0" smtClean="0"/>
              <a:t>50cm in length.</a:t>
            </a:r>
          </a:p>
          <a:p>
            <a:pPr lvl="1"/>
            <a:r>
              <a:rPr lang="en-US" sz="2600" dirty="0" smtClean="0"/>
              <a:t>Puppies are wormed to rid them of </a:t>
            </a:r>
            <a:r>
              <a:rPr lang="en-US" sz="2600" dirty="0" err="1" smtClean="0"/>
              <a:t>ascaris</a:t>
            </a:r>
            <a:r>
              <a:rPr lang="en-US" sz="2600" dirty="0" smtClean="0"/>
              <a:t> worms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37503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34" y="15868"/>
            <a:ext cx="36478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950" y="335132"/>
            <a:ext cx="20495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1) Human ingests food or water containing </a:t>
            </a:r>
            <a:r>
              <a:rPr lang="en-US" sz="2600" dirty="0" err="1" smtClean="0"/>
              <a:t>Ascaris</a:t>
            </a:r>
            <a:r>
              <a:rPr lang="en-US" sz="2600" dirty="0" smtClean="0"/>
              <a:t> eggs.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30950" y="2903550"/>
            <a:ext cx="17490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2) The eggs travel to the small intestine and develop into larvae.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627906" y="198585"/>
            <a:ext cx="32617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3) Larvae enter blood vessels and are carried to the lungs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627906" y="2014467"/>
            <a:ext cx="32617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4) Larvae are coughed up and swallowed. They then travel to the small intestine where they develop to maturity.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5627906" y="5123011"/>
            <a:ext cx="32617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5) Eggs are released and leave the host in feces</a:t>
            </a:r>
            <a:endParaRPr lang="en-US" sz="2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80034" y="600800"/>
            <a:ext cx="2225830" cy="655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85799" y="4358002"/>
            <a:ext cx="2225830" cy="655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10384" y="1094564"/>
            <a:ext cx="1217522" cy="1172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10384" y="3185910"/>
            <a:ext cx="1217522" cy="1172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 flipV="1">
            <a:off x="4410384" y="1256220"/>
            <a:ext cx="1217522" cy="2004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205864" y="5216272"/>
            <a:ext cx="1422042" cy="2592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69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98" y="1706819"/>
            <a:ext cx="8589248" cy="37686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many as </a:t>
            </a:r>
            <a:r>
              <a:rPr lang="en-US" sz="2800" b="1" dirty="0" smtClean="0"/>
              <a:t>25% of the worlds population </a:t>
            </a:r>
            <a:r>
              <a:rPr lang="en-US" sz="2800" dirty="0" smtClean="0"/>
              <a:t>are infected with hookworms.</a:t>
            </a:r>
          </a:p>
          <a:p>
            <a:pPr lvl="1"/>
            <a:r>
              <a:rPr lang="en-US" sz="2600" dirty="0" smtClean="0"/>
              <a:t>The eggs hatch </a:t>
            </a:r>
            <a:r>
              <a:rPr lang="en-US" sz="2600" b="1" dirty="0" smtClean="0"/>
              <a:t>outside of the body of the host </a:t>
            </a:r>
            <a:r>
              <a:rPr lang="en-US" sz="2600" dirty="0" smtClean="0"/>
              <a:t>and develop in soil.</a:t>
            </a:r>
          </a:p>
          <a:p>
            <a:pPr lvl="1"/>
            <a:r>
              <a:rPr lang="en-US" sz="2600" dirty="0" smtClean="0"/>
              <a:t>If an unprotected foot steps on them, their hooks burrow into the skin and </a:t>
            </a:r>
            <a:r>
              <a:rPr lang="en-US" sz="2600" b="1" dirty="0" smtClean="0"/>
              <a:t>enter the bloodstream.</a:t>
            </a:r>
          </a:p>
          <a:p>
            <a:pPr lvl="1"/>
            <a:r>
              <a:rPr lang="en-US" sz="2600" dirty="0" smtClean="0"/>
              <a:t>They travel through the blood to the intestines, </a:t>
            </a:r>
            <a:r>
              <a:rPr lang="en-US" sz="2600" b="1" dirty="0" smtClean="0"/>
              <a:t>suck the host’s blood and cause weakness and poor growth.</a:t>
            </a:r>
            <a:endParaRPr lang="en-US" sz="26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6745770" y="5857804"/>
            <a:ext cx="2089276" cy="491564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0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9" y="244158"/>
            <a:ext cx="5421196" cy="1339850"/>
          </a:xfrm>
        </p:spPr>
        <p:txBody>
          <a:bodyPr/>
          <a:lstStyle/>
          <a:p>
            <a:r>
              <a:rPr lang="en-US" b="1" dirty="0" smtClean="0"/>
              <a:t>9.3 - ANNELIDS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8" y="3550183"/>
            <a:ext cx="8561938" cy="30615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phylum Annelida includes </a:t>
            </a:r>
            <a:r>
              <a:rPr lang="en-US" sz="2800" b="1" dirty="0" smtClean="0"/>
              <a:t>earthworms, exotic seafloor worms, and parasitic leeches.</a:t>
            </a:r>
          </a:p>
          <a:p>
            <a:pPr lvl="1"/>
            <a:r>
              <a:rPr lang="en-US" sz="2600" dirty="0" smtClean="0"/>
              <a:t>Because they are long and narrow, some annelids look a bit like </a:t>
            </a:r>
            <a:r>
              <a:rPr lang="en-US" sz="2600" b="1" dirty="0" smtClean="0"/>
              <a:t>flatworms or roundworms.</a:t>
            </a:r>
          </a:p>
          <a:p>
            <a:pPr lvl="1"/>
            <a:r>
              <a:rPr lang="en-US" sz="2600" dirty="0" smtClean="0"/>
              <a:t>They are in reality more closely related to clams and snails because they share a </a:t>
            </a:r>
            <a:r>
              <a:rPr lang="en-US" sz="2600" b="1" dirty="0" smtClean="0"/>
              <a:t>similar larval stage.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869246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an Annelid?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8" y="1706819"/>
            <a:ext cx="8583327" cy="43587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body of an annelid is divided into </a:t>
            </a:r>
            <a:r>
              <a:rPr lang="en-US" sz="2800" b="1" dirty="0" smtClean="0"/>
              <a:t>segments that are separated by septa.</a:t>
            </a:r>
          </a:p>
          <a:p>
            <a:pPr lvl="1"/>
            <a:r>
              <a:rPr lang="en-US" sz="2600" dirty="0" smtClean="0"/>
              <a:t>Septa are </a:t>
            </a:r>
            <a:r>
              <a:rPr lang="en-US" sz="2600" b="1" dirty="0" smtClean="0"/>
              <a:t>internal walls between each segment.</a:t>
            </a:r>
          </a:p>
          <a:p>
            <a:pPr lvl="1"/>
            <a:r>
              <a:rPr lang="en-US" sz="2600" dirty="0" smtClean="0"/>
              <a:t>Most segments are similar to one another, although they can be modified to perform </a:t>
            </a:r>
            <a:r>
              <a:rPr lang="en-US" sz="2600" b="1" dirty="0" smtClean="0"/>
              <a:t>special functions. </a:t>
            </a:r>
          </a:p>
          <a:p>
            <a:pPr lvl="1"/>
            <a:r>
              <a:rPr lang="en-US" sz="2600" dirty="0" smtClean="0"/>
              <a:t>Some segments may be specialized for sensory receptors, other may specialize in respiration.</a:t>
            </a:r>
          </a:p>
          <a:p>
            <a:pPr lvl="1"/>
            <a:r>
              <a:rPr lang="en-US" sz="2600" dirty="0" smtClean="0"/>
              <a:t>In many annelids, </a:t>
            </a:r>
            <a:r>
              <a:rPr lang="en-US" sz="2600" b="1" dirty="0" smtClean="0"/>
              <a:t>bristles called seta are attached to each segment.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668503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63" y="3181511"/>
            <a:ext cx="8604050" cy="3430192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Annelids are worms with segmented bodies. </a:t>
            </a:r>
            <a:r>
              <a:rPr lang="en-US" sz="2800" b="1" i="1" dirty="0" smtClean="0"/>
              <a:t>They have a true coelom that is lined with tissue derived from mesode</a:t>
            </a:r>
            <a:r>
              <a:rPr lang="en-US" sz="2800" i="1" dirty="0" smtClean="0"/>
              <a:t>r</a:t>
            </a:r>
            <a:r>
              <a:rPr lang="en-US" sz="2800" b="1" i="1" dirty="0" smtClean="0"/>
              <a:t>m.</a:t>
            </a:r>
          </a:p>
          <a:p>
            <a:endParaRPr lang="en-US" sz="2800" i="1" dirty="0" smtClean="0"/>
          </a:p>
          <a:p>
            <a:r>
              <a:rPr lang="en-US" sz="2800" dirty="0" smtClean="0"/>
              <a:t>Like roundworms, annelids have a tube-within-a-tube digestive tract that </a:t>
            </a:r>
            <a:r>
              <a:rPr lang="en-US" sz="2800" b="1" dirty="0" smtClean="0"/>
              <a:t>food passes through from mouth to the anus.</a:t>
            </a:r>
            <a:r>
              <a:rPr lang="en-US" sz="2800" b="1" i="1" dirty="0" smtClean="0"/>
              <a:t> 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71" y="0"/>
            <a:ext cx="33528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64" y="4131992"/>
            <a:ext cx="1906636" cy="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2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04817"/>
            <a:ext cx="7345362" cy="106513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Form &amp; Function in Annelids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32" y="4525613"/>
            <a:ext cx="8698492" cy="2023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Annelids have </a:t>
            </a:r>
            <a:r>
              <a:rPr lang="en-US" sz="2800" b="1" dirty="0" smtClean="0"/>
              <a:t>complex organ systems.</a:t>
            </a:r>
          </a:p>
          <a:p>
            <a:r>
              <a:rPr lang="en-US" sz="2800" dirty="0" smtClean="0"/>
              <a:t>Many of these systems are unique because of the </a:t>
            </a:r>
            <a:r>
              <a:rPr lang="en-US" sz="2800" b="1" dirty="0" smtClean="0"/>
              <a:t>segmented body plan of this group.</a:t>
            </a:r>
          </a:p>
        </p:txBody>
      </p:sp>
    </p:spTree>
    <p:extLst>
      <p:ext uri="{BB962C8B-B14F-4D97-AF65-F5344CB8AC3E}">
        <p14:creationId xmlns:p14="http://schemas.microsoft.com/office/powerpoint/2010/main" val="2464755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&amp;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64" y="1642116"/>
            <a:ext cx="8604049" cy="40654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Annelids range from </a:t>
            </a:r>
            <a:r>
              <a:rPr lang="en-US" sz="2800" b="1" dirty="0" smtClean="0"/>
              <a:t>filter feeders to predators.</a:t>
            </a:r>
          </a:p>
          <a:p>
            <a:pPr lvl="1"/>
            <a:r>
              <a:rPr lang="en-US" sz="2600" dirty="0" smtClean="0"/>
              <a:t>Many get their food using their </a:t>
            </a:r>
            <a:r>
              <a:rPr lang="en-US" sz="2600" b="1" dirty="0" smtClean="0"/>
              <a:t>pharynx.</a:t>
            </a:r>
          </a:p>
          <a:p>
            <a:pPr lvl="1"/>
            <a:r>
              <a:rPr lang="en-US" sz="2600" dirty="0" smtClean="0"/>
              <a:t>The worm collects its food by </a:t>
            </a:r>
            <a:r>
              <a:rPr lang="en-US" sz="2600" b="1" dirty="0" smtClean="0"/>
              <a:t>extending its pharynx </a:t>
            </a:r>
            <a:r>
              <a:rPr lang="en-US" sz="2600" dirty="0" smtClean="0"/>
              <a:t>and pressing it against the surrounding sediments. </a:t>
            </a:r>
          </a:p>
          <a:p>
            <a:pPr lvl="1"/>
            <a:r>
              <a:rPr lang="en-US" sz="2600" dirty="0" smtClean="0"/>
              <a:t>Others are </a:t>
            </a:r>
            <a:r>
              <a:rPr lang="en-US" sz="2600" b="1" dirty="0" smtClean="0"/>
              <a:t>filter feeders.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5595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86" y="1772793"/>
            <a:ext cx="5388607" cy="478918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Flatworms are known as </a:t>
            </a:r>
            <a:r>
              <a:rPr lang="en-US" sz="2800" b="1" dirty="0" smtClean="0"/>
              <a:t>acoelomates</a:t>
            </a:r>
            <a:r>
              <a:rPr lang="en-US" sz="2800" dirty="0" smtClean="0"/>
              <a:t>, meaning “without a coelom.”</a:t>
            </a:r>
          </a:p>
          <a:p>
            <a:pPr lvl="1"/>
            <a:r>
              <a:rPr lang="en-US" sz="2600" dirty="0" smtClean="0"/>
              <a:t>A coelom is a </a:t>
            </a:r>
            <a:r>
              <a:rPr lang="en-US" sz="2600" b="1" dirty="0" smtClean="0"/>
              <a:t>fluid-filled body cavity</a:t>
            </a:r>
            <a:r>
              <a:rPr lang="en-US" sz="2600" dirty="0" smtClean="0"/>
              <a:t> that is lined with tissue derived from mesoderm.</a:t>
            </a:r>
          </a:p>
          <a:p>
            <a:pPr lvl="1"/>
            <a:r>
              <a:rPr lang="en-US" sz="2600" dirty="0" smtClean="0"/>
              <a:t>No coelom forms </a:t>
            </a:r>
            <a:r>
              <a:rPr lang="en-US" sz="2600" b="1" dirty="0" smtClean="0"/>
              <a:t>between the tissues of flatworms.</a:t>
            </a:r>
          </a:p>
          <a:p>
            <a:r>
              <a:rPr lang="en-US" sz="2800" dirty="0" smtClean="0"/>
              <a:t>Most flatworms have </a:t>
            </a:r>
            <a:r>
              <a:rPr lang="en-US" sz="2800" b="1" dirty="0" smtClean="0"/>
              <a:t>enough cephalization</a:t>
            </a:r>
            <a:r>
              <a:rPr lang="en-US" sz="2800" dirty="0" smtClean="0"/>
              <a:t> to have what is called a head.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12" y="1343996"/>
            <a:ext cx="3721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85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3" y="3263437"/>
            <a:ext cx="8712147" cy="34575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earthworms, the pharynx pumps food and soil into a </a:t>
            </a:r>
            <a:r>
              <a:rPr lang="en-US" sz="2800" b="1" dirty="0" smtClean="0"/>
              <a:t>tube called the esophagus.</a:t>
            </a:r>
          </a:p>
          <a:p>
            <a:pPr lvl="1"/>
            <a:r>
              <a:rPr lang="en-US" sz="2600" dirty="0" smtClean="0"/>
              <a:t>The food then moves to the </a:t>
            </a:r>
            <a:r>
              <a:rPr lang="en-US" sz="2600" b="1" dirty="0" smtClean="0"/>
              <a:t>crop where it can be stored</a:t>
            </a:r>
          </a:p>
          <a:p>
            <a:pPr lvl="1"/>
            <a:r>
              <a:rPr lang="en-US" sz="2600" dirty="0" smtClean="0"/>
              <a:t>And then through the </a:t>
            </a:r>
            <a:r>
              <a:rPr lang="en-US" sz="2600" b="1" dirty="0" smtClean="0"/>
              <a:t>gizzard, where it is ground into smaller pieces.</a:t>
            </a:r>
          </a:p>
          <a:p>
            <a:pPr lvl="1"/>
            <a:r>
              <a:rPr lang="en-US" sz="2600" dirty="0" smtClean="0"/>
              <a:t>The food is absorbed farther along in the digestive tract in the </a:t>
            </a:r>
            <a:r>
              <a:rPr lang="en-US" sz="2600" b="1" dirty="0" smtClean="0"/>
              <a:t>intestine.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98779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2" y="244158"/>
            <a:ext cx="3756380" cy="1339850"/>
          </a:xfrm>
        </p:spPr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76" y="3140548"/>
            <a:ext cx="8739458" cy="348481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Annelids typically have a </a:t>
            </a:r>
            <a:r>
              <a:rPr lang="en-US" sz="2800" b="1" dirty="0" smtClean="0"/>
              <a:t>closed circulatory system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blood is contained in a network of blood vessels.</a:t>
            </a:r>
          </a:p>
          <a:p>
            <a:pPr lvl="1"/>
            <a:r>
              <a:rPr lang="en-US" sz="2600" dirty="0" smtClean="0"/>
              <a:t>An earthworms blood is circulated through two major vessels that run from </a:t>
            </a:r>
            <a:r>
              <a:rPr lang="en-US" sz="2600" b="1" dirty="0" smtClean="0"/>
              <a:t>head to tail.</a:t>
            </a:r>
          </a:p>
          <a:p>
            <a:pPr lvl="1"/>
            <a:r>
              <a:rPr lang="en-US" sz="2600" dirty="0" smtClean="0"/>
              <a:t>The dorsal (top) vessel </a:t>
            </a:r>
            <a:r>
              <a:rPr lang="en-US" sz="2600" b="1" dirty="0" smtClean="0"/>
              <a:t>moves blood towards the head.</a:t>
            </a:r>
          </a:p>
          <a:p>
            <a:pPr lvl="1"/>
            <a:r>
              <a:rPr lang="en-US" sz="2600" dirty="0" smtClean="0"/>
              <a:t>The ventral (bottom) vessel moves from </a:t>
            </a:r>
            <a:r>
              <a:rPr lang="en-US" sz="2600" b="1" dirty="0" smtClean="0"/>
              <a:t>head to tail.</a:t>
            </a:r>
          </a:p>
          <a:p>
            <a:pPr lvl="1"/>
            <a:r>
              <a:rPr lang="en-US" sz="2600" dirty="0" smtClean="0"/>
              <a:t>The dorsal vessel functions like a heart as it contracts rhythmically to </a:t>
            </a:r>
            <a:r>
              <a:rPr lang="en-US" sz="2600" b="1" dirty="0" smtClean="0"/>
              <a:t>help pump blood.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33558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8" y="244158"/>
            <a:ext cx="3715414" cy="1339850"/>
          </a:xfrm>
        </p:spPr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30" y="2922074"/>
            <a:ext cx="8588627" cy="34575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Aquatic annelids often </a:t>
            </a:r>
            <a:r>
              <a:rPr lang="en-US" sz="2800" b="1" dirty="0" smtClean="0"/>
              <a:t>breathe through gills.</a:t>
            </a:r>
          </a:p>
          <a:p>
            <a:pPr lvl="1"/>
            <a:r>
              <a:rPr lang="en-US" sz="2600" dirty="0" smtClean="0"/>
              <a:t>A gill is a specialized organ that </a:t>
            </a:r>
            <a:r>
              <a:rPr lang="en-US" sz="2600" b="1" dirty="0" smtClean="0"/>
              <a:t>exchanges gases underwater.</a:t>
            </a:r>
          </a:p>
          <a:p>
            <a:r>
              <a:rPr lang="en-US" sz="2800" dirty="0" smtClean="0"/>
              <a:t>Lands dwelling annelids, take-in oxygen and give off carbon dioxide through the </a:t>
            </a:r>
            <a:r>
              <a:rPr lang="en-US" sz="2800" b="1" dirty="0" smtClean="0"/>
              <a:t>moisture of their skin.</a:t>
            </a:r>
          </a:p>
          <a:p>
            <a:pPr lvl="1"/>
            <a:r>
              <a:rPr lang="en-US" sz="2600" dirty="0" smtClean="0"/>
              <a:t>They secrete a </a:t>
            </a:r>
            <a:r>
              <a:rPr lang="en-US" sz="2600" b="1" dirty="0" smtClean="0"/>
              <a:t>protective coating of mucus</a:t>
            </a:r>
            <a:r>
              <a:rPr lang="en-US" sz="2600" dirty="0" smtClean="0"/>
              <a:t> to keep their skin moist.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25424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53" y="269843"/>
            <a:ext cx="3660792" cy="1339850"/>
          </a:xfrm>
        </p:spPr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54" y="2133601"/>
            <a:ext cx="8604048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Annelids produce </a:t>
            </a:r>
            <a:r>
              <a:rPr lang="en-US" sz="2800" b="1" dirty="0" smtClean="0"/>
              <a:t>two kinds of waste.</a:t>
            </a:r>
          </a:p>
          <a:p>
            <a:pPr lvl="1"/>
            <a:r>
              <a:rPr lang="en-US" sz="2600" b="1" dirty="0" smtClean="0"/>
              <a:t>Digestive waste </a:t>
            </a:r>
            <a:r>
              <a:rPr lang="en-US" sz="2600" dirty="0" smtClean="0"/>
              <a:t>passes through the anus at the end of the digestive tract. </a:t>
            </a:r>
          </a:p>
          <a:p>
            <a:pPr lvl="1"/>
            <a:r>
              <a:rPr lang="en-US" sz="2600" b="1" dirty="0" smtClean="0"/>
              <a:t>Cellular waste </a:t>
            </a:r>
            <a:r>
              <a:rPr lang="en-US" sz="2600" dirty="0" smtClean="0"/>
              <a:t>containing nitrogen is eliminated by </a:t>
            </a:r>
            <a:r>
              <a:rPr lang="en-US" sz="2600" b="1" dirty="0" err="1" smtClean="0"/>
              <a:t>nephridia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These are excretory organs that </a:t>
            </a:r>
            <a:r>
              <a:rPr lang="en-US" sz="2600" b="1" dirty="0" smtClean="0"/>
              <a:t>filter fluid in the coelom.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318047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97" y="244158"/>
            <a:ext cx="3128231" cy="1339850"/>
          </a:xfrm>
        </p:spPr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97" y="3290748"/>
            <a:ext cx="8616560" cy="33209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annelids have a well-developed nervous system consisting of a </a:t>
            </a:r>
            <a:r>
              <a:rPr lang="en-US" sz="2800" b="1" dirty="0" smtClean="0"/>
              <a:t>brain and nerve cords.</a:t>
            </a:r>
          </a:p>
          <a:p>
            <a:pPr lvl="1"/>
            <a:r>
              <a:rPr lang="en-US" sz="2600" dirty="0" smtClean="0"/>
              <a:t>The sense organs are best developed in </a:t>
            </a:r>
            <a:r>
              <a:rPr lang="en-US" sz="2600" b="1" dirty="0" smtClean="0"/>
              <a:t>free-living marine annelids.</a:t>
            </a:r>
          </a:p>
          <a:p>
            <a:pPr lvl="1"/>
            <a:r>
              <a:rPr lang="en-US" sz="2600" dirty="0" smtClean="0"/>
              <a:t>Many species have a variety of adaptations for detecting stimuli such as: </a:t>
            </a:r>
            <a:r>
              <a:rPr lang="en-US" sz="2600" b="1" dirty="0" smtClean="0"/>
              <a:t>sensory tentacles, chemical receptors, </a:t>
            </a:r>
            <a:r>
              <a:rPr lang="en-US" sz="2600" b="1" dirty="0" err="1" smtClean="0"/>
              <a:t>statocysts</a:t>
            </a:r>
            <a:r>
              <a:rPr lang="en-US" sz="2600" b="1" dirty="0" smtClean="0"/>
              <a:t> to help detect gravity, and even eyes.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84669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54" y="256189"/>
            <a:ext cx="3660792" cy="1339850"/>
          </a:xfrm>
        </p:spPr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54" y="2457819"/>
            <a:ext cx="8617703" cy="36077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Annelids have two major groups of body muscles.</a:t>
            </a:r>
          </a:p>
          <a:p>
            <a:pPr lvl="1"/>
            <a:r>
              <a:rPr lang="en-US" sz="2600" b="1" dirty="0" smtClean="0"/>
              <a:t>Longitudinal muscles </a:t>
            </a:r>
            <a:r>
              <a:rPr lang="en-US" sz="2600" dirty="0" smtClean="0"/>
              <a:t>run from the front to the rear and contract to make the worm </a:t>
            </a:r>
            <a:r>
              <a:rPr lang="en-US" sz="2600" b="1" dirty="0" smtClean="0"/>
              <a:t>shorter and fatter.</a:t>
            </a:r>
          </a:p>
          <a:p>
            <a:pPr lvl="1"/>
            <a:r>
              <a:rPr lang="en-US" sz="2600" b="1" dirty="0" smtClean="0"/>
              <a:t>Circular muscles </a:t>
            </a:r>
            <a:r>
              <a:rPr lang="en-US" sz="2600" dirty="0" smtClean="0"/>
              <a:t>wrap around each body segment and make the worm </a:t>
            </a:r>
            <a:r>
              <a:rPr lang="en-US" sz="2600" b="1" dirty="0" smtClean="0"/>
              <a:t>longer and thinner.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18763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8" y="244158"/>
            <a:ext cx="3688103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8" y="2922074"/>
            <a:ext cx="8630216" cy="36213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annelids reproduce </a:t>
            </a:r>
            <a:r>
              <a:rPr lang="en-US" sz="2800" b="1" dirty="0" smtClean="0"/>
              <a:t>sexually.</a:t>
            </a:r>
          </a:p>
          <a:p>
            <a:pPr lvl="1"/>
            <a:r>
              <a:rPr lang="en-US" sz="2600" dirty="0" smtClean="0"/>
              <a:t>Some use external fertilization, and have separate sexes. Other annelids are </a:t>
            </a:r>
            <a:r>
              <a:rPr lang="en-US" sz="2600" b="1" dirty="0" smtClean="0"/>
              <a:t>hermaphrodites. </a:t>
            </a:r>
          </a:p>
          <a:p>
            <a:pPr lvl="1"/>
            <a:r>
              <a:rPr lang="en-US" sz="2600" dirty="0" smtClean="0"/>
              <a:t>Two worms will attach to each other,</a:t>
            </a:r>
            <a:r>
              <a:rPr lang="en-US" sz="2600" b="1" dirty="0" smtClean="0"/>
              <a:t> exchange sperm to fertilize each others eggs. 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b="1" dirty="0" smtClean="0"/>
              <a:t>clitellum then secretes a mucus ring</a:t>
            </a:r>
            <a:r>
              <a:rPr lang="en-US" sz="2600" dirty="0" smtClean="0"/>
              <a:t>, and slips off the body to form a protective cocoon around the fertilized eggs. 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2276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Groups of Annelids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Because of their their segmentation, </a:t>
            </a:r>
            <a:r>
              <a:rPr lang="en-US" sz="2800" b="1" dirty="0" smtClean="0"/>
              <a:t>all annelids show a basic similarity.</a:t>
            </a:r>
          </a:p>
          <a:p>
            <a:r>
              <a:rPr lang="en-US" sz="2800" dirty="0" smtClean="0"/>
              <a:t>They are divided into three classes:</a:t>
            </a:r>
          </a:p>
          <a:p>
            <a:pPr lvl="1"/>
            <a:r>
              <a:rPr lang="en-US" sz="2600" b="1" dirty="0" smtClean="0"/>
              <a:t>1) </a:t>
            </a:r>
            <a:r>
              <a:rPr lang="en-US" sz="2600" b="1" dirty="0" err="1" smtClean="0"/>
              <a:t>Oligochaetes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2) Leeches</a:t>
            </a:r>
          </a:p>
          <a:p>
            <a:pPr lvl="1"/>
            <a:r>
              <a:rPr lang="en-US" sz="2600" b="1" dirty="0" smtClean="0"/>
              <a:t>3) </a:t>
            </a:r>
            <a:r>
              <a:rPr lang="en-US" sz="2600" b="1" dirty="0" err="1" smtClean="0"/>
              <a:t>Polychaetes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78582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Oligochaetes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97" y="2133600"/>
            <a:ext cx="8630215" cy="427038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This class contains </a:t>
            </a:r>
            <a:r>
              <a:rPr lang="en-US" sz="2800" b="1" dirty="0" smtClean="0"/>
              <a:t>earthworms and their relatives.</a:t>
            </a:r>
          </a:p>
          <a:p>
            <a:r>
              <a:rPr lang="en-US" sz="2800" i="1" dirty="0" err="1" smtClean="0"/>
              <a:t>Oligochaetes</a:t>
            </a:r>
            <a:r>
              <a:rPr lang="en-US" sz="2800" i="1" dirty="0" smtClean="0"/>
              <a:t> are annelids that typically have stream-lined bodies and relatively </a:t>
            </a:r>
            <a:r>
              <a:rPr lang="en-US" sz="2800" b="1" i="1" dirty="0" smtClean="0"/>
              <a:t>few setae compared to </a:t>
            </a:r>
            <a:r>
              <a:rPr lang="en-US" sz="2800" b="1" i="1" dirty="0" err="1" smtClean="0"/>
              <a:t>polychaetes</a:t>
            </a:r>
            <a:r>
              <a:rPr lang="en-US" sz="2800" b="1" i="1" dirty="0" smtClean="0"/>
              <a:t>. Most live in soil or freshwater.</a:t>
            </a:r>
          </a:p>
          <a:p>
            <a:endParaRPr lang="en-US" sz="2800" i="1" dirty="0" smtClean="0"/>
          </a:p>
          <a:p>
            <a:pPr lvl="1"/>
            <a:r>
              <a:rPr lang="en-US" sz="2600" dirty="0" smtClean="0"/>
              <a:t>Earthworms are long pinkish-brown worms that are common in woods, fields, and gardens.</a:t>
            </a:r>
          </a:p>
          <a:p>
            <a:pPr lvl="1"/>
            <a:r>
              <a:rPr lang="en-US" sz="2600" b="1" dirty="0" err="1" smtClean="0"/>
              <a:t>Tubifex</a:t>
            </a:r>
            <a:r>
              <a:rPr lang="en-US" sz="2600" b="1" dirty="0" smtClean="0"/>
              <a:t> worms</a:t>
            </a:r>
            <a:r>
              <a:rPr lang="en-US" sz="2600" dirty="0" smtClean="0"/>
              <a:t>, are red, threadlike aquatic worms that are sol in pet stores as food for tropical fish.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080" y="3726514"/>
            <a:ext cx="1906636" cy="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1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iologycorner.com/resources/earthworm_lettered_ke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964247"/>
            <a:ext cx="8559800" cy="4929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00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92" y="244158"/>
            <a:ext cx="8585109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Form &amp; Function in Flatworms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2" y="1627300"/>
            <a:ext cx="8585109" cy="474946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Flatworms are thin, most of their cells are close to the </a:t>
            </a:r>
            <a:r>
              <a:rPr lang="en-US" sz="2800" b="1" dirty="0" smtClean="0"/>
              <a:t>external environment.</a:t>
            </a:r>
          </a:p>
          <a:p>
            <a:pPr lvl="1"/>
            <a:r>
              <a:rPr lang="en-US" sz="2600" dirty="0" smtClean="0"/>
              <a:t>This allows materials to pass easily </a:t>
            </a:r>
            <a:r>
              <a:rPr lang="en-US" sz="2600" b="1" dirty="0" smtClean="0"/>
              <a:t>into and out of their bodies.</a:t>
            </a:r>
          </a:p>
          <a:p>
            <a:pPr lvl="1"/>
            <a:r>
              <a:rPr lang="en-US" sz="2600" dirty="0" smtClean="0"/>
              <a:t>All flatworms </a:t>
            </a:r>
            <a:r>
              <a:rPr lang="en-US" sz="2600" b="1" dirty="0" smtClean="0"/>
              <a:t>rely on diffusion </a:t>
            </a:r>
            <a:r>
              <a:rPr lang="en-US" sz="2600" dirty="0" smtClean="0"/>
              <a:t>for some essential body functions.</a:t>
            </a:r>
          </a:p>
          <a:p>
            <a:r>
              <a:rPr lang="en-US" sz="2800" dirty="0" smtClean="0"/>
              <a:t>Free-living flatworms have organ systems for </a:t>
            </a:r>
            <a:r>
              <a:rPr lang="en-US" sz="2800" b="1" dirty="0" smtClean="0"/>
              <a:t>digestion, excretion, response, and reproduction.</a:t>
            </a:r>
          </a:p>
          <a:p>
            <a:r>
              <a:rPr lang="en-US" sz="2800" dirty="0" smtClean="0"/>
              <a:t>Parasitic flatworms have less internal organ structures because they </a:t>
            </a:r>
            <a:r>
              <a:rPr lang="en-US" sz="2800" b="1" dirty="0" smtClean="0"/>
              <a:t>rely on their host</a:t>
            </a:r>
            <a:r>
              <a:rPr lang="en-US" sz="2800" dirty="0" smtClean="0"/>
              <a:t>(s) to conduct some of their essential life functions.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9161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43" y="269843"/>
            <a:ext cx="3647137" cy="1339850"/>
          </a:xfrm>
        </p:spPr>
        <p:txBody>
          <a:bodyPr/>
          <a:lstStyle/>
          <a:p>
            <a:r>
              <a:rPr lang="en-US" dirty="0" smtClean="0"/>
              <a:t>Leeches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43" y="1609692"/>
            <a:ext cx="8645013" cy="494449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Class </a:t>
            </a:r>
            <a:r>
              <a:rPr lang="en-US" sz="2800" b="1" dirty="0" err="1" smtClean="0"/>
              <a:t>Hirudinea</a:t>
            </a:r>
            <a:r>
              <a:rPr lang="en-US" sz="2800" b="1" dirty="0" smtClean="0"/>
              <a:t> contains leeches.</a:t>
            </a:r>
          </a:p>
          <a:p>
            <a:r>
              <a:rPr lang="en-US" sz="2800" i="1" dirty="0" smtClean="0"/>
              <a:t>Leeches are typically </a:t>
            </a:r>
            <a:r>
              <a:rPr lang="en-US" sz="2800" b="1" i="1" dirty="0" smtClean="0"/>
              <a:t>external parasites that suck the blood and body fluids of their host.</a:t>
            </a:r>
          </a:p>
          <a:p>
            <a:pPr lvl="1"/>
            <a:r>
              <a:rPr lang="en-US" sz="2600" dirty="0" smtClean="0"/>
              <a:t>Roughly 25% of all leeches are carnivores that feed on</a:t>
            </a:r>
            <a:r>
              <a:rPr lang="en-US" sz="2600" b="1" dirty="0" smtClean="0"/>
              <a:t> soft-bodied invertebrates.</a:t>
            </a:r>
          </a:p>
          <a:p>
            <a:pPr lvl="1"/>
            <a:r>
              <a:rPr lang="en-US" sz="2600" dirty="0" smtClean="0"/>
              <a:t>They have powerful suckers at bot</a:t>
            </a:r>
            <a:r>
              <a:rPr lang="en-US" sz="2600" b="1" dirty="0" smtClean="0"/>
              <a:t>h ends of their bodies </a:t>
            </a:r>
            <a:r>
              <a:rPr lang="en-US" sz="2600" dirty="0" smtClean="0"/>
              <a:t>that help them cling to hosts. 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b="1" dirty="0" smtClean="0"/>
              <a:t>leech uses its pharynx </a:t>
            </a:r>
            <a:r>
              <a:rPr lang="en-US" sz="2600" dirty="0" smtClean="0"/>
              <a:t>to suck blood from their host, and sometimes releases a substance that anesthetizes the wound.</a:t>
            </a:r>
          </a:p>
          <a:p>
            <a:pPr lvl="1"/>
            <a:r>
              <a:rPr lang="en-US" sz="2600" dirty="0" smtClean="0"/>
              <a:t>Leeches were once commonly used in </a:t>
            </a:r>
            <a:r>
              <a:rPr lang="en-US" sz="2600" b="1" dirty="0" smtClean="0"/>
              <a:t>medicine.</a:t>
            </a:r>
          </a:p>
          <a:p>
            <a:pPr lvl="1"/>
            <a:r>
              <a:rPr lang="en-US" sz="2600" dirty="0" smtClean="0"/>
              <a:t>Today some surgeons use them after </a:t>
            </a:r>
            <a:r>
              <a:rPr lang="en-US" sz="2600" b="1" dirty="0" smtClean="0"/>
              <a:t>reattaching a limb to help reduce swelling.</a:t>
            </a:r>
            <a:endParaRPr lang="en-US" sz="26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6117621" y="901201"/>
            <a:ext cx="1857135" cy="70849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716" y="1609693"/>
            <a:ext cx="1524284" cy="6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67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19" y="244158"/>
            <a:ext cx="3715414" cy="1339850"/>
          </a:xfrm>
        </p:spPr>
        <p:txBody>
          <a:bodyPr/>
          <a:lstStyle/>
          <a:p>
            <a:r>
              <a:rPr lang="en-US" dirty="0" err="1" smtClean="0"/>
              <a:t>Polychaetes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20" y="3208820"/>
            <a:ext cx="8617704" cy="31707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class </a:t>
            </a:r>
            <a:r>
              <a:rPr lang="en-US" sz="2800" dirty="0" err="1" smtClean="0"/>
              <a:t>Polychaeta</a:t>
            </a:r>
            <a:r>
              <a:rPr lang="en-US" sz="2800" dirty="0" smtClean="0"/>
              <a:t> contains </a:t>
            </a:r>
            <a:r>
              <a:rPr lang="en-US" sz="2800" b="1" dirty="0" smtClean="0"/>
              <a:t>sandworms, bloodworms, and their relatives.</a:t>
            </a:r>
          </a:p>
          <a:p>
            <a:r>
              <a:rPr lang="en-US" sz="2800" i="1" dirty="0" err="1" smtClean="0"/>
              <a:t>Polychaetes</a:t>
            </a:r>
            <a:r>
              <a:rPr lang="en-US" sz="2800" i="1" dirty="0" smtClean="0"/>
              <a:t> are marine annelids that have </a:t>
            </a:r>
            <a:r>
              <a:rPr lang="en-US" sz="2800" b="1" i="1" dirty="0" smtClean="0"/>
              <a:t>paired, </a:t>
            </a:r>
            <a:r>
              <a:rPr lang="en-US" sz="2800" b="1" i="1" dirty="0" err="1" smtClean="0"/>
              <a:t>paddlelike</a:t>
            </a:r>
            <a:r>
              <a:rPr lang="en-US" sz="2800" b="1" i="1" dirty="0" smtClean="0"/>
              <a:t> appendages tipped with setae.</a:t>
            </a:r>
          </a:p>
          <a:p>
            <a:r>
              <a:rPr lang="en-US" sz="2800" dirty="0" smtClean="0"/>
              <a:t>They live in cracks and crevices in </a:t>
            </a:r>
            <a:r>
              <a:rPr lang="en-US" sz="2800" b="1" dirty="0" smtClean="0"/>
              <a:t>coral reefs</a:t>
            </a:r>
            <a:r>
              <a:rPr lang="en-US" sz="2800" dirty="0" smtClean="0"/>
              <a:t>; in sand, mud, and piles of rocks.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88" y="4736951"/>
            <a:ext cx="1906636" cy="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31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Ecology of Annelids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19" y="2007220"/>
            <a:ext cx="8561937" cy="40583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Earthworms burrow through soil, </a:t>
            </a:r>
            <a:r>
              <a:rPr lang="en-US" sz="2800" b="1" dirty="0" smtClean="0"/>
              <a:t>aerating it, and provide passageways for plant roots and water.</a:t>
            </a:r>
          </a:p>
          <a:p>
            <a:r>
              <a:rPr lang="en-US" sz="2800" dirty="0" smtClean="0"/>
              <a:t>They are also an important part of the </a:t>
            </a:r>
            <a:r>
              <a:rPr lang="en-US" sz="2800" b="1" dirty="0" smtClean="0"/>
              <a:t>diets of birds, moles, skunks, snakes, and toads.</a:t>
            </a:r>
          </a:p>
          <a:p>
            <a:r>
              <a:rPr lang="en-US" sz="2800" dirty="0" smtClean="0"/>
              <a:t>In the sea, they are also an important part of the food chain.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9160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43" y="244158"/>
            <a:ext cx="5913934" cy="1339850"/>
          </a:xfrm>
        </p:spPr>
        <p:txBody>
          <a:bodyPr/>
          <a:lstStyle/>
          <a:p>
            <a:r>
              <a:rPr lang="en-US" b="1" dirty="0" smtClean="0"/>
              <a:t>9.4 - MOLLUSKS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76" y="4439480"/>
            <a:ext cx="8848702" cy="219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Mollusks are one of the </a:t>
            </a:r>
            <a:r>
              <a:rPr lang="en-US" sz="2800" b="1" dirty="0" smtClean="0"/>
              <a:t>oldest and most diverse phyla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They differ widely in terms of </a:t>
            </a:r>
            <a:r>
              <a:rPr lang="en-US" sz="2800" b="1" dirty="0" smtClean="0"/>
              <a:t>size, shape, and forms</a:t>
            </a:r>
            <a:r>
              <a:rPr lang="en-US" sz="2800" dirty="0" smtClean="0"/>
              <a:t>, however there are a few characteristics that unify them under the same phylum.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95453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Mollusk?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83" y="1978731"/>
            <a:ext cx="1661009" cy="706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98" y="1584008"/>
            <a:ext cx="8602904" cy="4806324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Mollusks are </a:t>
            </a:r>
            <a:r>
              <a:rPr lang="en-US" sz="2800" b="1" i="1" dirty="0" smtClean="0"/>
              <a:t>soft-bodied animals that usually have an internal or external shell.</a:t>
            </a:r>
          </a:p>
          <a:p>
            <a:pPr lvl="1"/>
            <a:r>
              <a:rPr lang="en-US" sz="2600" dirty="0" smtClean="0"/>
              <a:t>They include snails, slugs, clams, squids, and octopi.</a:t>
            </a:r>
          </a:p>
          <a:p>
            <a:r>
              <a:rPr lang="en-US" sz="2800" dirty="0" smtClean="0"/>
              <a:t>These animals are so different from one another, how are they placed in the same phylum?</a:t>
            </a:r>
          </a:p>
          <a:p>
            <a:pPr lvl="1"/>
            <a:r>
              <a:rPr lang="en-US" sz="2600" dirty="0" smtClean="0"/>
              <a:t>Many mollusks share </a:t>
            </a:r>
            <a:r>
              <a:rPr lang="en-US" sz="2600" b="1" dirty="0" smtClean="0"/>
              <a:t>similar developmental stages</a:t>
            </a:r>
          </a:p>
          <a:p>
            <a:pPr lvl="1"/>
            <a:r>
              <a:rPr lang="en-US" sz="2600" dirty="0" smtClean="0"/>
              <a:t>Many aquatic mollusks have a </a:t>
            </a:r>
            <a:r>
              <a:rPr lang="en-US" sz="2600" b="1" dirty="0" smtClean="0"/>
              <a:t>larval stage called a </a:t>
            </a:r>
            <a:r>
              <a:rPr lang="en-US" sz="2600" b="1" dirty="0" err="1" smtClean="0"/>
              <a:t>trochophore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This larva is also a characteristic of annelids, which suggest that they are </a:t>
            </a:r>
            <a:r>
              <a:rPr lang="en-US" sz="2600" b="1" dirty="0" smtClean="0"/>
              <a:t>closely related. 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5610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96" y="244158"/>
            <a:ext cx="8602905" cy="1339850"/>
          </a:xfrm>
        </p:spPr>
        <p:txBody>
          <a:bodyPr>
            <a:normAutofit/>
          </a:bodyPr>
          <a:lstStyle/>
          <a:p>
            <a:r>
              <a:rPr lang="en-US" b="1" dirty="0" smtClean="0"/>
              <a:t>Form &amp; Function in Mollusks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96" y="2133601"/>
            <a:ext cx="8602905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Like annelids, mollusks have </a:t>
            </a:r>
            <a:r>
              <a:rPr lang="en-US" sz="2800" b="1" dirty="0" smtClean="0"/>
              <a:t>true coeloms surrounded by mesoderm tissue.</a:t>
            </a:r>
          </a:p>
          <a:p>
            <a:r>
              <a:rPr lang="en-US" sz="2800" dirty="0" smtClean="0"/>
              <a:t>They also have complex, </a:t>
            </a:r>
            <a:r>
              <a:rPr lang="en-US" sz="2800" b="1" dirty="0" smtClean="0"/>
              <a:t>interrelated organ systems </a:t>
            </a:r>
            <a:r>
              <a:rPr lang="en-US" sz="2800" dirty="0" smtClean="0"/>
              <a:t>that function together to maintain the body as a whole.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4082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97" y="1706819"/>
            <a:ext cx="8616559" cy="1734129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body plan of most mollusks has four parts: </a:t>
            </a:r>
            <a:r>
              <a:rPr lang="en-US" sz="2800" b="1" i="1" dirty="0" smtClean="0"/>
              <a:t>foot, mantle, shell, and visceral mass.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80" y="3044966"/>
            <a:ext cx="7815920" cy="3813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720" y="2234010"/>
            <a:ext cx="1906636" cy="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658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53" y="3044965"/>
            <a:ext cx="8699637" cy="355308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The muscular foot takes many forms, including flat structures for </a:t>
            </a:r>
            <a:r>
              <a:rPr lang="en-US" sz="2800" b="1" dirty="0" smtClean="0"/>
              <a:t>crawling</a:t>
            </a:r>
            <a:r>
              <a:rPr lang="en-US" sz="2800" dirty="0" smtClean="0"/>
              <a:t>, spade structures for </a:t>
            </a:r>
            <a:r>
              <a:rPr lang="en-US" sz="2800" b="1" dirty="0" smtClean="0"/>
              <a:t>burrowing</a:t>
            </a:r>
            <a:r>
              <a:rPr lang="en-US" sz="2800" dirty="0" smtClean="0"/>
              <a:t>, and tentacles for </a:t>
            </a:r>
            <a:r>
              <a:rPr lang="en-US" sz="2800" b="1" dirty="0" smtClean="0"/>
              <a:t>capturing prey.</a:t>
            </a:r>
          </a:p>
          <a:p>
            <a:r>
              <a:rPr lang="en-US" sz="2800" dirty="0" smtClean="0"/>
              <a:t>The mantle is a thin tissue layer that </a:t>
            </a:r>
            <a:r>
              <a:rPr lang="en-US" sz="2800" b="1" dirty="0" smtClean="0"/>
              <a:t>covers most of the mollusks body like a cloak.</a:t>
            </a:r>
          </a:p>
          <a:p>
            <a:r>
              <a:rPr lang="en-US" sz="2800" dirty="0" smtClean="0"/>
              <a:t>The shell has been reduced or lost in slugs and some other mollusk groups.</a:t>
            </a:r>
          </a:p>
          <a:p>
            <a:r>
              <a:rPr lang="en-US" sz="2800" dirty="0" smtClean="0"/>
              <a:t>Beneath the mantle is the </a:t>
            </a:r>
            <a:r>
              <a:rPr lang="en-US" sz="2800" b="1" dirty="0" smtClean="0"/>
              <a:t>visceral mass, which consists of internal organs.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6775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64" y="244158"/>
            <a:ext cx="3442306" cy="1339850"/>
          </a:xfrm>
        </p:spPr>
        <p:txBody>
          <a:bodyPr/>
          <a:lstStyle/>
          <a:p>
            <a:r>
              <a:rPr lang="en-US" dirty="0" smtClean="0"/>
              <a:t>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4" y="2693437"/>
            <a:ext cx="8671182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Mollusks can be </a:t>
            </a:r>
            <a:r>
              <a:rPr lang="en-US" sz="2800" b="1" dirty="0" smtClean="0"/>
              <a:t>herbivores, carnivores, filter feeders, </a:t>
            </a:r>
            <a:r>
              <a:rPr lang="en-US" sz="2800" b="1" dirty="0" err="1" smtClean="0"/>
              <a:t>detritivores</a:t>
            </a:r>
            <a:r>
              <a:rPr lang="en-US" sz="2800" b="1" dirty="0" smtClean="0"/>
              <a:t>, or parasites.</a:t>
            </a:r>
          </a:p>
          <a:p>
            <a:r>
              <a:rPr lang="en-US" sz="2800" dirty="0" smtClean="0"/>
              <a:t>Snails and slugs feed using a flexible, tongue-shaped structure called a </a:t>
            </a:r>
            <a:r>
              <a:rPr lang="en-US" sz="2800" b="1" dirty="0" smtClean="0"/>
              <a:t>radula.</a:t>
            </a:r>
          </a:p>
          <a:p>
            <a:pPr lvl="1"/>
            <a:r>
              <a:rPr lang="en-US" sz="2600" dirty="0" smtClean="0"/>
              <a:t>Herbivore mollusks use this to </a:t>
            </a:r>
            <a:r>
              <a:rPr lang="en-US" sz="2600" b="1" dirty="0" smtClean="0"/>
              <a:t>scrape off algae from rocks.</a:t>
            </a:r>
          </a:p>
          <a:p>
            <a:pPr lvl="1"/>
            <a:r>
              <a:rPr lang="en-US" sz="2600" dirty="0" smtClean="0"/>
              <a:t>Carnivorous mollusks use their radula to </a:t>
            </a:r>
            <a:r>
              <a:rPr lang="en-US" sz="2600" b="1" dirty="0" smtClean="0"/>
              <a:t>drill through shells of other animals.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585618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4" y="3270669"/>
            <a:ext cx="8643870" cy="334103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Octopi and certain sea slugs use their </a:t>
            </a:r>
            <a:r>
              <a:rPr lang="en-US" sz="2800" b="1" dirty="0" smtClean="0"/>
              <a:t>sharp jaws to eat their prey.</a:t>
            </a:r>
          </a:p>
          <a:p>
            <a:r>
              <a:rPr lang="en-US" sz="2800" dirty="0" smtClean="0"/>
              <a:t>Clams, oysters, and scallops lead a quieter existence by </a:t>
            </a:r>
            <a:r>
              <a:rPr lang="en-US" sz="2800" b="1" dirty="0" smtClean="0"/>
              <a:t>filter feeding using gills. </a:t>
            </a:r>
          </a:p>
          <a:p>
            <a:pPr lvl="1"/>
            <a:r>
              <a:rPr lang="en-US" sz="2600" dirty="0" smtClean="0"/>
              <a:t>Food is carried by water and enters the </a:t>
            </a:r>
            <a:r>
              <a:rPr lang="en-US" sz="2600" b="1" dirty="0" smtClean="0"/>
              <a:t>incurrent siphon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The water flows over the gills, and leaves the </a:t>
            </a:r>
            <a:r>
              <a:rPr lang="en-US" sz="2600" b="1" dirty="0" err="1" smtClean="0"/>
              <a:t>excurrent</a:t>
            </a:r>
            <a:r>
              <a:rPr lang="en-US" sz="2600" b="1" dirty="0" smtClean="0"/>
              <a:t> siphon.</a:t>
            </a:r>
          </a:p>
          <a:p>
            <a:pPr lvl="1"/>
            <a:r>
              <a:rPr lang="en-US" sz="2600" dirty="0" smtClean="0"/>
              <a:t>The plankton that sticks to the gills is </a:t>
            </a:r>
            <a:r>
              <a:rPr lang="en-US" sz="2600" b="1" dirty="0" smtClean="0"/>
              <a:t>moved to the mouth using cilia.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6874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15" y="244158"/>
            <a:ext cx="3610707" cy="1339850"/>
          </a:xfrm>
        </p:spPr>
        <p:txBody>
          <a:bodyPr/>
          <a:lstStyle/>
          <a:p>
            <a:r>
              <a:rPr lang="en-US" dirty="0" smtClean="0"/>
              <a:t>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41" y="1584008"/>
            <a:ext cx="5564316" cy="50107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Free-living flatworms can be </a:t>
            </a:r>
            <a:r>
              <a:rPr lang="en-US" sz="2800" b="1" dirty="0" smtClean="0"/>
              <a:t>carnivores or scavengers.</a:t>
            </a:r>
          </a:p>
          <a:p>
            <a:pPr lvl="1"/>
            <a:r>
              <a:rPr lang="en-US" sz="2600" dirty="0" smtClean="0"/>
              <a:t>They have a </a:t>
            </a:r>
            <a:r>
              <a:rPr lang="en-US" sz="2600" b="1" dirty="0" smtClean="0"/>
              <a:t>single opening</a:t>
            </a:r>
            <a:r>
              <a:rPr lang="en-US" sz="2600" dirty="0" smtClean="0"/>
              <a:t>, or mouth, where food and wastes pass. </a:t>
            </a:r>
          </a:p>
          <a:p>
            <a:pPr lvl="1"/>
            <a:r>
              <a:rPr lang="en-US" sz="2600" dirty="0" smtClean="0"/>
              <a:t>The pharynx structures extends out of the mouth, and </a:t>
            </a:r>
            <a:r>
              <a:rPr lang="en-US" sz="2600" b="1" dirty="0" smtClean="0"/>
              <a:t>pumps food into the digestive cavity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Food is then digested by cells of the gut, and </a:t>
            </a:r>
            <a:r>
              <a:rPr lang="en-US" sz="2600" b="1" dirty="0" smtClean="0"/>
              <a:t>nutrients diffuse to other cells in the body</a:t>
            </a:r>
            <a:r>
              <a:rPr lang="en-US" sz="2600" dirty="0" smtClean="0"/>
              <a:t>.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01" y="151549"/>
            <a:ext cx="3772299" cy="48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02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4" y="2133601"/>
            <a:ext cx="8616560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Aquatic mollusks such as snails, clams, and octopi typically breathe using gills inside their </a:t>
            </a:r>
            <a:r>
              <a:rPr lang="en-US" sz="2800" b="1" dirty="0" smtClean="0"/>
              <a:t>mantle cavity.</a:t>
            </a:r>
          </a:p>
          <a:p>
            <a:r>
              <a:rPr lang="en-US" sz="2800" dirty="0" smtClean="0"/>
              <a:t>Land snails and slugs do not have gills</a:t>
            </a:r>
          </a:p>
          <a:p>
            <a:pPr lvl="1"/>
            <a:r>
              <a:rPr lang="en-US" sz="2600" dirty="0" smtClean="0"/>
              <a:t>Instead they breathe using a </a:t>
            </a:r>
            <a:r>
              <a:rPr lang="en-US" sz="2600" b="1" dirty="0" smtClean="0"/>
              <a:t>mantle cavity that is lined with blood vessels.</a:t>
            </a:r>
          </a:p>
          <a:p>
            <a:pPr lvl="1"/>
            <a:r>
              <a:rPr lang="en-US" sz="2600" dirty="0" smtClean="0"/>
              <a:t>In order for gases to be exchanged, these animals need to stay moist.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63808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3" y="2133601"/>
            <a:ext cx="8589249" cy="39319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Oxygen and nutrients are carried around mollusks body using a </a:t>
            </a:r>
            <a:r>
              <a:rPr lang="en-US" sz="2800" b="1" dirty="0" smtClean="0"/>
              <a:t>circulatory system.</a:t>
            </a:r>
          </a:p>
          <a:p>
            <a:pPr lvl="1"/>
            <a:r>
              <a:rPr lang="en-US" sz="2600" dirty="0" smtClean="0"/>
              <a:t>This system can either be </a:t>
            </a:r>
            <a:r>
              <a:rPr lang="en-US" sz="2600" b="1" dirty="0" smtClean="0"/>
              <a:t>open or closed.</a:t>
            </a:r>
          </a:p>
          <a:p>
            <a:pPr lvl="1"/>
            <a:r>
              <a:rPr lang="en-US" sz="2600" dirty="0" smtClean="0"/>
              <a:t>In an open circulatory system, </a:t>
            </a:r>
            <a:r>
              <a:rPr lang="en-US" sz="2600" b="1" dirty="0" smtClean="0"/>
              <a:t>blood is pumped through vessels by a simple heart.</a:t>
            </a:r>
          </a:p>
          <a:p>
            <a:pPr lvl="1"/>
            <a:r>
              <a:rPr lang="en-US" sz="2600" dirty="0" smtClean="0"/>
              <a:t>Blood eventually leaves vessels and moves through different sinuses, which are </a:t>
            </a:r>
            <a:r>
              <a:rPr lang="en-US" sz="2600" b="1" dirty="0" smtClean="0"/>
              <a:t>large saclike spaces.</a:t>
            </a:r>
          </a:p>
          <a:p>
            <a:pPr lvl="1"/>
            <a:r>
              <a:rPr lang="en-US" sz="2600" dirty="0" smtClean="0"/>
              <a:t>Blood then moves to the </a:t>
            </a:r>
            <a:r>
              <a:rPr lang="en-US" sz="2600" b="1" dirty="0" smtClean="0"/>
              <a:t>gills and then back to the heart.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412167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63" y="3618457"/>
            <a:ext cx="8604050" cy="29932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circulatory systems work well for slow-moving animals.</a:t>
            </a:r>
          </a:p>
          <a:p>
            <a:pPr lvl="1"/>
            <a:r>
              <a:rPr lang="en-US" sz="2600" dirty="0" smtClean="0"/>
              <a:t>Faster moving mollusks like </a:t>
            </a:r>
            <a:r>
              <a:rPr lang="en-US" sz="2600" b="1" dirty="0" smtClean="0"/>
              <a:t>octopi and squid have a closed circulatory system.</a:t>
            </a:r>
          </a:p>
          <a:p>
            <a:pPr lvl="1"/>
            <a:r>
              <a:rPr lang="en-US" sz="2600" dirty="0" smtClean="0"/>
              <a:t>This allows the blood to transport a lot more quickly than an </a:t>
            </a:r>
            <a:r>
              <a:rPr lang="en-US" sz="2600" b="1" dirty="0" smtClean="0"/>
              <a:t>open circulatory system.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2744198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4" y="2526093"/>
            <a:ext cx="8507316" cy="35394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Cells of the body release nitrogen-containing waste into the </a:t>
            </a:r>
            <a:r>
              <a:rPr lang="en-US" sz="2800" b="1" dirty="0" smtClean="0"/>
              <a:t>blood in the form of ammonia.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b="1" dirty="0" err="1" smtClean="0"/>
              <a:t>nephridia</a:t>
            </a:r>
            <a:r>
              <a:rPr lang="en-US" sz="2600" b="1" dirty="0" smtClean="0"/>
              <a:t> remove ammonia </a:t>
            </a:r>
            <a:r>
              <a:rPr lang="en-US" sz="2600" dirty="0" smtClean="0"/>
              <a:t>from the blood and release it outside of the body.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650767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53" y="256189"/>
            <a:ext cx="3524238" cy="1339850"/>
          </a:xfrm>
        </p:spPr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3" y="3550185"/>
            <a:ext cx="8698491" cy="30888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complexity of the nervous system varies greatly among this phylum.</a:t>
            </a:r>
          </a:p>
          <a:p>
            <a:pPr lvl="1"/>
            <a:r>
              <a:rPr lang="en-US" sz="2600" dirty="0" smtClean="0"/>
              <a:t>Clams and other two-shelled mollusks have a simple nervous system consisting of </a:t>
            </a:r>
            <a:r>
              <a:rPr lang="en-US" sz="2600" b="1" dirty="0" smtClean="0"/>
              <a:t>ganglia, a few nerve cords, and simple sense organs such as chemical receptors and eyespots.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2273582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97" y="2061838"/>
            <a:ext cx="8590394" cy="42358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contrast, octopi and their relatives are active intelligent predators that have the </a:t>
            </a:r>
            <a:r>
              <a:rPr lang="en-US" sz="2800" b="1" dirty="0" smtClean="0"/>
              <a:t>most highly developed nervous system of all invertebrates.</a:t>
            </a:r>
          </a:p>
          <a:p>
            <a:pPr lvl="1"/>
            <a:r>
              <a:rPr lang="en-US" sz="2600" dirty="0" smtClean="0"/>
              <a:t>They can remember things for long periods, and may be </a:t>
            </a:r>
            <a:r>
              <a:rPr lang="en-US" sz="2600" b="1" dirty="0" smtClean="0"/>
              <a:t>more intelligent than some vertebrates.</a:t>
            </a:r>
          </a:p>
          <a:p>
            <a:pPr lvl="1"/>
            <a:r>
              <a:rPr lang="en-US" sz="2600" dirty="0" smtClean="0"/>
              <a:t>Octopi are capable of complex tasks like opening jars, and have been trained to</a:t>
            </a:r>
            <a:r>
              <a:rPr lang="en-US" sz="2600" b="1" dirty="0" smtClean="0"/>
              <a:t> perform different tasks to avoid punishment. </a:t>
            </a:r>
            <a:endParaRPr lang="en-US" sz="26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577716" y="696382"/>
            <a:ext cx="1857135" cy="46425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65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6" y="2133601"/>
            <a:ext cx="8671180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Mollusks move in many different ways.</a:t>
            </a:r>
          </a:p>
          <a:p>
            <a:pPr lvl="1"/>
            <a:r>
              <a:rPr lang="en-US" sz="2600" dirty="0" smtClean="0"/>
              <a:t>Snails secrete mucus along the base of the foot, and then move over surfaces using a </a:t>
            </a:r>
            <a:r>
              <a:rPr lang="en-US" sz="2600" b="1" dirty="0" smtClean="0"/>
              <a:t>rippling motion of the foot.</a:t>
            </a:r>
          </a:p>
          <a:p>
            <a:pPr lvl="1"/>
            <a:r>
              <a:rPr lang="en-US" sz="2600" dirty="0" smtClean="0"/>
              <a:t>Octopuses and squids use a form of </a:t>
            </a:r>
            <a:r>
              <a:rPr lang="en-US" sz="2600" b="1" dirty="0" smtClean="0"/>
              <a:t>jet propulsion.</a:t>
            </a:r>
          </a:p>
          <a:p>
            <a:pPr lvl="1"/>
            <a:r>
              <a:rPr lang="en-US" sz="2600" dirty="0" smtClean="0"/>
              <a:t>It draws water into the mantle cavity and then </a:t>
            </a:r>
            <a:r>
              <a:rPr lang="en-US" sz="2600" b="1" dirty="0" smtClean="0"/>
              <a:t>forces water out of the siphon propelling it in the opposite direction.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728700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8" y="2133601"/>
            <a:ext cx="8575594" cy="39319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Many snails and two-shelled mollusks reproduce </a:t>
            </a:r>
            <a:r>
              <a:rPr lang="en-US" sz="2800" b="1" dirty="0" smtClean="0"/>
              <a:t>sexually by external fertilization.</a:t>
            </a:r>
          </a:p>
          <a:p>
            <a:pPr lvl="1"/>
            <a:r>
              <a:rPr lang="en-US" sz="2600" dirty="0" smtClean="0"/>
              <a:t>They release enormous numbers of </a:t>
            </a:r>
            <a:r>
              <a:rPr lang="en-US" sz="2600" b="1" dirty="0" smtClean="0"/>
              <a:t>eggs and sperm into the open water.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tentacled</a:t>
            </a:r>
            <a:r>
              <a:rPr lang="en-US" sz="2800" dirty="0" smtClean="0"/>
              <a:t> mollusks and certain snails, fertilization takes place </a:t>
            </a:r>
            <a:r>
              <a:rPr lang="en-US" sz="2800" b="1" dirty="0" smtClean="0"/>
              <a:t>inside the body of the female. </a:t>
            </a:r>
          </a:p>
          <a:p>
            <a:r>
              <a:rPr lang="en-US" sz="2800" dirty="0" smtClean="0"/>
              <a:t>Some are also </a:t>
            </a:r>
            <a:r>
              <a:rPr lang="en-US" sz="2800" b="1" dirty="0" smtClean="0"/>
              <a:t>hermaphrodites</a:t>
            </a:r>
            <a:r>
              <a:rPr lang="en-US" sz="2800" dirty="0" smtClean="0"/>
              <a:t>, having both male and female reproductive organs.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76948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Groups of Mollusks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Mollusks are divided into several classes according to </a:t>
            </a:r>
            <a:r>
              <a:rPr lang="en-US" sz="2800" b="1" dirty="0" smtClean="0"/>
              <a:t>characteristics of the foot and the shell.</a:t>
            </a:r>
          </a:p>
          <a:p>
            <a:r>
              <a:rPr lang="en-US" sz="2800" dirty="0" smtClean="0"/>
              <a:t>The three major classes of mollusks are:</a:t>
            </a:r>
          </a:p>
          <a:p>
            <a:pPr lvl="1"/>
            <a:r>
              <a:rPr lang="en-US" sz="2600" b="1" dirty="0" smtClean="0"/>
              <a:t>1) Gastropods</a:t>
            </a:r>
          </a:p>
          <a:p>
            <a:pPr lvl="1"/>
            <a:r>
              <a:rPr lang="en-US" sz="2600" b="1" dirty="0" smtClean="0"/>
              <a:t>2) Bivalves</a:t>
            </a:r>
          </a:p>
          <a:p>
            <a:pPr lvl="1"/>
            <a:r>
              <a:rPr lang="en-US" sz="2600" b="1" dirty="0" smtClean="0"/>
              <a:t>3) Cephalopods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1445141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3" y="1925292"/>
            <a:ext cx="8630215" cy="4140229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Gastropods are </a:t>
            </a:r>
            <a:r>
              <a:rPr lang="en-US" sz="2800" b="1" i="1" dirty="0" smtClean="0"/>
              <a:t>shell-less or single-shelled mollusks that move by using a muscular foot located on the ventral side.</a:t>
            </a:r>
          </a:p>
          <a:p>
            <a:r>
              <a:rPr lang="en-US" sz="2800" dirty="0" smtClean="0"/>
              <a:t>Many gastropods have a single shell that </a:t>
            </a:r>
            <a:r>
              <a:rPr lang="en-US" sz="2800" b="1" dirty="0" smtClean="0"/>
              <a:t>protects their bodies. </a:t>
            </a:r>
          </a:p>
          <a:p>
            <a:pPr lvl="1"/>
            <a:r>
              <a:rPr lang="en-US" sz="2600" dirty="0" smtClean="0"/>
              <a:t>When threatened they pull completely into their coiled shells.</a:t>
            </a:r>
            <a:endParaRPr lang="en-US" sz="2600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878135" y="5229694"/>
            <a:ext cx="1788858" cy="5052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720" y="1178530"/>
            <a:ext cx="1906636" cy="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0" y="3931258"/>
            <a:ext cx="8571286" cy="26369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Parasitic worms feed on </a:t>
            </a:r>
            <a:r>
              <a:rPr lang="en-US" sz="2800" b="1" dirty="0" smtClean="0"/>
              <a:t>blood, tissue fluids</a:t>
            </a:r>
            <a:r>
              <a:rPr lang="en-US" sz="2800" dirty="0" smtClean="0"/>
              <a:t>, or pieces of cells in the host’s body.</a:t>
            </a:r>
          </a:p>
          <a:p>
            <a:pPr lvl="1"/>
            <a:r>
              <a:rPr lang="en-US" sz="2600" dirty="0" smtClean="0"/>
              <a:t>Because they consume food that’s already been digested, they do not need to possess </a:t>
            </a:r>
            <a:r>
              <a:rPr lang="en-US" sz="2600" b="1" dirty="0" smtClean="0"/>
              <a:t>complex digestive systems.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543975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8" y="1679510"/>
            <a:ext cx="8575594" cy="46971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Land slugs and </a:t>
            </a:r>
            <a:r>
              <a:rPr lang="en-US" sz="2800" dirty="0" err="1" smtClean="0"/>
              <a:t>nudibranchs</a:t>
            </a:r>
            <a:r>
              <a:rPr lang="en-US" sz="2800" dirty="0" smtClean="0"/>
              <a:t> have no shells but </a:t>
            </a:r>
            <a:r>
              <a:rPr lang="en-US" sz="2800" b="1" dirty="0" smtClean="0"/>
              <a:t>protect themselves in other ways.</a:t>
            </a:r>
          </a:p>
          <a:p>
            <a:pPr lvl="1"/>
            <a:r>
              <a:rPr lang="en-US" sz="2600" dirty="0" smtClean="0"/>
              <a:t>Most land slugs spend the daytime</a:t>
            </a:r>
            <a:r>
              <a:rPr lang="en-US" sz="2600" b="1" dirty="0" smtClean="0"/>
              <a:t> hiding under rocks from predators.</a:t>
            </a:r>
          </a:p>
          <a:p>
            <a:pPr lvl="1"/>
            <a:r>
              <a:rPr lang="en-US" sz="2600" dirty="0" smtClean="0"/>
              <a:t>Some sea hares </a:t>
            </a:r>
            <a:r>
              <a:rPr lang="en-US" sz="2600" b="1" dirty="0" smtClean="0"/>
              <a:t>can squirt ink into the surrounding water </a:t>
            </a:r>
            <a:r>
              <a:rPr lang="en-US" sz="2600" dirty="0" smtClean="0"/>
              <a:t>producing a smoke screen to produce predators.</a:t>
            </a:r>
          </a:p>
          <a:p>
            <a:pPr lvl="1"/>
            <a:r>
              <a:rPr lang="en-US" sz="2600" dirty="0" smtClean="0"/>
              <a:t>Some </a:t>
            </a:r>
            <a:r>
              <a:rPr lang="en-US" sz="2600" dirty="0" err="1" smtClean="0"/>
              <a:t>nudibranchs</a:t>
            </a:r>
            <a:r>
              <a:rPr lang="en-US" sz="2600" dirty="0" smtClean="0"/>
              <a:t> have chemicals in their bodies that are poisonous. Others can </a:t>
            </a:r>
            <a:r>
              <a:rPr lang="en-US" sz="2600" b="1" dirty="0" smtClean="0"/>
              <a:t>recycle nematocysts rom cnidarians they eat</a:t>
            </a:r>
            <a:r>
              <a:rPr lang="en-US" sz="2600" dirty="0" smtClean="0"/>
              <a:t>, and use them to sting predators. </a:t>
            </a:r>
            <a:endParaRPr lang="en-US" sz="2600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400196" y="969473"/>
            <a:ext cx="2403351" cy="61445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91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08" y="1655770"/>
            <a:ext cx="8604049" cy="4693597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Members of the class </a:t>
            </a:r>
            <a:r>
              <a:rPr lang="en-US" sz="2800" i="1" dirty="0" err="1" smtClean="0"/>
              <a:t>Bivalvia</a:t>
            </a:r>
            <a:r>
              <a:rPr lang="en-US" sz="2800" i="1" dirty="0" smtClean="0"/>
              <a:t> have </a:t>
            </a:r>
            <a:r>
              <a:rPr lang="en-US" sz="2800" b="1" i="1" dirty="0" smtClean="0"/>
              <a:t>two shells that are held together by one or two powerful muscles. </a:t>
            </a:r>
            <a:endParaRPr lang="en-US" sz="2800" b="1" dirty="0" smtClean="0"/>
          </a:p>
          <a:p>
            <a:r>
              <a:rPr lang="en-US" sz="2800" dirty="0" smtClean="0"/>
              <a:t>Common bivalves include </a:t>
            </a:r>
            <a:r>
              <a:rPr lang="en-US" sz="2800" b="1" dirty="0" smtClean="0"/>
              <a:t>clams, oysters, mussels, and scallops.</a:t>
            </a:r>
          </a:p>
          <a:p>
            <a:r>
              <a:rPr lang="en-US" sz="2800" dirty="0" smtClean="0"/>
              <a:t>Most stay in one place for much of the time.</a:t>
            </a:r>
          </a:p>
          <a:p>
            <a:pPr lvl="1"/>
            <a:r>
              <a:rPr lang="en-US" sz="2600" dirty="0" smtClean="0"/>
              <a:t>Clams </a:t>
            </a:r>
            <a:r>
              <a:rPr lang="en-US" sz="2600" b="1" dirty="0" smtClean="0"/>
              <a:t>burrow in mud or sand</a:t>
            </a:r>
            <a:r>
              <a:rPr lang="en-US" sz="2600" dirty="0" smtClean="0"/>
              <a:t>, mussels </a:t>
            </a:r>
            <a:r>
              <a:rPr lang="en-US" sz="2600" b="1" dirty="0" smtClean="0"/>
              <a:t>attach themselves to rocks.</a:t>
            </a:r>
          </a:p>
          <a:p>
            <a:pPr lvl="1"/>
            <a:r>
              <a:rPr lang="en-US" sz="2600" dirty="0" smtClean="0"/>
              <a:t>However, scallops can move around quickly by </a:t>
            </a:r>
            <a:r>
              <a:rPr lang="en-US" sz="2600" b="1" dirty="0" smtClean="0"/>
              <a:t>flapping their shells when threatened. 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720" y="2083809"/>
            <a:ext cx="1906636" cy="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27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1037811" y="2840147"/>
            <a:ext cx="2813013" cy="72369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7715" y="2007219"/>
            <a:ext cx="2783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Giant Clams</a:t>
            </a:r>
            <a:endParaRPr lang="en-US" sz="3600" b="1" dirty="0"/>
          </a:p>
        </p:txBody>
      </p:sp>
      <p:sp>
        <p:nvSpPr>
          <p:cNvPr id="6" name="Action Button: Forward or Next 5">
            <a:hlinkClick r:id="rId3" highlightClick="1"/>
          </p:cNvPr>
          <p:cNvSpPr/>
          <p:nvPr/>
        </p:nvSpPr>
        <p:spPr>
          <a:xfrm>
            <a:off x="5448506" y="2840147"/>
            <a:ext cx="2772047" cy="72369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5689" y="2007220"/>
            <a:ext cx="1405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Pearls</a:t>
            </a:r>
            <a:endParaRPr lang="en-US" sz="3600" b="1" dirty="0"/>
          </a:p>
        </p:txBody>
      </p:sp>
      <p:sp>
        <p:nvSpPr>
          <p:cNvPr id="8" name="Action Button: Forward or Next 7">
            <a:hlinkClick r:id="rId4" highlightClick="1"/>
          </p:cNvPr>
          <p:cNvSpPr/>
          <p:nvPr/>
        </p:nvSpPr>
        <p:spPr>
          <a:xfrm>
            <a:off x="3482128" y="4669858"/>
            <a:ext cx="2280453" cy="710036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26668" y="3899560"/>
            <a:ext cx="37124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Swimming Scallops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74816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Cephalopods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3" y="1706819"/>
            <a:ext cx="8602903" cy="453331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Cephalopods are typically soft-bodied mollusks in which the </a:t>
            </a:r>
            <a:r>
              <a:rPr lang="en-US" sz="2800" b="1" i="1" dirty="0" smtClean="0"/>
              <a:t>head is attached to a single foot. The foot is divided into tentacles or arms.</a:t>
            </a:r>
          </a:p>
          <a:p>
            <a:r>
              <a:rPr lang="en-US" sz="2800" dirty="0" smtClean="0"/>
              <a:t>Cephalopods have 8 or more tentacles equipped with sucking disks that grab and hold prey.</a:t>
            </a:r>
          </a:p>
          <a:p>
            <a:r>
              <a:rPr lang="en-US" sz="2800" dirty="0" smtClean="0"/>
              <a:t>Most modern cephalopods have </a:t>
            </a:r>
            <a:r>
              <a:rPr lang="en-US" sz="2800" b="1" dirty="0" smtClean="0"/>
              <a:t>only small internal shells or no shells at all, except for nautiluses</a:t>
            </a:r>
            <a:r>
              <a:rPr lang="en-US" sz="2800" dirty="0" smtClean="0"/>
              <a:t>. </a:t>
            </a:r>
          </a:p>
          <a:p>
            <a:pPr lvl="1"/>
            <a:r>
              <a:rPr lang="en-US" sz="2600" dirty="0" smtClean="0"/>
              <a:t>These animals control their depth in the water by regulating the amount of </a:t>
            </a:r>
            <a:r>
              <a:rPr lang="en-US" sz="2600" b="1" dirty="0" smtClean="0"/>
              <a:t>gas in their shells 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720" y="2598523"/>
            <a:ext cx="1906636" cy="810956"/>
          </a:xfrm>
          <a:prstGeom prst="rect">
            <a:avLst/>
          </a:prstGeom>
        </p:spPr>
      </p:pic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6955720" y="1051401"/>
            <a:ext cx="1906636" cy="532607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73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64" y="1710310"/>
            <a:ext cx="8522116" cy="48438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Cuttlefishes have </a:t>
            </a:r>
            <a:r>
              <a:rPr lang="en-US" sz="2800" b="1" dirty="0" smtClean="0"/>
              <a:t>small shells inside their bodies</a:t>
            </a:r>
            <a:r>
              <a:rPr lang="en-US" sz="2800" dirty="0" smtClean="0"/>
              <a:t>. A squids internal shell has evolved into a thin </a:t>
            </a:r>
            <a:r>
              <a:rPr lang="en-US" sz="2800" b="1" dirty="0" smtClean="0"/>
              <a:t>supporting rod known as a pen</a:t>
            </a:r>
            <a:r>
              <a:rPr lang="en-US" sz="2800" dirty="0" smtClean="0"/>
              <a:t>. Octopi have lost their shells completely. </a:t>
            </a:r>
          </a:p>
          <a:p>
            <a:pPr lvl="1"/>
            <a:r>
              <a:rPr lang="en-US" sz="2600" dirty="0" smtClean="0"/>
              <a:t>Cephalopods distinguish </a:t>
            </a:r>
            <a:r>
              <a:rPr lang="en-US" sz="2600" b="1" dirty="0" smtClean="0"/>
              <a:t>shapes by sight and texture by touch.</a:t>
            </a:r>
          </a:p>
          <a:p>
            <a:pPr lvl="1"/>
            <a:r>
              <a:rPr lang="en-US" sz="2600" dirty="0" smtClean="0"/>
              <a:t>The eyes of many cephalopods are as complex as some vertebrates, and can be as large as dinner plates.</a:t>
            </a:r>
            <a:endParaRPr lang="en-US" sz="2600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1624993" y="969473"/>
            <a:ext cx="2171209" cy="60429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5666993" y="969472"/>
            <a:ext cx="1980033" cy="60429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00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Ecology of Mollusks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4" y="1693164"/>
            <a:ext cx="8575592" cy="469716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Mollusks </a:t>
            </a:r>
            <a:r>
              <a:rPr lang="en-US" sz="2800" b="1" dirty="0" smtClean="0"/>
              <a:t>feed on plants, prey on animals</a:t>
            </a:r>
            <a:r>
              <a:rPr lang="en-US" sz="2800" dirty="0" smtClean="0"/>
              <a:t>, and “clean up” their surroundings by filtering algae out of the water.</a:t>
            </a:r>
          </a:p>
          <a:p>
            <a:r>
              <a:rPr lang="en-US" sz="2800" dirty="0" smtClean="0"/>
              <a:t>Some are </a:t>
            </a:r>
            <a:r>
              <a:rPr lang="en-US" sz="2800" b="1" dirty="0" smtClean="0"/>
              <a:t>hosts to symbiotic algae or to parasites</a:t>
            </a:r>
            <a:r>
              <a:rPr lang="en-US" sz="2800" dirty="0" smtClean="0"/>
              <a:t>, others are parasites.</a:t>
            </a:r>
          </a:p>
          <a:p>
            <a:r>
              <a:rPr lang="en-US" sz="2800" dirty="0" smtClean="0"/>
              <a:t>They are also an </a:t>
            </a:r>
            <a:r>
              <a:rPr lang="en-US" sz="2800" b="1" dirty="0" smtClean="0"/>
              <a:t>important source of food </a:t>
            </a:r>
            <a:r>
              <a:rPr lang="en-US" sz="2800" dirty="0" smtClean="0"/>
              <a:t>for many organisms.</a:t>
            </a:r>
          </a:p>
          <a:p>
            <a:r>
              <a:rPr lang="en-US" sz="2800" dirty="0" smtClean="0"/>
              <a:t>More recently, scientists have been using bivalves to </a:t>
            </a:r>
            <a:r>
              <a:rPr lang="en-US" sz="2800" b="1" dirty="0" smtClean="0"/>
              <a:t>monitor water quality</a:t>
            </a:r>
            <a:r>
              <a:rPr lang="en-US" sz="2800" dirty="0" smtClean="0"/>
              <a:t>, because dangerous pollutants and microorganisms concentrate inside them through their filter feeding process.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426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36" y="244158"/>
            <a:ext cx="8611565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Respiration, Circulation, &amp; 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36" y="1958011"/>
            <a:ext cx="8611565" cy="36276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Their bodies are so flat and thin, many </a:t>
            </a:r>
            <a:r>
              <a:rPr lang="en-US" sz="2800" b="1" dirty="0" smtClean="0"/>
              <a:t>do not need a circulatory system </a:t>
            </a:r>
            <a:r>
              <a:rPr lang="en-US" sz="2800" dirty="0" smtClean="0"/>
              <a:t>to transport materials.</a:t>
            </a:r>
          </a:p>
          <a:p>
            <a:pPr lvl="1"/>
            <a:r>
              <a:rPr lang="en-US" sz="2600" dirty="0" smtClean="0"/>
              <a:t>Instead they rely on diffusion to </a:t>
            </a:r>
            <a:r>
              <a:rPr lang="en-US" sz="2600" b="1" dirty="0" smtClean="0"/>
              <a:t>transport nutrients and wastes.</a:t>
            </a:r>
          </a:p>
          <a:p>
            <a:pPr lvl="1"/>
            <a:r>
              <a:rPr lang="en-US" sz="2600" dirty="0" smtClean="0"/>
              <a:t>They have no </a:t>
            </a:r>
            <a:r>
              <a:rPr lang="en-US" sz="2600" b="1" dirty="0" smtClean="0"/>
              <a:t>gills, heart, blood vessels or blood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Some flatworms have flame cells that function in excretion, and help remove </a:t>
            </a:r>
            <a:r>
              <a:rPr lang="en-US" sz="2600" b="1" dirty="0" smtClean="0"/>
              <a:t>excess water </a:t>
            </a:r>
            <a:r>
              <a:rPr lang="en-US" sz="2600" dirty="0" smtClean="0"/>
              <a:t>from the body.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9297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08" y="1710309"/>
            <a:ext cx="8576738" cy="47073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flatworms have </a:t>
            </a:r>
            <a:r>
              <a:rPr lang="en-US" sz="2800" b="1" dirty="0" smtClean="0"/>
              <a:t>more complex structures for detecting and responding to stimuli </a:t>
            </a:r>
            <a:r>
              <a:rPr lang="en-US" sz="2800" dirty="0" smtClean="0"/>
              <a:t>than cnidarians or sponges. </a:t>
            </a:r>
          </a:p>
          <a:p>
            <a:pPr lvl="1"/>
            <a:r>
              <a:rPr lang="en-US" sz="2600" dirty="0" smtClean="0"/>
              <a:t>In free-living flatworms, a </a:t>
            </a:r>
            <a:r>
              <a:rPr lang="en-US" sz="2600" b="1" dirty="0" smtClean="0"/>
              <a:t>head encloses several ganglia</a:t>
            </a:r>
            <a:r>
              <a:rPr lang="en-US" sz="2600" dirty="0" smtClean="0"/>
              <a:t>, that control the nervous system.</a:t>
            </a:r>
          </a:p>
          <a:p>
            <a:pPr lvl="1"/>
            <a:r>
              <a:rPr lang="en-US" sz="2600" dirty="0" smtClean="0"/>
              <a:t>Two long nerve cords run from ganglia along both sides of the body.</a:t>
            </a:r>
          </a:p>
          <a:p>
            <a:pPr lvl="1"/>
            <a:r>
              <a:rPr lang="en-US" sz="2600" dirty="0" smtClean="0"/>
              <a:t>Parasitic flatworms interact little with their external environment, and have a </a:t>
            </a:r>
            <a:r>
              <a:rPr lang="en-US" sz="2600" b="1" dirty="0" smtClean="0"/>
              <a:t>less complex nervous system than free-living flatworms</a:t>
            </a:r>
            <a:r>
              <a:rPr lang="en-US" sz="2600" dirty="0" smtClean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56500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16939</TotalTime>
  <Words>4118</Words>
  <Application>Microsoft Macintosh PowerPoint</Application>
  <PresentationFormat>On-screen Show (4:3)</PresentationFormat>
  <Paragraphs>336</Paragraphs>
  <Slides>75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Capital</vt:lpstr>
      <vt:lpstr>9 – Worms &amp; Mollusks</vt:lpstr>
      <vt:lpstr>9.1 - FLATWORMS</vt:lpstr>
      <vt:lpstr>What Is a Flatworm?</vt:lpstr>
      <vt:lpstr>PowerPoint Presentation</vt:lpstr>
      <vt:lpstr>Form &amp; Function in Flatworms</vt:lpstr>
      <vt:lpstr>Feeding</vt:lpstr>
      <vt:lpstr>PowerPoint Presentation</vt:lpstr>
      <vt:lpstr>Respiration, Circulation, &amp; Excretion</vt:lpstr>
      <vt:lpstr>Response </vt:lpstr>
      <vt:lpstr>PowerPoint Presentation</vt:lpstr>
      <vt:lpstr>Movement</vt:lpstr>
      <vt:lpstr>Reproduction</vt:lpstr>
      <vt:lpstr>Groups of Flatworms</vt:lpstr>
      <vt:lpstr>Turbellarians</vt:lpstr>
      <vt:lpstr>Flukes</vt:lpstr>
      <vt:lpstr>PowerPoint Presentation</vt:lpstr>
      <vt:lpstr>Tapeworms</vt:lpstr>
      <vt:lpstr>PowerPoint Presentation</vt:lpstr>
      <vt:lpstr>9.2 - ROUNDWORMS</vt:lpstr>
      <vt:lpstr>What is a Roundworm?</vt:lpstr>
      <vt:lpstr>PowerPoint Presentation</vt:lpstr>
      <vt:lpstr>PowerPoint Presentation</vt:lpstr>
      <vt:lpstr>Form &amp; Function in Roundworms</vt:lpstr>
      <vt:lpstr>Feeding </vt:lpstr>
      <vt:lpstr>Respiration, Circulation &amp; Excretion</vt:lpstr>
      <vt:lpstr>Response</vt:lpstr>
      <vt:lpstr>Movement</vt:lpstr>
      <vt:lpstr>Reproduction</vt:lpstr>
      <vt:lpstr>Roundworms &amp; Human Disease </vt:lpstr>
      <vt:lpstr>Trichinosis-Causing Worms</vt:lpstr>
      <vt:lpstr>Filarial Worms</vt:lpstr>
      <vt:lpstr>Ascarid Worms</vt:lpstr>
      <vt:lpstr>PowerPoint Presentation</vt:lpstr>
      <vt:lpstr>Hookworms</vt:lpstr>
      <vt:lpstr>9.3 - ANNELIDS</vt:lpstr>
      <vt:lpstr>What Is an Annelid?</vt:lpstr>
      <vt:lpstr>PowerPoint Presentation</vt:lpstr>
      <vt:lpstr>Form &amp; Function in Annelids</vt:lpstr>
      <vt:lpstr>Feeding &amp; Digestion</vt:lpstr>
      <vt:lpstr>PowerPoint Presentation</vt:lpstr>
      <vt:lpstr>Circulation</vt:lpstr>
      <vt:lpstr>Respiration</vt:lpstr>
      <vt:lpstr>Excretion</vt:lpstr>
      <vt:lpstr>Response</vt:lpstr>
      <vt:lpstr>Movement</vt:lpstr>
      <vt:lpstr>Reproduction</vt:lpstr>
      <vt:lpstr>Groups of Annelids</vt:lpstr>
      <vt:lpstr>Oligochaetes</vt:lpstr>
      <vt:lpstr>PowerPoint Presentation</vt:lpstr>
      <vt:lpstr>Leeches</vt:lpstr>
      <vt:lpstr>Polychaetes</vt:lpstr>
      <vt:lpstr>Ecology of Annelids</vt:lpstr>
      <vt:lpstr>9.4 - MOLLUSKS</vt:lpstr>
      <vt:lpstr>What Is a Mollusk?</vt:lpstr>
      <vt:lpstr>Form &amp; Function in Mollusks</vt:lpstr>
      <vt:lpstr>Body Plan</vt:lpstr>
      <vt:lpstr>PowerPoint Presentation</vt:lpstr>
      <vt:lpstr>Feeding</vt:lpstr>
      <vt:lpstr>PowerPoint Presentation</vt:lpstr>
      <vt:lpstr>Respiration</vt:lpstr>
      <vt:lpstr>Circulation</vt:lpstr>
      <vt:lpstr>PowerPoint Presentation</vt:lpstr>
      <vt:lpstr>Excretion</vt:lpstr>
      <vt:lpstr>Response</vt:lpstr>
      <vt:lpstr>PowerPoint Presentation</vt:lpstr>
      <vt:lpstr>Movement</vt:lpstr>
      <vt:lpstr>Reproduction</vt:lpstr>
      <vt:lpstr>Groups of Mollusks</vt:lpstr>
      <vt:lpstr>Gastropods</vt:lpstr>
      <vt:lpstr>PowerPoint Presentation</vt:lpstr>
      <vt:lpstr>Bivalves</vt:lpstr>
      <vt:lpstr>PowerPoint Presentation</vt:lpstr>
      <vt:lpstr>Cephalopods</vt:lpstr>
      <vt:lpstr>PowerPoint Presentation</vt:lpstr>
      <vt:lpstr>Ecology of Mollusks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– Worms &amp; Mollusks</dc:title>
  <dc:creator>Danielle Martel</dc:creator>
  <cp:lastModifiedBy>Danielle Martel</cp:lastModifiedBy>
  <cp:revision>68</cp:revision>
  <dcterms:created xsi:type="dcterms:W3CDTF">2019-03-17T02:28:25Z</dcterms:created>
  <dcterms:modified xsi:type="dcterms:W3CDTF">2019-04-25T17:37:33Z</dcterms:modified>
</cp:coreProperties>
</file>