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1" r:id="rId29"/>
    <p:sldId id="284" r:id="rId30"/>
    <p:sldId id="285" r:id="rId31"/>
    <p:sldId id="286" r:id="rId32"/>
    <p:sldId id="287" r:id="rId33"/>
    <p:sldId id="289" r:id="rId34"/>
    <p:sldId id="293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19-03-07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19-03-07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19-03-07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19-03-07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19-03-07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19-03-07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19-03-07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19-03-07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19-03-07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19-03-07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19-03-07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19-03-07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19-03-07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19-03-07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19-03-07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19-03-07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pTZ211cIjX8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Pu_ijC8HFRU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u_LU1GA6pu4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s://www.youtube.com/watch?v=BO44JlAElX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686"/>
            <a:ext cx="8915400" cy="877824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8 </a:t>
            </a:r>
            <a:r>
              <a:rPr lang="mr-IN" sz="4400" b="1" dirty="0" smtClean="0"/>
              <a:t>–</a:t>
            </a:r>
            <a:r>
              <a:rPr lang="en-US" sz="4400" b="1" dirty="0" smtClean="0"/>
              <a:t> Sponges &amp; Cnidarians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16510"/>
            <a:ext cx="8001000" cy="3823447"/>
          </a:xfrm>
        </p:spPr>
        <p:txBody>
          <a:bodyPr/>
          <a:lstStyle/>
          <a:p>
            <a:r>
              <a:rPr lang="en-US" dirty="0" smtClean="0"/>
              <a:t>Ms. Martel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16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47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Response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6931"/>
            <a:ext cx="9143999" cy="33147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Animals respond to events in their environment using specialized cells called </a:t>
            </a:r>
            <a:r>
              <a:rPr lang="en-US" sz="2800" b="1" dirty="0" smtClean="0"/>
              <a:t>nerve cells.</a:t>
            </a:r>
          </a:p>
          <a:p>
            <a:pPr lvl="1"/>
            <a:r>
              <a:rPr lang="en-US" sz="2600" dirty="0" smtClean="0"/>
              <a:t>In most animals, nerve cells hookup together to form a </a:t>
            </a:r>
            <a:r>
              <a:rPr lang="en-US" sz="2600" b="1" dirty="0" smtClean="0"/>
              <a:t>nervous system.</a:t>
            </a:r>
          </a:p>
          <a:p>
            <a:pPr lvl="1"/>
            <a:r>
              <a:rPr lang="en-US" sz="2600" dirty="0" smtClean="0"/>
              <a:t>Some nerve cells </a:t>
            </a:r>
            <a:r>
              <a:rPr lang="en-US" sz="2600" b="1" dirty="0" smtClean="0"/>
              <a:t>respond to external stimuli</a:t>
            </a:r>
            <a:r>
              <a:rPr lang="en-US" sz="2600" dirty="0" smtClean="0"/>
              <a:t>, others </a:t>
            </a:r>
            <a:r>
              <a:rPr lang="en-US" sz="2600" b="1" dirty="0" smtClean="0"/>
              <a:t>process information </a:t>
            </a:r>
            <a:r>
              <a:rPr lang="en-US" sz="2600" dirty="0" smtClean="0"/>
              <a:t>and determines how the animal responds.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0126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6630" y="0"/>
            <a:ext cx="4340888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Movement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56127"/>
            <a:ext cx="9144000" cy="3233471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Some adult animals stay </a:t>
            </a:r>
            <a:r>
              <a:rPr lang="en-US" sz="2800" b="1" dirty="0" smtClean="0"/>
              <a:t>attached to a single spot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However, </a:t>
            </a:r>
            <a:r>
              <a:rPr lang="en-US" sz="2600" b="1" dirty="0" smtClean="0"/>
              <a:t>most are motile</a:t>
            </a:r>
            <a:r>
              <a:rPr lang="en-US" sz="2600" dirty="0" smtClean="0"/>
              <a:t>, or can move.</a:t>
            </a:r>
          </a:p>
          <a:p>
            <a:pPr lvl="1"/>
            <a:r>
              <a:rPr lang="en-US" sz="2600" dirty="0" smtClean="0"/>
              <a:t>But both usually have </a:t>
            </a:r>
            <a:r>
              <a:rPr lang="en-US" sz="2600" b="1" dirty="0" smtClean="0"/>
              <a:t>muscles or muscle-like tissues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Muscle contraction enables motile animals to </a:t>
            </a:r>
            <a:r>
              <a:rPr lang="en-US" sz="2600" b="1" dirty="0" smtClean="0"/>
              <a:t>move around with skeletal support.</a:t>
            </a:r>
          </a:p>
          <a:p>
            <a:pPr lvl="1"/>
            <a:r>
              <a:rPr lang="en-US" sz="2600" dirty="0" smtClean="0"/>
              <a:t>Muscles also help animals </a:t>
            </a:r>
            <a:r>
              <a:rPr lang="en-US" sz="2600" b="1" dirty="0" smtClean="0"/>
              <a:t>feed and pump water and fluids through their bodies.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058201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2100" y="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Reproduction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40252"/>
            <a:ext cx="9144000" cy="235074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animals </a:t>
            </a:r>
            <a:r>
              <a:rPr lang="en-US" sz="2800" b="1" dirty="0" smtClean="0"/>
              <a:t>reproduce sexually.</a:t>
            </a:r>
          </a:p>
          <a:p>
            <a:pPr lvl="1"/>
            <a:r>
              <a:rPr lang="en-US" sz="2600" dirty="0" smtClean="0"/>
              <a:t>This helps to create and </a:t>
            </a:r>
            <a:r>
              <a:rPr lang="en-US" sz="2600" b="1" dirty="0" smtClean="0"/>
              <a:t>maintain genetic diversity in populations.</a:t>
            </a:r>
          </a:p>
          <a:p>
            <a:pPr lvl="1"/>
            <a:r>
              <a:rPr lang="en-US" sz="2600" dirty="0" smtClean="0"/>
              <a:t>Many can also reproduce asexually. This allows them to </a:t>
            </a:r>
            <a:r>
              <a:rPr lang="en-US" sz="2600" b="1" dirty="0" smtClean="0"/>
              <a:t>increase their numbers rapidly.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29486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95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Trends in Animal Evolution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861" y="4300889"/>
            <a:ext cx="2198782" cy="9352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323" y="913005"/>
            <a:ext cx="8651490" cy="51954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Our survey of the animal kingdom will begin with simple forms and </a:t>
            </a:r>
            <a:r>
              <a:rPr lang="en-US" sz="2800" b="1" dirty="0" smtClean="0"/>
              <a:t>move through more complicated ones. </a:t>
            </a:r>
          </a:p>
          <a:p>
            <a:r>
              <a:rPr lang="en-US" sz="2800" i="1" dirty="0" smtClean="0"/>
              <a:t>Complex animals tend to have </a:t>
            </a:r>
            <a:r>
              <a:rPr lang="en-US" sz="2800" b="1" i="1" dirty="0" smtClean="0"/>
              <a:t>high levels of cell specialization </a:t>
            </a:r>
            <a:r>
              <a:rPr lang="en-US" sz="2800" i="1" dirty="0" smtClean="0"/>
              <a:t>and internal body organization, </a:t>
            </a:r>
            <a:r>
              <a:rPr lang="en-US" sz="2800" b="1" i="1" dirty="0" smtClean="0"/>
              <a:t>bilateral body symmetry</a:t>
            </a:r>
            <a:r>
              <a:rPr lang="en-US" sz="2800" i="1" dirty="0" smtClean="0"/>
              <a:t>, a front end or head with sense organs, </a:t>
            </a:r>
            <a:r>
              <a:rPr lang="en-US" sz="2800" b="1" i="1" dirty="0" smtClean="0"/>
              <a:t>and body cavity.</a:t>
            </a:r>
          </a:p>
          <a:p>
            <a:endParaRPr lang="en-US" sz="2800" i="1" dirty="0" smtClean="0"/>
          </a:p>
          <a:p>
            <a:pPr lvl="1"/>
            <a:r>
              <a:rPr lang="en-US" sz="2600" dirty="0" smtClean="0"/>
              <a:t>Embryos of complex animals </a:t>
            </a:r>
            <a:r>
              <a:rPr lang="en-US" sz="2600" b="1" dirty="0" smtClean="0"/>
              <a:t>develop in layers.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9981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68178" y="0"/>
            <a:ext cx="10012178" cy="13020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Cell Specialization &amp; Levels of Organization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2076"/>
            <a:ext cx="9144000" cy="389015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As animals have evolved, </a:t>
            </a:r>
            <a:r>
              <a:rPr lang="en-US" sz="2800" b="1" dirty="0" smtClean="0"/>
              <a:t>their cells have become specialized to carry out different functions</a:t>
            </a:r>
            <a:r>
              <a:rPr lang="en-US" sz="2800" dirty="0" smtClean="0"/>
              <a:t>, such as movement and response.</a:t>
            </a:r>
          </a:p>
          <a:p>
            <a:pPr lvl="1"/>
            <a:r>
              <a:rPr lang="en-US" sz="2600" dirty="0" smtClean="0"/>
              <a:t>Each cell type has a structure and chemical composition that </a:t>
            </a:r>
            <a:r>
              <a:rPr lang="en-US" sz="2600" b="1" dirty="0" smtClean="0"/>
              <a:t>enable it to perform a specialized function.</a:t>
            </a:r>
          </a:p>
          <a:p>
            <a:pPr lvl="1"/>
            <a:r>
              <a:rPr lang="en-US" sz="2600" dirty="0" smtClean="0"/>
              <a:t>Groups of </a:t>
            </a:r>
            <a:r>
              <a:rPr lang="en-US" sz="2600" b="1" dirty="0" smtClean="0"/>
              <a:t>specialized cells form tissues</a:t>
            </a:r>
          </a:p>
          <a:p>
            <a:pPr lvl="1"/>
            <a:r>
              <a:rPr lang="en-US" sz="2600" dirty="0" smtClean="0"/>
              <a:t>Tissues join together to form </a:t>
            </a:r>
            <a:r>
              <a:rPr lang="en-US" sz="2600" b="1" dirty="0" smtClean="0"/>
              <a:t>organs and organ systems.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723124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95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Early Development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26" y="913005"/>
            <a:ext cx="6357529" cy="58063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Animals that reproduce sexually begin life as a </a:t>
            </a:r>
            <a:r>
              <a:rPr lang="en-US" sz="2800" b="1" dirty="0" smtClean="0"/>
              <a:t>zygote, or fertilized egg. </a:t>
            </a:r>
          </a:p>
          <a:p>
            <a:pPr lvl="1"/>
            <a:r>
              <a:rPr lang="en-US" sz="2600" dirty="0" smtClean="0"/>
              <a:t>The zygote undergoes a series of divisions to form a </a:t>
            </a:r>
            <a:r>
              <a:rPr lang="en-US" sz="2600" b="1" dirty="0" smtClean="0"/>
              <a:t>blastula.</a:t>
            </a:r>
          </a:p>
          <a:p>
            <a:pPr lvl="1"/>
            <a:r>
              <a:rPr lang="en-US" sz="2600" dirty="0" smtClean="0"/>
              <a:t>A blastula is a </a:t>
            </a:r>
            <a:r>
              <a:rPr lang="en-US" sz="2600" b="1" dirty="0" smtClean="0"/>
              <a:t>hollow ball of cells.</a:t>
            </a:r>
          </a:p>
          <a:p>
            <a:pPr lvl="1"/>
            <a:r>
              <a:rPr lang="en-US" sz="2600" dirty="0" smtClean="0"/>
              <a:t>The blastula fold in on itself, forming an opening called a </a:t>
            </a:r>
            <a:r>
              <a:rPr lang="en-US" sz="2600" b="1" dirty="0" err="1" smtClean="0"/>
              <a:t>blastophore</a:t>
            </a:r>
            <a:r>
              <a:rPr lang="en-US" sz="2600" b="1" dirty="0" smtClean="0"/>
              <a:t>.</a:t>
            </a:r>
          </a:p>
          <a:p>
            <a:pPr lvl="1"/>
            <a:r>
              <a:rPr lang="en-US" sz="2600" dirty="0" smtClean="0"/>
              <a:t>From here, a </a:t>
            </a:r>
            <a:r>
              <a:rPr lang="en-US" sz="2600" dirty="0" err="1" smtClean="0"/>
              <a:t>blastophore</a:t>
            </a:r>
            <a:r>
              <a:rPr lang="en-US" sz="2600" dirty="0" smtClean="0"/>
              <a:t> can go one of two directions, it will either become a </a:t>
            </a:r>
            <a:r>
              <a:rPr lang="en-US" sz="2600" b="1" dirty="0" smtClean="0"/>
              <a:t>protostome or </a:t>
            </a:r>
            <a:r>
              <a:rPr lang="en-US" sz="2600" b="1" dirty="0" err="1" smtClean="0"/>
              <a:t>deuterostome</a:t>
            </a:r>
            <a:endParaRPr lang="en-US" sz="2600" b="1" dirty="0"/>
          </a:p>
        </p:txBody>
      </p:sp>
      <p:pic>
        <p:nvPicPr>
          <p:cNvPr id="4" name="Picture 3" descr="51779257_618340561929896_6865322729495592960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56" y="0"/>
            <a:ext cx="2668844" cy="702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64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26" y="980575"/>
            <a:ext cx="6357529" cy="57387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protostome is an animal whose </a:t>
            </a:r>
            <a:r>
              <a:rPr lang="en-US" sz="2800" b="1" dirty="0" smtClean="0"/>
              <a:t>mouth is formed from the blastopore. </a:t>
            </a:r>
            <a:r>
              <a:rPr lang="en-US" sz="2800" dirty="0" smtClean="0"/>
              <a:t>(</a:t>
            </a:r>
            <a:r>
              <a:rPr lang="en-US" sz="2800" dirty="0" err="1" smtClean="0"/>
              <a:t>ie</a:t>
            </a:r>
            <a:r>
              <a:rPr lang="en-US" sz="2800" dirty="0" smtClean="0"/>
              <a:t>. </a:t>
            </a:r>
            <a:r>
              <a:rPr lang="en-US" sz="2800" dirty="0"/>
              <a:t>m</a:t>
            </a:r>
            <a:r>
              <a:rPr lang="en-US" sz="2800" dirty="0" smtClean="0"/>
              <a:t>ost invertebrates).</a:t>
            </a:r>
          </a:p>
          <a:p>
            <a:r>
              <a:rPr lang="en-US" sz="2800" dirty="0" smtClean="0"/>
              <a:t>A </a:t>
            </a:r>
            <a:r>
              <a:rPr lang="en-US" sz="2800" dirty="0" err="1" smtClean="0"/>
              <a:t>deuterostome</a:t>
            </a:r>
            <a:r>
              <a:rPr lang="en-US" sz="2800" dirty="0" smtClean="0"/>
              <a:t> is an animal whose </a:t>
            </a:r>
            <a:r>
              <a:rPr lang="en-US" sz="2800" b="1" dirty="0" smtClean="0"/>
              <a:t>anus is formed from the blastopore. </a:t>
            </a:r>
            <a:r>
              <a:rPr lang="en-US" sz="2800" dirty="0" smtClean="0"/>
              <a:t>(</a:t>
            </a:r>
            <a:r>
              <a:rPr lang="en-US" sz="2800" dirty="0" err="1" smtClean="0"/>
              <a:t>ie</a:t>
            </a:r>
            <a:r>
              <a:rPr lang="en-US" sz="2800" dirty="0" smtClean="0"/>
              <a:t>. echinoderms and vertebrates are </a:t>
            </a:r>
            <a:r>
              <a:rPr lang="en-US" sz="2800" dirty="0" err="1" smtClean="0"/>
              <a:t>deuterostomes</a:t>
            </a:r>
            <a:r>
              <a:rPr lang="en-US" sz="2800" dirty="0" smtClean="0"/>
              <a:t>).</a:t>
            </a:r>
          </a:p>
          <a:p>
            <a:pPr lvl="1"/>
            <a:r>
              <a:rPr lang="en-US" sz="2600" dirty="0" smtClean="0"/>
              <a:t>This suggests that vertebrates are </a:t>
            </a:r>
            <a:r>
              <a:rPr lang="en-US" sz="2600" b="1" dirty="0" smtClean="0"/>
              <a:t>most closely related to echinoderms</a:t>
            </a:r>
            <a:endParaRPr lang="en-US" sz="2600" b="1" dirty="0"/>
          </a:p>
        </p:txBody>
      </p:sp>
      <p:pic>
        <p:nvPicPr>
          <p:cNvPr id="4" name="Picture 3" descr="51779257_618340561929896_6865322729495592960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56" y="0"/>
            <a:ext cx="2668844" cy="702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41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26" y="273275"/>
            <a:ext cx="6357529" cy="48546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cells of most animal embryos differentiate into </a:t>
            </a:r>
            <a:r>
              <a:rPr lang="en-US" sz="2800" b="1" dirty="0" smtClean="0"/>
              <a:t>three layers called germ layers.</a:t>
            </a:r>
          </a:p>
          <a:p>
            <a:pPr lvl="1"/>
            <a:r>
              <a:rPr lang="en-US" sz="2600" dirty="0" smtClean="0"/>
              <a:t>1)</a:t>
            </a:r>
            <a:r>
              <a:rPr lang="en-US" sz="2600" b="1" dirty="0" smtClean="0"/>
              <a:t>Endoderm</a:t>
            </a:r>
            <a:r>
              <a:rPr lang="en-US" sz="2600" dirty="0" smtClean="0"/>
              <a:t> develops into the lining of the digestive tract and respiratory system.</a:t>
            </a:r>
          </a:p>
          <a:p>
            <a:pPr lvl="1"/>
            <a:r>
              <a:rPr lang="en-US" sz="2600" dirty="0" smtClean="0"/>
              <a:t>2)</a:t>
            </a:r>
            <a:r>
              <a:rPr lang="en-US" sz="2600" b="1" dirty="0" smtClean="0"/>
              <a:t> Mesoderm </a:t>
            </a:r>
            <a:r>
              <a:rPr lang="en-US" sz="2600" dirty="0" smtClean="0"/>
              <a:t>gives rise to muscles, circulatory, reproductive organs, and kidneys.</a:t>
            </a:r>
          </a:p>
          <a:p>
            <a:pPr lvl="1"/>
            <a:r>
              <a:rPr lang="en-US" sz="2600" dirty="0" smtClean="0"/>
              <a:t>3) </a:t>
            </a:r>
            <a:r>
              <a:rPr lang="en-US" sz="2600" b="1" dirty="0" smtClean="0"/>
              <a:t>Ectoderm</a:t>
            </a:r>
            <a:r>
              <a:rPr lang="en-US" sz="2600" dirty="0" smtClean="0"/>
              <a:t>, gives rise to sensory organs including nerves and skin.</a:t>
            </a:r>
            <a:endParaRPr lang="en-US" sz="2600" dirty="0"/>
          </a:p>
        </p:txBody>
      </p:sp>
      <p:pic>
        <p:nvPicPr>
          <p:cNvPr id="4" name="Picture 3" descr="51779257_618340561929896_6865322729495592960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56" y="0"/>
            <a:ext cx="2668844" cy="7024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708" y="5401202"/>
            <a:ext cx="5347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Development Diagram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94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80719" y="0"/>
            <a:ext cx="8913813" cy="149497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Body </a:t>
            </a:r>
            <a:br>
              <a:rPr lang="en-US" sz="4000" dirty="0" smtClean="0"/>
            </a:br>
            <a:r>
              <a:rPr lang="en-US" sz="4000" dirty="0" smtClean="0"/>
              <a:t>Symmetry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02756"/>
            <a:ext cx="9144000" cy="3670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 the exception of sponges, every kind of animal exhibits </a:t>
            </a:r>
            <a:r>
              <a:rPr lang="en-US" sz="2800" b="1" dirty="0" smtClean="0"/>
              <a:t>some type of body symmetry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Many simple animals, like sea anemone, exhibit radi</a:t>
            </a:r>
            <a:r>
              <a:rPr lang="en-US" sz="2600" b="1" dirty="0" smtClean="0"/>
              <a:t>al symmetry.</a:t>
            </a:r>
          </a:p>
          <a:p>
            <a:pPr lvl="1"/>
            <a:r>
              <a:rPr lang="en-US" sz="2600" dirty="0" smtClean="0"/>
              <a:t>Most animals exhibit </a:t>
            </a:r>
            <a:r>
              <a:rPr lang="en-US" sz="2600" b="1" dirty="0" smtClean="0"/>
              <a:t>bilateral symmetry</a:t>
            </a:r>
            <a:r>
              <a:rPr lang="en-US" sz="2600" dirty="0" smtClean="0"/>
              <a:t>, meaning they have a left and right sides, as well as</a:t>
            </a:r>
            <a:r>
              <a:rPr lang="en-US" sz="2600" b="1" dirty="0" smtClean="0"/>
              <a:t> anterior and posterior ends.</a:t>
            </a:r>
          </a:p>
          <a:p>
            <a:pPr lvl="1"/>
            <a:r>
              <a:rPr lang="en-US" sz="2600" dirty="0"/>
              <a:t>B</a:t>
            </a:r>
            <a:r>
              <a:rPr lang="en-US" sz="2600" dirty="0" smtClean="0"/>
              <a:t>ilateral symmetry allows for </a:t>
            </a:r>
            <a:r>
              <a:rPr lang="en-US" sz="2600" b="1" dirty="0" smtClean="0"/>
              <a:t>segmentation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50221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Cephalization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67076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Animals with bilateral symmetry usually exhibit </a:t>
            </a:r>
            <a:r>
              <a:rPr lang="en-US" sz="2800" b="1" dirty="0" smtClean="0"/>
              <a:t>cephalization.</a:t>
            </a:r>
          </a:p>
          <a:p>
            <a:pPr lvl="1"/>
            <a:r>
              <a:rPr lang="en-US" sz="2600" dirty="0" smtClean="0"/>
              <a:t>Cephalization is the </a:t>
            </a:r>
            <a:r>
              <a:rPr lang="en-US" sz="2600" b="1" dirty="0" smtClean="0"/>
              <a:t>concentration of sense organs and nerve cells</a:t>
            </a:r>
            <a:r>
              <a:rPr lang="en-US" sz="2600" dirty="0" smtClean="0"/>
              <a:t> at the front end of the body.</a:t>
            </a:r>
          </a:p>
          <a:p>
            <a:pPr lvl="1"/>
            <a:r>
              <a:rPr lang="en-US" sz="2600" dirty="0" smtClean="0"/>
              <a:t>These animals can respond to the environment </a:t>
            </a:r>
            <a:r>
              <a:rPr lang="en-US" sz="2600" b="1" dirty="0" smtClean="0"/>
              <a:t>more quickly and in more complex ways </a:t>
            </a:r>
            <a:r>
              <a:rPr lang="en-US" sz="2600" dirty="0" smtClean="0"/>
              <a:t>than simpler animals can. </a:t>
            </a:r>
          </a:p>
          <a:p>
            <a:pPr lvl="1"/>
            <a:r>
              <a:rPr lang="en-US" sz="2600" dirty="0" smtClean="0"/>
              <a:t>In general, the more complex the animal, </a:t>
            </a:r>
            <a:r>
              <a:rPr lang="en-US" sz="2600" b="1" dirty="0" smtClean="0"/>
              <a:t>the more pronounced their cephalization.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93167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8785" y="0"/>
            <a:ext cx="9722785" cy="136310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8.1 </a:t>
            </a:r>
            <a:r>
              <a:rPr lang="mr-IN" b="1" dirty="0" smtClean="0"/>
              <a:t>–</a:t>
            </a:r>
            <a:r>
              <a:rPr lang="en-US" b="1" dirty="0" smtClean="0"/>
              <a:t> INTRODUCTION TO THE ANIMAL KINGDOM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04" y="1402743"/>
            <a:ext cx="8837464" cy="242311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animal kingdom is the </a:t>
            </a:r>
            <a:r>
              <a:rPr lang="en-US" sz="2800" b="1" dirty="0" smtClean="0"/>
              <a:t>most diverse in appearance. </a:t>
            </a:r>
          </a:p>
          <a:p>
            <a:r>
              <a:rPr lang="en-US" sz="2800" dirty="0" smtClean="0"/>
              <a:t>Each major group, or phylum, has it’s own </a:t>
            </a:r>
            <a:r>
              <a:rPr lang="en-US" sz="2800" b="1" dirty="0" smtClean="0"/>
              <a:t>typical body plan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1897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56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Body Cavity Formation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13" y="1620307"/>
            <a:ext cx="8715799" cy="41506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animals have a body cavity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b="1" dirty="0" smtClean="0"/>
              <a:t>a fluid-filled space that lies between the digestive tract and the body wall. </a:t>
            </a:r>
          </a:p>
          <a:p>
            <a:pPr lvl="1"/>
            <a:r>
              <a:rPr lang="en-US" sz="2600" dirty="0" smtClean="0"/>
              <a:t>This provides a space where </a:t>
            </a:r>
            <a:r>
              <a:rPr lang="en-US" sz="2600" b="1" dirty="0" smtClean="0"/>
              <a:t>internal organs can be suspended </a:t>
            </a:r>
            <a:r>
              <a:rPr lang="en-US" sz="2600" dirty="0" smtClean="0"/>
              <a:t>so they are not pressed on by muscles, or twist out of shape by body movements. </a:t>
            </a:r>
          </a:p>
          <a:p>
            <a:pPr lvl="1"/>
            <a:r>
              <a:rPr lang="en-US" sz="2600" dirty="0" smtClean="0"/>
              <a:t>In some animals, body cavities contain </a:t>
            </a:r>
            <a:r>
              <a:rPr lang="en-US" sz="2600" b="1" dirty="0" smtClean="0"/>
              <a:t>fluids involved in circulation, feeding, and excretion.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920042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8.2 - SPONGES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401" y="970111"/>
            <a:ext cx="8635412" cy="3670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Sponges are the simplest and probably the </a:t>
            </a:r>
            <a:r>
              <a:rPr lang="en-US" sz="2800" b="1" dirty="0" smtClean="0"/>
              <a:t>most unusual animals.</a:t>
            </a:r>
          </a:p>
          <a:p>
            <a:pPr lvl="1"/>
            <a:r>
              <a:rPr lang="en-US" sz="2600" dirty="0" smtClean="0"/>
              <a:t>Living on Earth for at least 540 million years, they are </a:t>
            </a:r>
            <a:r>
              <a:rPr lang="en-US" sz="2600" b="1" dirty="0" smtClean="0"/>
              <a:t>the most ancient animals.</a:t>
            </a:r>
          </a:p>
          <a:p>
            <a:pPr lvl="1"/>
            <a:r>
              <a:rPr lang="en-US" sz="2600" dirty="0" smtClean="0"/>
              <a:t>They can be found in any ocean on the planet, </a:t>
            </a:r>
            <a:r>
              <a:rPr lang="en-US" sz="2600" b="1" dirty="0" smtClean="0"/>
              <a:t>at any depth.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792267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8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What Is a Sponge?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9080"/>
            <a:ext cx="9144000" cy="333965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Sponges encompass the phylum </a:t>
            </a:r>
            <a:r>
              <a:rPr lang="en-US" sz="2800" b="1" dirty="0" err="1" smtClean="0"/>
              <a:t>Porifera</a:t>
            </a:r>
            <a:r>
              <a:rPr lang="en-US" sz="2800" dirty="0" smtClean="0"/>
              <a:t>, “pore-bearers.”</a:t>
            </a:r>
          </a:p>
          <a:p>
            <a:pPr lvl="1"/>
            <a:r>
              <a:rPr lang="en-US" sz="2600" dirty="0" smtClean="0"/>
              <a:t>Sponges are</a:t>
            </a:r>
            <a:r>
              <a:rPr lang="en-US" sz="2600" b="1" dirty="0" smtClean="0"/>
              <a:t> sessile</a:t>
            </a:r>
            <a:r>
              <a:rPr lang="en-US" sz="2600" dirty="0" smtClean="0"/>
              <a:t>, meaning they live their entire adult life </a:t>
            </a:r>
            <a:r>
              <a:rPr lang="en-US" sz="2600" b="1" dirty="0" smtClean="0"/>
              <a:t>attached to a single spot. </a:t>
            </a:r>
          </a:p>
          <a:p>
            <a:r>
              <a:rPr lang="en-US" sz="2800" i="1" dirty="0" smtClean="0"/>
              <a:t>Sponges are classified as animals because they are </a:t>
            </a:r>
            <a:r>
              <a:rPr lang="en-US" sz="2800" b="1" i="1" dirty="0" smtClean="0"/>
              <a:t>multicellular; heterotrophic, have no cell walls, and contain a few specialized cells</a:t>
            </a:r>
            <a:r>
              <a:rPr lang="en-US" sz="2800" i="1" dirty="0" smtClean="0"/>
              <a:t>.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295" y="4268739"/>
            <a:ext cx="2198782" cy="935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0665" y="-6269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96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Form and Function in Sponges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13" y="905812"/>
            <a:ext cx="8715799" cy="264676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Sponges have nothing resembling a mouth or gut, and they have </a:t>
            </a:r>
            <a:r>
              <a:rPr lang="en-US" sz="2800" b="1" dirty="0" smtClean="0"/>
              <a:t>no tissues or organ systems.</a:t>
            </a:r>
          </a:p>
          <a:p>
            <a:r>
              <a:rPr lang="en-US" sz="2800" dirty="0" smtClean="0"/>
              <a:t>Simple </a:t>
            </a:r>
            <a:r>
              <a:rPr lang="en-US" sz="2800" b="1" dirty="0" smtClean="0"/>
              <a:t>physiological processes </a:t>
            </a:r>
            <a:r>
              <a:rPr lang="en-US" sz="2800" dirty="0" smtClean="0"/>
              <a:t>are carried out by a few specialized cells.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2893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Body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013" y="1532736"/>
            <a:ext cx="8715799" cy="3670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Sponges are </a:t>
            </a:r>
            <a:r>
              <a:rPr lang="en-US" sz="2800" b="1" dirty="0" smtClean="0"/>
              <a:t>asymmetrical</a:t>
            </a:r>
            <a:r>
              <a:rPr lang="en-US" sz="2800" dirty="0" smtClean="0"/>
              <a:t>; they have no front or back ends, and no left or right sides.</a:t>
            </a:r>
          </a:p>
          <a:p>
            <a:pPr lvl="1"/>
            <a:r>
              <a:rPr lang="en-US" sz="2600" dirty="0" smtClean="0"/>
              <a:t>We can think of sponges as</a:t>
            </a:r>
            <a:r>
              <a:rPr lang="en-US" sz="2600" b="1" dirty="0" smtClean="0"/>
              <a:t> large ,cylindrical water pumps.</a:t>
            </a:r>
          </a:p>
          <a:p>
            <a:pPr lvl="1"/>
            <a:r>
              <a:rPr lang="en-US" sz="2600" dirty="0" smtClean="0"/>
              <a:t>The body forms a wall around a large central cavity </a:t>
            </a:r>
            <a:r>
              <a:rPr lang="en-US" sz="2600" b="1" dirty="0" smtClean="0"/>
              <a:t>through which water is circulated continually.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076351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07902"/>
            <a:ext cx="9144000" cy="3228152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Choanocytes</a:t>
            </a:r>
            <a:r>
              <a:rPr lang="en-US" sz="2800" dirty="0" smtClean="0"/>
              <a:t> are specialized cells that use flagella to move a </a:t>
            </a:r>
            <a:r>
              <a:rPr lang="en-US" sz="2800" b="1" dirty="0" smtClean="0"/>
              <a:t>steady current of water through the sponge</a:t>
            </a:r>
            <a:r>
              <a:rPr lang="en-US" sz="2800" dirty="0" smtClean="0"/>
              <a:t>. </a:t>
            </a:r>
          </a:p>
          <a:p>
            <a:pPr lvl="1"/>
            <a:r>
              <a:rPr lang="en-US" sz="2600" dirty="0" smtClean="0"/>
              <a:t>This water enters through pores located in the body wall.</a:t>
            </a:r>
          </a:p>
          <a:p>
            <a:pPr lvl="1"/>
            <a:r>
              <a:rPr lang="en-US" sz="2600" dirty="0" smtClean="0"/>
              <a:t>Water then leaves through the </a:t>
            </a:r>
            <a:r>
              <a:rPr lang="en-US" sz="2600" b="1" dirty="0" err="1" smtClean="0"/>
              <a:t>osculum</a:t>
            </a:r>
            <a:r>
              <a:rPr lang="en-US" sz="2600" dirty="0" smtClean="0"/>
              <a:t>, a large hole at the </a:t>
            </a:r>
            <a:r>
              <a:rPr lang="en-US" sz="2600" b="1" dirty="0" smtClean="0"/>
              <a:t>top of the sponge.</a:t>
            </a:r>
            <a:endParaRPr lang="en-US" sz="2600" b="1" dirty="0"/>
          </a:p>
        </p:txBody>
      </p:sp>
      <p:pic>
        <p:nvPicPr>
          <p:cNvPr id="4" name="Picture 3" descr="Screen Shot 2019-02-05 at 8.0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70" y="0"/>
            <a:ext cx="6282229" cy="33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07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075" y="4268739"/>
            <a:ext cx="2198782" cy="9352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07902"/>
            <a:ext cx="9144000" cy="3228152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The movement of water through the sponge provides a simple mechanism for </a:t>
            </a:r>
            <a:r>
              <a:rPr lang="en-US" sz="2800" b="1" i="1" dirty="0" smtClean="0"/>
              <a:t>feeding, respiration, circulation, and excretion</a:t>
            </a:r>
            <a:r>
              <a:rPr lang="en-US" sz="2800" i="1" dirty="0" smtClean="0"/>
              <a:t>.</a:t>
            </a:r>
            <a:endParaRPr lang="en-US" sz="2800" dirty="0" smtClean="0"/>
          </a:p>
          <a:p>
            <a:r>
              <a:rPr lang="en-US" sz="2600" dirty="0" smtClean="0"/>
              <a:t>Sponges have a simple skeleton made of </a:t>
            </a:r>
            <a:r>
              <a:rPr lang="en-US" sz="2600" b="1" dirty="0" smtClean="0"/>
              <a:t>spiny spicules.</a:t>
            </a:r>
          </a:p>
          <a:p>
            <a:pPr lvl="1"/>
            <a:r>
              <a:rPr lang="en-US" sz="2400" dirty="0" smtClean="0"/>
              <a:t>A spicule is a spike-shaped structure made of </a:t>
            </a:r>
            <a:r>
              <a:rPr lang="en-US" sz="2400" b="1" dirty="0" smtClean="0"/>
              <a:t>calcium carbonate or silica</a:t>
            </a:r>
            <a:endParaRPr lang="en-US" sz="2400" b="1" dirty="0"/>
          </a:p>
        </p:txBody>
      </p:sp>
      <p:pic>
        <p:nvPicPr>
          <p:cNvPr id="4" name="Picture 3" descr="Screen Shot 2019-02-05 at 8.08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70" y="0"/>
            <a:ext cx="6282229" cy="337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34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97252"/>
            <a:ext cx="9144000" cy="293880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Spicules are made by </a:t>
            </a:r>
            <a:r>
              <a:rPr lang="en-US" sz="2800" b="1" dirty="0" err="1" smtClean="0"/>
              <a:t>archaeocytes</a:t>
            </a:r>
            <a:r>
              <a:rPr lang="en-US" sz="2800" dirty="0" smtClean="0"/>
              <a:t>, which are specialized cells that move around within the </a:t>
            </a:r>
            <a:r>
              <a:rPr lang="en-US" sz="2800" b="1" dirty="0" smtClean="0"/>
              <a:t>walls of the sponge.</a:t>
            </a:r>
          </a:p>
          <a:p>
            <a:pPr lvl="1"/>
            <a:r>
              <a:rPr lang="en-US" sz="2600" dirty="0" smtClean="0"/>
              <a:t>Softer sponges have an </a:t>
            </a:r>
            <a:r>
              <a:rPr lang="en-US" sz="2600" b="1" dirty="0" smtClean="0"/>
              <a:t>internal skeleton made of </a:t>
            </a:r>
            <a:r>
              <a:rPr lang="en-US" sz="2600" b="1" dirty="0" err="1" smtClean="0"/>
              <a:t>spongin</a:t>
            </a:r>
            <a:r>
              <a:rPr lang="en-US" sz="2600" b="1" dirty="0" smtClean="0"/>
              <a:t>.</a:t>
            </a:r>
          </a:p>
          <a:p>
            <a:pPr lvl="1"/>
            <a:r>
              <a:rPr lang="en-US" sz="2600" dirty="0" smtClean="0"/>
              <a:t>These sponges are used as natural bath sponges.</a:t>
            </a:r>
            <a:endParaRPr lang="en-US" sz="2600" dirty="0"/>
          </a:p>
        </p:txBody>
      </p:sp>
      <p:pic>
        <p:nvPicPr>
          <p:cNvPr id="4" name="Picture 3" descr="Screen Shot 2019-02-05 at 8.0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08" y="0"/>
            <a:ext cx="6875591" cy="36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12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Feeding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914400"/>
            <a:ext cx="8688730" cy="53519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Sponges are filter feeders that sift </a:t>
            </a:r>
            <a:r>
              <a:rPr lang="en-US" sz="2800" b="1" dirty="0" smtClean="0"/>
              <a:t>microscopic food particles from the water.</a:t>
            </a:r>
          </a:p>
          <a:p>
            <a:pPr lvl="1"/>
            <a:r>
              <a:rPr lang="en-US" sz="2600" dirty="0" smtClean="0"/>
              <a:t>Digestion takes place </a:t>
            </a:r>
            <a:r>
              <a:rPr lang="en-US" sz="2600" b="1" dirty="0" smtClean="0"/>
              <a:t>inside the cells.</a:t>
            </a:r>
          </a:p>
          <a:p>
            <a:pPr lvl="1"/>
            <a:r>
              <a:rPr lang="en-US" sz="2600" dirty="0" smtClean="0"/>
              <a:t>As water moves through the sponge, food particles are trapped and </a:t>
            </a:r>
            <a:r>
              <a:rPr lang="en-US" sz="2600" b="1" dirty="0" smtClean="0"/>
              <a:t>engulfed by </a:t>
            </a:r>
            <a:r>
              <a:rPr lang="en-US" sz="2600" b="1" dirty="0" err="1" smtClean="0"/>
              <a:t>choanocytes</a:t>
            </a:r>
            <a:r>
              <a:rPr lang="en-US" sz="2600" b="1" dirty="0" smtClean="0"/>
              <a:t>.</a:t>
            </a:r>
          </a:p>
          <a:p>
            <a:pPr lvl="1"/>
            <a:r>
              <a:rPr lang="en-US" sz="2600" dirty="0" smtClean="0"/>
              <a:t>The particles are then passed onto to </a:t>
            </a:r>
            <a:r>
              <a:rPr lang="en-US" sz="2600" b="1" dirty="0" err="1" smtClean="0"/>
              <a:t>archaeocytes</a:t>
            </a:r>
            <a:r>
              <a:rPr lang="en-US" sz="2600" dirty="0" smtClean="0"/>
              <a:t>, that transport </a:t>
            </a:r>
            <a:r>
              <a:rPr lang="en-US" sz="2600" b="1" dirty="0" smtClean="0"/>
              <a:t>digested food throughout the sponge.</a:t>
            </a:r>
            <a:endParaRPr lang="en-US" sz="2600" b="1" dirty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3504866" y="5526879"/>
            <a:ext cx="2090057" cy="594775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49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8011" y="0"/>
            <a:ext cx="9835326" cy="9144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Respiration, Circulation, &amp; Excretion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554" y="1468436"/>
            <a:ext cx="8612381" cy="3670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Sponges rely on the movement of water through their bodies to </a:t>
            </a:r>
            <a:r>
              <a:rPr lang="en-US" sz="2800" b="1" dirty="0" smtClean="0"/>
              <a:t>carry out body functions.</a:t>
            </a:r>
          </a:p>
          <a:p>
            <a:pPr lvl="1"/>
            <a:r>
              <a:rPr lang="en-US" sz="2600" dirty="0" smtClean="0"/>
              <a:t>As water moves throughout the body cavity, </a:t>
            </a:r>
            <a:r>
              <a:rPr lang="en-US" sz="2600" b="1" dirty="0" smtClean="0"/>
              <a:t>oxygen diffuses into the surrounding cells.</a:t>
            </a:r>
          </a:p>
          <a:p>
            <a:pPr lvl="1"/>
            <a:r>
              <a:rPr lang="en-US" sz="2600" dirty="0" smtClean="0"/>
              <a:t>Carbon dioxide, ammonia and other wastes are </a:t>
            </a:r>
            <a:r>
              <a:rPr lang="en-US" sz="2600" b="1" dirty="0" smtClean="0"/>
              <a:t>carried away at the same time.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61126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2773763"/>
            <a:ext cx="2198782" cy="935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What Is an Animal?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782" y="914400"/>
            <a:ext cx="8994218" cy="57567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members of the animal kingdom </a:t>
            </a:r>
            <a:r>
              <a:rPr lang="en-US" sz="2800" b="1" dirty="0" smtClean="0"/>
              <a:t>share certain characteristics.</a:t>
            </a:r>
          </a:p>
          <a:p>
            <a:r>
              <a:rPr lang="en-US" sz="2800" i="1" dirty="0" smtClean="0"/>
              <a:t>Animals, members of the kingdom </a:t>
            </a:r>
            <a:r>
              <a:rPr lang="en-US" sz="2800" i="1" dirty="0" err="1" smtClean="0"/>
              <a:t>Animalia</a:t>
            </a:r>
            <a:r>
              <a:rPr lang="en-US" sz="2800" i="1" dirty="0" smtClean="0"/>
              <a:t>, are </a:t>
            </a:r>
            <a:r>
              <a:rPr lang="en-US" sz="2800" b="1" i="1" dirty="0" smtClean="0"/>
              <a:t>multicellular, eukaryotic heterotrophs whose cells lack cell walls.</a:t>
            </a:r>
            <a:endParaRPr lang="en-US" sz="2800" b="1" dirty="0" smtClean="0"/>
          </a:p>
          <a:p>
            <a:r>
              <a:rPr lang="en-US" sz="2800" dirty="0" smtClean="0"/>
              <a:t>The bodies of most animals contain </a:t>
            </a:r>
            <a:r>
              <a:rPr lang="en-US" sz="2800" b="1" dirty="0" smtClean="0"/>
              <a:t>tissues.</a:t>
            </a:r>
          </a:p>
          <a:p>
            <a:pPr lvl="1"/>
            <a:r>
              <a:rPr lang="en-US" sz="2600" dirty="0" smtClean="0"/>
              <a:t>Tissue is a group of </a:t>
            </a:r>
            <a:r>
              <a:rPr lang="en-US" sz="2600" b="1" dirty="0" smtClean="0"/>
              <a:t>cells that perform a similar function.</a:t>
            </a:r>
          </a:p>
          <a:p>
            <a:pPr lvl="1"/>
            <a:r>
              <a:rPr lang="en-US" sz="2600" dirty="0" smtClean="0"/>
              <a:t>Animals have epithelial (skin), muscular, connective, and nervous tissues.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46848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Response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45" y="914400"/>
            <a:ext cx="8667567" cy="3670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Sponges </a:t>
            </a:r>
            <a:r>
              <a:rPr lang="en-US" sz="2800" b="1" dirty="0" smtClean="0"/>
              <a:t>do not have nervous systems </a:t>
            </a:r>
            <a:r>
              <a:rPr lang="en-US" sz="2800" dirty="0" smtClean="0"/>
              <a:t>that allow them to respond to changes in their environment.</a:t>
            </a:r>
          </a:p>
          <a:p>
            <a:pPr lvl="1"/>
            <a:r>
              <a:rPr lang="en-US" sz="2600" dirty="0" smtClean="0"/>
              <a:t>However, many can produce toxins, that make them </a:t>
            </a:r>
            <a:r>
              <a:rPr lang="en-US" sz="2600" b="1" dirty="0" smtClean="0"/>
              <a:t>poisonous to potential predators.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6720704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Reproduction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79" y="914400"/>
            <a:ext cx="8619334" cy="56924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Sponges can reproduce </a:t>
            </a:r>
            <a:r>
              <a:rPr lang="en-US" sz="2800" b="1" dirty="0" smtClean="0"/>
              <a:t>either sexually or asexually.</a:t>
            </a:r>
          </a:p>
          <a:p>
            <a:pPr lvl="1"/>
            <a:r>
              <a:rPr lang="en-US" sz="2600" dirty="0" smtClean="0"/>
              <a:t>In most sponge species, a single sponge forms </a:t>
            </a:r>
            <a:r>
              <a:rPr lang="en-US" sz="2600" b="1" dirty="0" smtClean="0"/>
              <a:t>both the eggs and sperm.</a:t>
            </a:r>
          </a:p>
          <a:p>
            <a:pPr lvl="1"/>
            <a:r>
              <a:rPr lang="en-US" sz="2600" dirty="0" smtClean="0"/>
              <a:t>The eggs are fertilized inside in sponges body. This is called </a:t>
            </a:r>
            <a:r>
              <a:rPr lang="en-US" sz="2600" b="1" dirty="0" smtClean="0"/>
              <a:t>internal fertilization.</a:t>
            </a:r>
          </a:p>
          <a:p>
            <a:pPr lvl="1"/>
            <a:r>
              <a:rPr lang="en-US" sz="2600" b="1" dirty="0" smtClean="0"/>
              <a:t>Sperm are released from one sponge</a:t>
            </a:r>
            <a:r>
              <a:rPr lang="en-US" sz="2600" dirty="0" smtClean="0"/>
              <a:t>, and are carried through water currents until they enter the pores of another sponge.</a:t>
            </a:r>
          </a:p>
          <a:p>
            <a:pPr lvl="1"/>
            <a:r>
              <a:rPr lang="en-US" sz="2600" dirty="0" err="1" smtClean="0"/>
              <a:t>Archaeocytes</a:t>
            </a:r>
            <a:r>
              <a:rPr lang="en-US" sz="2600" dirty="0" smtClean="0"/>
              <a:t> </a:t>
            </a:r>
            <a:r>
              <a:rPr lang="en-US" sz="2600" b="1" dirty="0" smtClean="0"/>
              <a:t>carry the sperm to the egg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623814" y="6156728"/>
            <a:ext cx="60305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Sponges Reproductive Cycle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94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782" y="666561"/>
            <a:ext cx="8773154" cy="51525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Sponges can reproduce asexually by </a:t>
            </a:r>
            <a:r>
              <a:rPr lang="en-US" sz="2800" b="1" dirty="0" smtClean="0"/>
              <a:t>budding or by producing </a:t>
            </a:r>
            <a:r>
              <a:rPr lang="en-US" sz="2800" b="1" dirty="0" err="1" smtClean="0"/>
              <a:t>gemmules</a:t>
            </a:r>
            <a:r>
              <a:rPr lang="en-US" sz="2800" b="1" dirty="0" smtClean="0"/>
              <a:t>.</a:t>
            </a:r>
          </a:p>
          <a:p>
            <a:pPr lvl="1"/>
            <a:r>
              <a:rPr lang="en-US" sz="2600" dirty="0" smtClean="0"/>
              <a:t>In budding, part of a sponge </a:t>
            </a:r>
            <a:r>
              <a:rPr lang="en-US" sz="2600" b="1" dirty="0" smtClean="0"/>
              <a:t>break off the parent sponge</a:t>
            </a:r>
            <a:r>
              <a:rPr lang="en-US" sz="2600" dirty="0" smtClean="0"/>
              <a:t>, settles on the sea floor, and grows into a new sponge.</a:t>
            </a:r>
          </a:p>
          <a:p>
            <a:pPr lvl="1"/>
            <a:r>
              <a:rPr lang="en-US" sz="2600" dirty="0" smtClean="0"/>
              <a:t>When conditions are harsh, some sponges produce </a:t>
            </a:r>
            <a:r>
              <a:rPr lang="en-US" sz="2600" b="1" dirty="0" err="1" smtClean="0"/>
              <a:t>gemmules</a:t>
            </a:r>
            <a:r>
              <a:rPr lang="en-US" sz="2600" dirty="0" smtClean="0"/>
              <a:t>, which are group of </a:t>
            </a:r>
            <a:r>
              <a:rPr lang="en-US" sz="2600" b="1" dirty="0" err="1" smtClean="0"/>
              <a:t>archaeocytes</a:t>
            </a:r>
            <a:r>
              <a:rPr lang="en-US" sz="2600" b="1" dirty="0" smtClean="0"/>
              <a:t> surrounded by a tough layer of spicules.</a:t>
            </a:r>
          </a:p>
          <a:p>
            <a:pPr lvl="1"/>
            <a:r>
              <a:rPr lang="en-US" sz="2600" dirty="0" smtClean="0"/>
              <a:t>This allows the sponge to survive</a:t>
            </a:r>
            <a:r>
              <a:rPr lang="en-US" sz="2600" b="1" dirty="0" smtClean="0"/>
              <a:t> freezing and drought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737595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95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Ecology of Sponges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633" y="1572080"/>
            <a:ext cx="8587180" cy="41345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Sponges are important in aquatic ecology.</a:t>
            </a:r>
          </a:p>
          <a:p>
            <a:pPr lvl="1"/>
            <a:r>
              <a:rPr lang="en-US" sz="2600" dirty="0" smtClean="0"/>
              <a:t>They provide </a:t>
            </a:r>
            <a:r>
              <a:rPr lang="en-US" sz="2600" b="1" dirty="0" smtClean="0"/>
              <a:t>habitats for marine animals.</a:t>
            </a:r>
          </a:p>
          <a:p>
            <a:pPr lvl="1"/>
            <a:r>
              <a:rPr lang="en-US" sz="2600" dirty="0" smtClean="0"/>
              <a:t>Sponges also form partnerships with </a:t>
            </a:r>
            <a:r>
              <a:rPr lang="en-US" sz="2600" b="1" dirty="0" smtClean="0"/>
              <a:t>photosynthetic bacteria, algae, and plantlike </a:t>
            </a:r>
            <a:r>
              <a:rPr lang="en-US" sz="2600" b="1" dirty="0" err="1" smtClean="0"/>
              <a:t>protists</a:t>
            </a:r>
            <a:r>
              <a:rPr lang="en-US" sz="2600" b="1" dirty="0" smtClean="0"/>
              <a:t>. </a:t>
            </a:r>
          </a:p>
          <a:p>
            <a:pPr lvl="2"/>
            <a:r>
              <a:rPr lang="en-US" sz="2600" dirty="0" smtClean="0"/>
              <a:t>These organisms </a:t>
            </a:r>
            <a:r>
              <a:rPr lang="en-US" sz="2600" b="1" dirty="0" smtClean="0"/>
              <a:t>provide food and oxygen for the sponge</a:t>
            </a:r>
            <a:r>
              <a:rPr lang="en-US" sz="2600" dirty="0" smtClean="0"/>
              <a:t>, and the sponge provides them with protection.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79438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55" y="0"/>
            <a:ext cx="8302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29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8.3 - CNIDARIANS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3999" cy="294360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Cnidaria</a:t>
            </a:r>
            <a:r>
              <a:rPr lang="en-US" sz="2800" dirty="0"/>
              <a:t> </a:t>
            </a:r>
            <a:r>
              <a:rPr lang="en-US" sz="2800" dirty="0" smtClean="0"/>
              <a:t>are a group of organisms that include </a:t>
            </a:r>
            <a:r>
              <a:rPr lang="en-US" sz="2800" b="1" dirty="0" smtClean="0"/>
              <a:t>hydras, jellyfish, sea anemones, and corals</a:t>
            </a:r>
            <a:r>
              <a:rPr lang="en-US" sz="2800" dirty="0" smtClean="0"/>
              <a:t>. </a:t>
            </a:r>
          </a:p>
          <a:p>
            <a:pPr lvl="1"/>
            <a:r>
              <a:rPr lang="en-US" sz="2600" dirty="0" smtClean="0"/>
              <a:t>They are found in waters all over the world.</a:t>
            </a:r>
          </a:p>
          <a:p>
            <a:pPr lvl="1"/>
            <a:r>
              <a:rPr lang="en-US" sz="2600" b="1" dirty="0" smtClean="0"/>
              <a:t>Some live as individuals</a:t>
            </a:r>
          </a:p>
          <a:p>
            <a:pPr lvl="1"/>
            <a:r>
              <a:rPr lang="en-US" sz="2600" dirty="0" smtClean="0"/>
              <a:t>Others live in colonies composed of dozens or even </a:t>
            </a:r>
            <a:r>
              <a:rPr lang="en-US" sz="2600" b="1" dirty="0" smtClean="0"/>
              <a:t>thousands of connected individuals. </a:t>
            </a:r>
          </a:p>
        </p:txBody>
      </p:sp>
    </p:spTree>
    <p:extLst>
      <p:ext uri="{BB962C8B-B14F-4D97-AF65-F5344CB8AC3E}">
        <p14:creationId xmlns:p14="http://schemas.microsoft.com/office/powerpoint/2010/main" val="3065011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What Is A Cnidarian?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851" y="914400"/>
            <a:ext cx="8736962" cy="2927527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Cnidarians are soft-bodied, </a:t>
            </a:r>
            <a:r>
              <a:rPr lang="en-US" sz="2800" b="1" i="1" dirty="0" smtClean="0"/>
              <a:t>carnivorous animals that have stinging tentacles </a:t>
            </a:r>
            <a:r>
              <a:rPr lang="en-US" sz="2800" i="1" dirty="0" smtClean="0"/>
              <a:t>arranged in circles around their mouths. They are the simplest animals to have</a:t>
            </a:r>
            <a:r>
              <a:rPr lang="en-US" sz="2800" b="1" i="1" dirty="0" smtClean="0"/>
              <a:t> body symmetry and specialized tissues.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2706547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82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04" y="200386"/>
            <a:ext cx="8805309" cy="3670767"/>
          </a:xfrm>
        </p:spPr>
        <p:txBody>
          <a:bodyPr>
            <a:normAutofit/>
          </a:bodyPr>
          <a:lstStyle/>
          <a:p>
            <a:r>
              <a:rPr lang="en-US" sz="2800" dirty="0"/>
              <a:t>They get their name from the</a:t>
            </a:r>
            <a:r>
              <a:rPr lang="en-US" sz="2800" b="1" dirty="0"/>
              <a:t> </a:t>
            </a:r>
            <a:r>
              <a:rPr lang="en-US" sz="2800" b="1" dirty="0" err="1"/>
              <a:t>cnidocytes</a:t>
            </a:r>
            <a:r>
              <a:rPr lang="en-US" sz="2800" b="1" dirty="0"/>
              <a:t>, or stinging cells</a:t>
            </a:r>
            <a:r>
              <a:rPr lang="en-US" sz="2800" dirty="0"/>
              <a:t>, that are located along their tentacles.</a:t>
            </a:r>
          </a:p>
          <a:p>
            <a:r>
              <a:rPr lang="en-US" sz="2800" dirty="0"/>
              <a:t>They are used for </a:t>
            </a:r>
            <a:r>
              <a:rPr lang="en-US" sz="2800" b="1" dirty="0"/>
              <a:t>defense and to capture prey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Nematocysts are a poison-filled, stinging structure that contains a </a:t>
            </a:r>
            <a:r>
              <a:rPr lang="en-US" sz="2600" b="1" dirty="0" smtClean="0"/>
              <a:t>tightly coiled dart within each </a:t>
            </a:r>
            <a:r>
              <a:rPr lang="en-US" sz="2600" b="1" dirty="0" err="1" smtClean="0"/>
              <a:t>cnidocyte</a:t>
            </a:r>
            <a:r>
              <a:rPr lang="en-US" sz="2600" b="1" dirty="0" smtClean="0"/>
              <a:t>.</a:t>
            </a:r>
            <a:endParaRPr lang="en-US" sz="2600" b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4787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Form &amp; Function in Cnidarians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4512"/>
            <a:ext cx="9144000" cy="282171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Cnidarians are only a few cells thick and have </a:t>
            </a:r>
            <a:r>
              <a:rPr lang="en-US" sz="2800" b="1" dirty="0" smtClean="0"/>
              <a:t>simple body systems.</a:t>
            </a:r>
          </a:p>
          <a:p>
            <a:pPr lvl="1"/>
            <a:r>
              <a:rPr lang="en-US" sz="2600" dirty="0" smtClean="0"/>
              <a:t>Most of their responses to the environment are carried out by </a:t>
            </a:r>
            <a:r>
              <a:rPr lang="en-US" sz="2600" b="1" dirty="0" smtClean="0"/>
              <a:t>specialized cells and tissues.</a:t>
            </a:r>
          </a:p>
          <a:p>
            <a:pPr lvl="1"/>
            <a:r>
              <a:rPr lang="en-US" sz="2600" dirty="0" smtClean="0"/>
              <a:t>These tissues function in physiological processes such as </a:t>
            </a:r>
            <a:r>
              <a:rPr lang="en-US" sz="2600" b="1" dirty="0" smtClean="0"/>
              <a:t>feeding and movement.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402174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Body Plan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6450"/>
            <a:ext cx="9144000" cy="34665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Cnidarians have </a:t>
            </a:r>
            <a:r>
              <a:rPr lang="en-US" sz="2800" b="1" dirty="0" smtClean="0"/>
              <a:t>radial symmetry.</a:t>
            </a:r>
          </a:p>
          <a:p>
            <a:pPr lvl="1"/>
            <a:r>
              <a:rPr lang="en-US" sz="2600" dirty="0" smtClean="0"/>
              <a:t>They have a central mouth surrounded by numerous tentacles that </a:t>
            </a:r>
            <a:r>
              <a:rPr lang="en-US" sz="2600" b="1" dirty="0" smtClean="0"/>
              <a:t>extend outward from the body.</a:t>
            </a:r>
          </a:p>
          <a:p>
            <a:r>
              <a:rPr lang="en-US" sz="2800" i="1" dirty="0" smtClean="0"/>
              <a:t>Cnidarians typically have a life cycle that includes two different stages: </a:t>
            </a:r>
            <a:r>
              <a:rPr lang="en-US" sz="2800" b="1" i="1" dirty="0" smtClean="0"/>
              <a:t>a polyp and medusa.</a:t>
            </a:r>
            <a:endParaRPr lang="en-US" sz="2800" b="1" i="1" dirty="0"/>
          </a:p>
        </p:txBody>
      </p:sp>
      <p:pic>
        <p:nvPicPr>
          <p:cNvPr id="4" name="Picture 3" descr="Screen Shot 2019-02-11 at 5.1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324" y="3853393"/>
            <a:ext cx="5751676" cy="3004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32" y="4172289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2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0387"/>
            <a:ext cx="9143999" cy="258058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Over 95% of all animal species are often grouped in a single, informal category: </a:t>
            </a:r>
            <a:r>
              <a:rPr lang="en-US" sz="2800" b="1" dirty="0" smtClean="0"/>
              <a:t>invertebrates.</a:t>
            </a:r>
          </a:p>
          <a:p>
            <a:pPr lvl="1"/>
            <a:r>
              <a:rPr lang="en-US" sz="2600" dirty="0" smtClean="0"/>
              <a:t>Invertebrates are animals that </a:t>
            </a:r>
            <a:r>
              <a:rPr lang="en-US" sz="2600" b="1" dirty="0" smtClean="0"/>
              <a:t>do not have a backbone, or vertebral column.</a:t>
            </a:r>
          </a:p>
          <a:p>
            <a:pPr lvl="1"/>
            <a:r>
              <a:rPr lang="en-US" sz="2600" dirty="0" smtClean="0"/>
              <a:t>They range in size from microscopic dust mites, to the giant squid.</a:t>
            </a:r>
          </a:p>
        </p:txBody>
      </p:sp>
      <p:pic>
        <p:nvPicPr>
          <p:cNvPr id="5" name="Picture 4" descr="They-Find-a-Giant-Squid-of-Almost-14-Feet-in-New-Zeal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429" y="2273276"/>
            <a:ext cx="3693571" cy="4825849"/>
          </a:xfrm>
          <a:prstGeom prst="rect">
            <a:avLst/>
          </a:prstGeom>
        </p:spPr>
      </p:pic>
      <p:pic>
        <p:nvPicPr>
          <p:cNvPr id="6" name="Picture 5" descr="dust-mite-close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91" y="4554414"/>
            <a:ext cx="4642338" cy="23211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928" y="2780976"/>
            <a:ext cx="5450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other 5% of animals are called </a:t>
            </a:r>
            <a:r>
              <a:rPr lang="en-US" sz="2800" b="1" dirty="0"/>
              <a:t>vertebrates because they have a backbone.</a:t>
            </a:r>
          </a:p>
        </p:txBody>
      </p:sp>
    </p:spTree>
    <p:extLst>
      <p:ext uri="{BB962C8B-B14F-4D97-AF65-F5344CB8AC3E}">
        <p14:creationId xmlns:p14="http://schemas.microsoft.com/office/powerpoint/2010/main" val="3200861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0386"/>
            <a:ext cx="9144000" cy="367076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 polyp is a </a:t>
            </a:r>
            <a:r>
              <a:rPr lang="en-US" sz="2800" b="1" dirty="0" smtClean="0"/>
              <a:t>cylindrical body with </a:t>
            </a:r>
            <a:r>
              <a:rPr lang="en-US" sz="2800" b="1" dirty="0" err="1" smtClean="0"/>
              <a:t>armlike</a:t>
            </a:r>
            <a:r>
              <a:rPr lang="en-US" sz="2800" b="1" dirty="0" smtClean="0"/>
              <a:t> tentacles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In a polyp, the </a:t>
            </a:r>
            <a:r>
              <a:rPr lang="en-US" sz="2600" b="1" dirty="0" smtClean="0"/>
              <a:t>mouth points upward</a:t>
            </a:r>
            <a:r>
              <a:rPr lang="en-US" sz="2600" dirty="0" smtClean="0"/>
              <a:t>. They are usually sessile.</a:t>
            </a:r>
          </a:p>
          <a:p>
            <a:r>
              <a:rPr lang="en-US" sz="2800" dirty="0" smtClean="0"/>
              <a:t>A medusa has a motile, </a:t>
            </a:r>
            <a:r>
              <a:rPr lang="en-US" sz="2800" b="1" dirty="0" smtClean="0"/>
              <a:t>bell-shaped body with the mouth on the bottom.</a:t>
            </a:r>
          </a:p>
          <a:p>
            <a:r>
              <a:rPr lang="en-US" sz="2800" dirty="0" smtClean="0"/>
              <a:t>They each have a </a:t>
            </a:r>
            <a:r>
              <a:rPr lang="en-US" sz="2800" b="1" dirty="0" smtClean="0"/>
              <a:t>body wall that surrounds an internal space </a:t>
            </a:r>
            <a:r>
              <a:rPr lang="en-US" sz="2800" dirty="0" smtClean="0"/>
              <a:t>called a </a:t>
            </a:r>
            <a:r>
              <a:rPr lang="en-US" sz="2800" b="1" dirty="0" err="1" smtClean="0"/>
              <a:t>gastrovascular</a:t>
            </a:r>
            <a:r>
              <a:rPr lang="en-US" sz="2800" b="1" dirty="0" smtClean="0"/>
              <a:t> cavity</a:t>
            </a:r>
            <a:r>
              <a:rPr lang="en-US" sz="2800" dirty="0" smtClean="0"/>
              <a:t>, where digestion takes place.</a:t>
            </a:r>
            <a:endParaRPr lang="en-US" sz="2800" dirty="0"/>
          </a:p>
        </p:txBody>
      </p:sp>
      <p:pic>
        <p:nvPicPr>
          <p:cNvPr id="4" name="Picture 3" descr="Screen Shot 2019-02-11 at 5.1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03" y="3643427"/>
            <a:ext cx="6153611" cy="321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6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Feeding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7961"/>
            <a:ext cx="9144000" cy="3670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</a:t>
            </a:r>
            <a:r>
              <a:rPr lang="en-US" sz="2800" b="1" dirty="0" smtClean="0"/>
              <a:t>paralyzing its prey</a:t>
            </a:r>
            <a:r>
              <a:rPr lang="en-US" sz="2800" dirty="0" smtClean="0"/>
              <a:t>, a cnidarian pulls the prey through its mouth and </a:t>
            </a:r>
            <a:r>
              <a:rPr lang="en-US" sz="2800" b="1" dirty="0" smtClean="0"/>
              <a:t>into its </a:t>
            </a:r>
            <a:r>
              <a:rPr lang="en-US" sz="2800" b="1" dirty="0" err="1" smtClean="0"/>
              <a:t>gastrovascular</a:t>
            </a:r>
            <a:r>
              <a:rPr lang="en-US" sz="2800" b="1" dirty="0" smtClean="0"/>
              <a:t> cavity.</a:t>
            </a:r>
          </a:p>
          <a:p>
            <a:pPr lvl="1"/>
            <a:r>
              <a:rPr lang="en-US" sz="2600" dirty="0" smtClean="0"/>
              <a:t>Food enters, and waste leaves </a:t>
            </a:r>
            <a:r>
              <a:rPr lang="en-US" sz="2600" b="1" dirty="0" smtClean="0"/>
              <a:t>through the same opening. </a:t>
            </a:r>
          </a:p>
          <a:p>
            <a:pPr lvl="1"/>
            <a:r>
              <a:rPr lang="en-US" sz="2600" dirty="0" smtClean="0"/>
              <a:t>Food is partially digested in the </a:t>
            </a:r>
            <a:r>
              <a:rPr lang="en-US" sz="2600" dirty="0" err="1" smtClean="0"/>
              <a:t>gastrovascular</a:t>
            </a:r>
            <a:r>
              <a:rPr lang="en-US" sz="2600" dirty="0" smtClean="0"/>
              <a:t> cavity. It is then absorbed by the </a:t>
            </a:r>
            <a:r>
              <a:rPr lang="en-US" sz="2600" b="1" dirty="0" err="1" smtClean="0"/>
              <a:t>gastroderm</a:t>
            </a:r>
            <a:r>
              <a:rPr lang="en-US" sz="2600" b="1" dirty="0" smtClean="0"/>
              <a:t>, can digestion is completed here.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091918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2100" y="241125"/>
            <a:ext cx="9996100" cy="914400"/>
          </a:xfrm>
        </p:spPr>
        <p:txBody>
          <a:bodyPr>
            <a:noAutofit/>
          </a:bodyPr>
          <a:lstStyle/>
          <a:p>
            <a:r>
              <a:rPr lang="en-US" dirty="0" smtClean="0"/>
              <a:t>Respiration, Circulation, &amp; 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69" y="1959276"/>
            <a:ext cx="8612380" cy="3670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Following digestion, nutrients are usually transported </a:t>
            </a:r>
            <a:r>
              <a:rPr lang="en-US" sz="2800" b="1" dirty="0" smtClean="0"/>
              <a:t>throughout the body by diffusion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Cnidarians respire and eliminate the wastes of cellular metabolism by </a:t>
            </a:r>
            <a:r>
              <a:rPr lang="en-US" sz="2800" b="1" dirty="0" smtClean="0"/>
              <a:t>diffusion through their body walls.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01314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Response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87233"/>
            <a:ext cx="9144000" cy="367076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Cnidarians gather information from their environment using </a:t>
            </a:r>
            <a:r>
              <a:rPr lang="en-US" sz="2800" b="1" dirty="0" smtClean="0"/>
              <a:t>specialized sensory cells</a:t>
            </a:r>
            <a:r>
              <a:rPr lang="en-US" sz="2800" dirty="0" smtClean="0"/>
              <a:t>. </a:t>
            </a:r>
          </a:p>
          <a:p>
            <a:pPr lvl="1"/>
            <a:r>
              <a:rPr lang="en-US" sz="2600" dirty="0" smtClean="0"/>
              <a:t>A </a:t>
            </a:r>
            <a:r>
              <a:rPr lang="en-US" sz="2600" b="1" dirty="0" smtClean="0"/>
              <a:t>nerve net </a:t>
            </a:r>
            <a:r>
              <a:rPr lang="en-US" sz="2600" dirty="0" smtClean="0"/>
              <a:t>is a loosely organized network or nerve cells that allow cnidarians to </a:t>
            </a:r>
            <a:r>
              <a:rPr lang="en-US" sz="2600" b="1" dirty="0" smtClean="0"/>
              <a:t>detect stimuli such as touch.</a:t>
            </a:r>
          </a:p>
          <a:p>
            <a:pPr lvl="1"/>
            <a:r>
              <a:rPr lang="en-US" sz="2600" dirty="0" smtClean="0"/>
              <a:t>They also have </a:t>
            </a:r>
            <a:r>
              <a:rPr lang="en-US" sz="2600" b="1" dirty="0" err="1" smtClean="0"/>
              <a:t>statocysts</a:t>
            </a:r>
            <a:r>
              <a:rPr lang="en-US" sz="2600" dirty="0" smtClean="0"/>
              <a:t>, which are groups of sensory cells that help </a:t>
            </a:r>
            <a:r>
              <a:rPr lang="en-US" sz="2600" b="1" dirty="0" smtClean="0"/>
              <a:t>determine the direction of gravity.</a:t>
            </a:r>
          </a:p>
          <a:p>
            <a:pPr lvl="1"/>
            <a:r>
              <a:rPr lang="en-US" sz="2600" b="1" dirty="0" err="1" smtClean="0"/>
              <a:t>Ocelli</a:t>
            </a:r>
            <a:r>
              <a:rPr lang="en-US" sz="2600" dirty="0" smtClean="0"/>
              <a:t> are eyespots that can </a:t>
            </a:r>
            <a:r>
              <a:rPr lang="en-US" sz="2600" b="1" dirty="0" smtClean="0"/>
              <a:t>detect light.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14040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Movement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4036"/>
            <a:ext cx="9143999" cy="3670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Cnidarians move in different ways.</a:t>
            </a:r>
          </a:p>
          <a:p>
            <a:pPr lvl="1"/>
            <a:r>
              <a:rPr lang="en-US" sz="2600" dirty="0" smtClean="0"/>
              <a:t>Sea anemones have a </a:t>
            </a:r>
            <a:r>
              <a:rPr lang="en-US" sz="2600" b="1" dirty="0" smtClean="0"/>
              <a:t>hydrostatic skeleton</a:t>
            </a:r>
            <a:r>
              <a:rPr lang="en-US" sz="2600" dirty="0" smtClean="0"/>
              <a:t>, which consists of a layer of </a:t>
            </a:r>
            <a:r>
              <a:rPr lang="en-US" sz="2600" b="1" dirty="0" smtClean="0"/>
              <a:t>circular muscles and a layer of longitudinal muscles </a:t>
            </a:r>
            <a:r>
              <a:rPr lang="en-US" sz="2600" dirty="0" smtClean="0"/>
              <a:t>that enable them to move.</a:t>
            </a:r>
          </a:p>
          <a:p>
            <a:pPr lvl="1"/>
            <a:r>
              <a:rPr lang="en-US" sz="2600" dirty="0" smtClean="0"/>
              <a:t>Medusas move by </a:t>
            </a:r>
            <a:r>
              <a:rPr lang="en-US" sz="2600" b="1" dirty="0" smtClean="0"/>
              <a:t>jet propulsion</a:t>
            </a:r>
            <a:r>
              <a:rPr lang="en-US" sz="2600" dirty="0" smtClean="0"/>
              <a:t>. Muscle contractions cause their bodies to fold like umbrella’s</a:t>
            </a:r>
            <a:r>
              <a:rPr lang="en-US" sz="2600" dirty="0"/>
              <a:t>,</a:t>
            </a:r>
            <a:r>
              <a:rPr lang="en-US" sz="2600" dirty="0" smtClean="0"/>
              <a:t> this </a:t>
            </a:r>
            <a:r>
              <a:rPr lang="en-US" sz="2600" b="1" dirty="0" smtClean="0"/>
              <a:t>pushes water out of the bell moving it forward.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16166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Reproduction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91" y="914400"/>
            <a:ext cx="8699722" cy="41974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cnidarians reproduce both </a:t>
            </a:r>
            <a:r>
              <a:rPr lang="en-US" sz="2800" b="1" dirty="0" smtClean="0"/>
              <a:t>sexually and asexually.</a:t>
            </a:r>
          </a:p>
          <a:p>
            <a:pPr lvl="1"/>
            <a:r>
              <a:rPr lang="en-US" sz="2600" dirty="0" smtClean="0"/>
              <a:t>Polyps can </a:t>
            </a:r>
            <a:r>
              <a:rPr lang="en-US" sz="2600" b="1" dirty="0" smtClean="0"/>
              <a:t>reproduce asexually by budding</a:t>
            </a:r>
          </a:p>
          <a:p>
            <a:r>
              <a:rPr lang="en-US" sz="2800" dirty="0" smtClean="0"/>
              <a:t>In most cnidarians, sexual reproduction takes place with </a:t>
            </a:r>
            <a:r>
              <a:rPr lang="en-US" sz="2800" b="1" dirty="0" smtClean="0"/>
              <a:t>external fertilization in water.</a:t>
            </a:r>
          </a:p>
          <a:p>
            <a:pPr lvl="1"/>
            <a:r>
              <a:rPr lang="en-US" sz="2600" dirty="0" smtClean="0"/>
              <a:t>This takes place </a:t>
            </a:r>
            <a:r>
              <a:rPr lang="en-US" sz="2600" b="1" dirty="0" smtClean="0"/>
              <a:t>outside of the female body.</a:t>
            </a:r>
          </a:p>
          <a:p>
            <a:pPr lvl="1"/>
            <a:r>
              <a:rPr lang="en-US" sz="2600" dirty="0" smtClean="0"/>
              <a:t>The female will release the </a:t>
            </a:r>
            <a:r>
              <a:rPr lang="en-US" sz="2600" b="1" dirty="0" smtClean="0"/>
              <a:t>eggs into the water</a:t>
            </a:r>
            <a:r>
              <a:rPr lang="en-US" sz="2600" dirty="0" smtClean="0"/>
              <a:t>, and the male releases the </a:t>
            </a:r>
            <a:r>
              <a:rPr lang="en-US" sz="2600" b="1" dirty="0" smtClean="0"/>
              <a:t>sperm in the water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70357" y="5287012"/>
            <a:ext cx="8643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Jellyfish Reproduction Cycle Diagram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998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Groups of Cnidarians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709" y="914400"/>
            <a:ext cx="8571103" cy="55477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Here we will learn about three classes of Cnidarians.</a:t>
            </a:r>
          </a:p>
          <a:p>
            <a:pPr lvl="1"/>
            <a:r>
              <a:rPr lang="en-US" sz="2600" dirty="0" smtClean="0"/>
              <a:t>1) Class </a:t>
            </a:r>
            <a:r>
              <a:rPr lang="en-US" sz="2600" dirty="0" err="1" smtClean="0"/>
              <a:t>Scyphozoa</a:t>
            </a:r>
            <a:r>
              <a:rPr lang="en-US" sz="2600" dirty="0" smtClean="0"/>
              <a:t> </a:t>
            </a:r>
            <a:r>
              <a:rPr lang="mr-IN" sz="2600" dirty="0" smtClean="0"/>
              <a:t>–</a:t>
            </a:r>
            <a:r>
              <a:rPr lang="en-US" sz="2600" dirty="0" smtClean="0"/>
              <a:t> </a:t>
            </a:r>
            <a:r>
              <a:rPr lang="en-US" sz="2600" b="1" dirty="0" smtClean="0"/>
              <a:t>Jellyfish</a:t>
            </a:r>
          </a:p>
          <a:p>
            <a:pPr lvl="1"/>
            <a:r>
              <a:rPr lang="en-US" sz="2600" dirty="0" smtClean="0"/>
              <a:t>2) Class Hydrozoa </a:t>
            </a:r>
            <a:r>
              <a:rPr lang="mr-IN" sz="2600" dirty="0" smtClean="0"/>
              <a:t>–</a:t>
            </a:r>
            <a:r>
              <a:rPr lang="en-US" sz="2600" dirty="0" smtClean="0"/>
              <a:t> </a:t>
            </a:r>
            <a:r>
              <a:rPr lang="en-US" sz="2600" b="1" dirty="0" smtClean="0"/>
              <a:t>Hydras</a:t>
            </a:r>
            <a:r>
              <a:rPr lang="en-US" sz="2600" dirty="0" smtClean="0"/>
              <a:t> </a:t>
            </a:r>
          </a:p>
          <a:p>
            <a:pPr lvl="1"/>
            <a:r>
              <a:rPr lang="en-US" sz="2600" dirty="0" smtClean="0"/>
              <a:t>3) Class </a:t>
            </a:r>
            <a:r>
              <a:rPr lang="en-US" sz="2600" dirty="0" err="1" smtClean="0"/>
              <a:t>Anthozoa</a:t>
            </a:r>
            <a:r>
              <a:rPr lang="en-US" sz="2600" dirty="0" smtClean="0"/>
              <a:t> </a:t>
            </a:r>
            <a:r>
              <a:rPr lang="mr-IN" sz="2600" dirty="0" smtClean="0"/>
              <a:t>–</a:t>
            </a:r>
            <a:r>
              <a:rPr lang="en-US" sz="2600" dirty="0" smtClean="0"/>
              <a:t> </a:t>
            </a:r>
            <a:r>
              <a:rPr lang="en-US" sz="2600" b="1" dirty="0" smtClean="0"/>
              <a:t>Sea Anemones &amp; Corals</a:t>
            </a:r>
          </a:p>
          <a:p>
            <a:r>
              <a:rPr lang="en-US" sz="2800" dirty="0" smtClean="0"/>
              <a:t>All cnidarians live under water, and</a:t>
            </a:r>
            <a:r>
              <a:rPr lang="en-US" sz="2800" b="1" dirty="0" smtClean="0"/>
              <a:t> nearly all live in the ocean.</a:t>
            </a:r>
          </a:p>
          <a:p>
            <a:r>
              <a:rPr lang="en-US" sz="2800" i="1" dirty="0" smtClean="0"/>
              <a:t>Cnidarians include</a:t>
            </a:r>
            <a:r>
              <a:rPr lang="en-US" sz="2800" b="1" i="1" dirty="0" smtClean="0"/>
              <a:t> jellyfishes</a:t>
            </a:r>
            <a:r>
              <a:rPr lang="en-US" sz="2800" i="1" dirty="0" smtClean="0"/>
              <a:t>, hydras and their relatives, </a:t>
            </a:r>
            <a:r>
              <a:rPr lang="en-US" sz="2800" b="1" i="1" dirty="0" smtClean="0"/>
              <a:t>and sea anemones and corals.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5526938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083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Jellyfishes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4036"/>
            <a:ext cx="9144000" cy="367076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class </a:t>
            </a:r>
            <a:r>
              <a:rPr lang="en-US" sz="2800" b="1" dirty="0" err="1" smtClean="0"/>
              <a:t>Scyphozoa</a:t>
            </a:r>
            <a:r>
              <a:rPr lang="en-US" sz="2800" dirty="0" smtClean="0"/>
              <a:t> contains jellyfishes.</a:t>
            </a:r>
          </a:p>
          <a:p>
            <a:pPr lvl="1"/>
            <a:r>
              <a:rPr lang="en-US" sz="2600" dirty="0" smtClean="0"/>
              <a:t>Scyphozoans, which means “cup animals,” live their lives </a:t>
            </a:r>
            <a:r>
              <a:rPr lang="en-US" sz="2600" b="1" dirty="0" smtClean="0"/>
              <a:t>primarily as medusas.</a:t>
            </a:r>
          </a:p>
          <a:p>
            <a:pPr lvl="1"/>
            <a:r>
              <a:rPr lang="en-US" sz="2600" dirty="0" smtClean="0"/>
              <a:t>The polyp form of jellyfishes is</a:t>
            </a:r>
            <a:r>
              <a:rPr lang="en-US" sz="2600" b="1" dirty="0" smtClean="0"/>
              <a:t> restricted to a small larval stage. </a:t>
            </a:r>
          </a:p>
          <a:p>
            <a:pPr lvl="1"/>
            <a:r>
              <a:rPr lang="en-US" sz="2600" dirty="0" smtClean="0"/>
              <a:t>The largest jellyfish ever found was almost 4 meters in diameter, and the tentacles were more than 30 meters long</a:t>
            </a:r>
          </a:p>
          <a:p>
            <a:pPr lvl="1"/>
            <a:r>
              <a:rPr lang="en-US" sz="2600" b="1" dirty="0" smtClean="0"/>
              <a:t>They reproduce sexually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1249472" y="5125527"/>
            <a:ext cx="2209553" cy="7025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464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Hydras &amp; Their Relatives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5811"/>
            <a:ext cx="9143999" cy="3209391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The polyps of most hydras grow in </a:t>
            </a:r>
            <a:r>
              <a:rPr lang="en-US" sz="2800" b="1" dirty="0" smtClean="0"/>
              <a:t>branching colonies </a:t>
            </a:r>
            <a:r>
              <a:rPr lang="en-US" sz="2800" dirty="0" smtClean="0"/>
              <a:t>that sometimes extend more than a meter. </a:t>
            </a:r>
          </a:p>
          <a:p>
            <a:pPr lvl="1"/>
            <a:r>
              <a:rPr lang="en-US" sz="2600" dirty="0" smtClean="0"/>
              <a:t>Within the colony, </a:t>
            </a:r>
            <a:r>
              <a:rPr lang="en-US" sz="2600" b="1" dirty="0" smtClean="0"/>
              <a:t>polyps are specialized to perform different functions.</a:t>
            </a:r>
          </a:p>
          <a:p>
            <a:r>
              <a:rPr lang="en-US" sz="2800" dirty="0" smtClean="0"/>
              <a:t>The most common freshwater hydrozoans are hydras. </a:t>
            </a:r>
            <a:r>
              <a:rPr lang="en-US" sz="2800" b="1" dirty="0" smtClean="0"/>
              <a:t>Hydras lack a medusa stage.</a:t>
            </a:r>
          </a:p>
          <a:p>
            <a:pPr lvl="1"/>
            <a:r>
              <a:rPr lang="en-US" sz="2600" dirty="0" smtClean="0"/>
              <a:t>Hydras reproduce asexually by budding, or sexually.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305470" y="4468852"/>
            <a:ext cx="44841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Many get their nutrition from </a:t>
            </a:r>
            <a:r>
              <a:rPr lang="en-US" sz="2400" b="1" dirty="0" smtClean="0"/>
              <a:t>capturing, stinging, and digesting small prey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Action Button: Forward or Next 5">
            <a:hlinkClick r:id="rId2" highlightClick="1"/>
          </p:cNvPr>
          <p:cNvSpPr/>
          <p:nvPr/>
        </p:nvSpPr>
        <p:spPr>
          <a:xfrm>
            <a:off x="1318344" y="5835228"/>
            <a:ext cx="2138289" cy="54655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562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Sea Anemones and Corals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875952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Members of this group live their entire lives in the </a:t>
            </a:r>
            <a:r>
              <a:rPr lang="en-US" sz="2800" b="1" dirty="0" smtClean="0"/>
              <a:t>polyp stage.</a:t>
            </a:r>
          </a:p>
          <a:p>
            <a:pPr lvl="1"/>
            <a:r>
              <a:rPr lang="en-US" sz="2600" dirty="0" smtClean="0"/>
              <a:t>They all have a cen</a:t>
            </a:r>
            <a:r>
              <a:rPr lang="en-US" sz="2600" b="1" dirty="0" smtClean="0"/>
              <a:t>tral body surrounded by tentacles</a:t>
            </a:r>
            <a:r>
              <a:rPr lang="en-US" sz="2600" dirty="0" smtClean="0"/>
              <a:t>. Their namesake </a:t>
            </a:r>
            <a:r>
              <a:rPr lang="en-US" sz="2600" dirty="0" err="1" smtClean="0"/>
              <a:t>anthozoa</a:t>
            </a:r>
            <a:r>
              <a:rPr lang="en-US" sz="2600" dirty="0" smtClean="0"/>
              <a:t> means: “</a:t>
            </a:r>
            <a:r>
              <a:rPr lang="en-US" sz="2600" b="1" dirty="0" smtClean="0"/>
              <a:t>flower animal</a:t>
            </a:r>
            <a:r>
              <a:rPr lang="en-US" sz="2600" dirty="0" smtClean="0"/>
              <a:t>.”</a:t>
            </a:r>
          </a:p>
          <a:p>
            <a:pPr lvl="1"/>
            <a:r>
              <a:rPr lang="en-US" sz="2600" dirty="0" smtClean="0"/>
              <a:t>Many species are </a:t>
            </a:r>
            <a:r>
              <a:rPr lang="en-US" sz="2600" b="1" dirty="0" smtClean="0"/>
              <a:t>colonial</a:t>
            </a:r>
          </a:p>
          <a:p>
            <a:pPr lvl="1"/>
            <a:r>
              <a:rPr lang="en-US" sz="2600" dirty="0" smtClean="0"/>
              <a:t>Sea anemones are</a:t>
            </a:r>
            <a:r>
              <a:rPr lang="en-US" sz="2600" b="1" dirty="0" smtClean="0"/>
              <a:t> solitary polyps that live at all depths of the ocean. </a:t>
            </a:r>
          </a:p>
          <a:p>
            <a:pPr lvl="1"/>
            <a:r>
              <a:rPr lang="en-US" sz="2600" b="1" dirty="0" smtClean="0"/>
              <a:t>Using nematocysts</a:t>
            </a:r>
            <a:r>
              <a:rPr lang="en-US" sz="2600" dirty="0" smtClean="0"/>
              <a:t>, they catch a variety of marine organisms. </a:t>
            </a:r>
          </a:p>
        </p:txBody>
      </p:sp>
    </p:spTree>
    <p:extLst>
      <p:ext uri="{BB962C8B-B14F-4D97-AF65-F5344CB8AC3E}">
        <p14:creationId xmlns:p14="http://schemas.microsoft.com/office/powerpoint/2010/main" val="111743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497" y="1696738"/>
            <a:ext cx="2198782" cy="935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What Animals </a:t>
            </a:r>
            <a:r>
              <a:rPr lang="en-US" sz="4000" b="1" dirty="0"/>
              <a:t>D</a:t>
            </a:r>
            <a:r>
              <a:rPr lang="en-US" sz="4000" b="1" dirty="0" smtClean="0"/>
              <a:t>o </a:t>
            </a:r>
            <a:r>
              <a:rPr lang="en-US" sz="4000" b="1" dirty="0"/>
              <a:t>T</a:t>
            </a:r>
            <a:r>
              <a:rPr lang="en-US" sz="4000" b="1" dirty="0" smtClean="0"/>
              <a:t>o </a:t>
            </a:r>
            <a:r>
              <a:rPr lang="en-US" sz="4000" b="1" dirty="0"/>
              <a:t>S</a:t>
            </a:r>
            <a:r>
              <a:rPr lang="en-US" sz="4000" b="1" dirty="0" smtClean="0"/>
              <a:t>urvive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3999" cy="5740653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Animals carry out the following essential functions; </a:t>
            </a:r>
            <a:r>
              <a:rPr lang="en-US" sz="2800" b="1" i="1" dirty="0" smtClean="0"/>
              <a:t>feeding, respiration, circulation, excretion, response, movement, and reproduction</a:t>
            </a:r>
            <a:r>
              <a:rPr lang="en-US" sz="2800" i="1" dirty="0" smtClean="0"/>
              <a:t>.</a:t>
            </a:r>
          </a:p>
          <a:p>
            <a:r>
              <a:rPr lang="en-US" sz="2800" dirty="0" smtClean="0"/>
              <a:t>Many body functions help animals maintain </a:t>
            </a:r>
            <a:r>
              <a:rPr lang="en-US" sz="2800" b="1" dirty="0" smtClean="0"/>
              <a:t>homeostasis, or a stable internal environment.</a:t>
            </a:r>
          </a:p>
          <a:p>
            <a:pPr lvl="1"/>
            <a:r>
              <a:rPr lang="en-US" sz="2600" dirty="0" smtClean="0"/>
              <a:t>Homeostasis is often maintained by </a:t>
            </a:r>
            <a:r>
              <a:rPr lang="en-US" sz="2600" b="1" dirty="0" smtClean="0"/>
              <a:t>internal feedback mechanisms.</a:t>
            </a:r>
          </a:p>
          <a:p>
            <a:pPr lvl="1"/>
            <a:r>
              <a:rPr lang="en-US" sz="2600" dirty="0" smtClean="0"/>
              <a:t>Most of these mechanisms involve </a:t>
            </a:r>
            <a:r>
              <a:rPr lang="en-US" sz="2600" b="1" dirty="0" smtClean="0"/>
              <a:t>feedback inhibition</a:t>
            </a:r>
            <a:r>
              <a:rPr lang="en-US" sz="2600" dirty="0" smtClean="0"/>
              <a:t>, in which the </a:t>
            </a:r>
            <a:r>
              <a:rPr lang="en-US" sz="2600" b="1" dirty="0" smtClean="0"/>
              <a:t>product, or result of a process </a:t>
            </a:r>
            <a:r>
              <a:rPr lang="en-US" sz="2600" dirty="0" smtClean="0"/>
              <a:t>stops or limits the process. </a:t>
            </a:r>
          </a:p>
          <a:p>
            <a:pPr lvl="1"/>
            <a:r>
              <a:rPr lang="en-US" sz="2600" dirty="0" smtClean="0"/>
              <a:t>For example, when your body</a:t>
            </a:r>
            <a:r>
              <a:rPr lang="en-US" sz="2600" b="1" dirty="0" smtClean="0"/>
              <a:t> sweats to release excess heat.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2261840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6461"/>
            <a:ext cx="9144000" cy="388266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Individual coral polyps look like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minature</a:t>
            </a:r>
            <a:r>
              <a:rPr lang="en-US" sz="2800" b="1" dirty="0" smtClean="0"/>
              <a:t> sea anemones</a:t>
            </a:r>
          </a:p>
          <a:p>
            <a:pPr lvl="1"/>
            <a:r>
              <a:rPr lang="en-US" sz="2600" dirty="0" smtClean="0"/>
              <a:t>Most corals are colonial, and their </a:t>
            </a:r>
            <a:r>
              <a:rPr lang="en-US" sz="2600" b="1" dirty="0" smtClean="0"/>
              <a:t>polyps grow together in large numbers.</a:t>
            </a:r>
          </a:p>
          <a:p>
            <a:pPr lvl="1"/>
            <a:r>
              <a:rPr lang="en-US" sz="2600" dirty="0" smtClean="0"/>
              <a:t>New polyps are produced using budding, as they grow they </a:t>
            </a:r>
            <a:r>
              <a:rPr lang="en-US" sz="2600" b="1" dirty="0" smtClean="0"/>
              <a:t>secrete a skeleton of calcium carbonate</a:t>
            </a:r>
          </a:p>
          <a:p>
            <a:pPr lvl="1"/>
            <a:r>
              <a:rPr lang="en-US" sz="2600" dirty="0" smtClean="0"/>
              <a:t>These grow slowly and can live for hundreds, or </a:t>
            </a:r>
            <a:r>
              <a:rPr lang="en-US" sz="2600" b="1" dirty="0" smtClean="0"/>
              <a:t>thousands of years.</a:t>
            </a:r>
          </a:p>
          <a:p>
            <a:pPr lvl="1"/>
            <a:r>
              <a:rPr lang="en-US" sz="2600" dirty="0" smtClean="0"/>
              <a:t>They reproduce sexually by producing</a:t>
            </a:r>
            <a:r>
              <a:rPr lang="en-US" sz="2600" b="1" dirty="0" smtClean="0"/>
              <a:t> eggs and sperm that release into the water.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3973907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Ecology of Corals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670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distribution of corals is determined by </a:t>
            </a:r>
            <a:r>
              <a:rPr lang="en-US" sz="2800" b="1" dirty="0" smtClean="0"/>
              <a:t>temperature, water depth, and light intensity</a:t>
            </a:r>
            <a:r>
              <a:rPr lang="en-US" sz="2800" dirty="0" smtClean="0"/>
              <a:t>.</a:t>
            </a:r>
          </a:p>
          <a:p>
            <a:pPr lvl="1"/>
            <a:r>
              <a:rPr lang="en-US" sz="2600" dirty="0" smtClean="0"/>
              <a:t>The stony, or “hard” corals </a:t>
            </a:r>
            <a:r>
              <a:rPr lang="en-US" sz="2600" b="1" dirty="0" smtClean="0"/>
              <a:t>require high levels of light.</a:t>
            </a:r>
          </a:p>
          <a:p>
            <a:pPr lvl="1"/>
            <a:r>
              <a:rPr lang="en-US" sz="2600" dirty="0" smtClean="0"/>
              <a:t>Light is necessary because corals rely on </a:t>
            </a:r>
            <a:r>
              <a:rPr lang="en-US" sz="2600" b="1" dirty="0" smtClean="0"/>
              <a:t>algae to capture solar energy, and recycle nutrients. </a:t>
            </a:r>
          </a:p>
          <a:p>
            <a:pPr lvl="1"/>
            <a:r>
              <a:rPr lang="en-US" sz="2600" dirty="0" smtClean="0"/>
              <a:t>This allows them to live in water that </a:t>
            </a:r>
            <a:r>
              <a:rPr lang="en-US" sz="2600" b="1" dirty="0" smtClean="0"/>
              <a:t>carries few nutrients.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7593117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6461"/>
            <a:ext cx="9144000" cy="640644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Many coral reefs are suffering from human activity.</a:t>
            </a:r>
          </a:p>
          <a:p>
            <a:pPr lvl="1"/>
            <a:r>
              <a:rPr lang="en-US" sz="2600" dirty="0" smtClean="0"/>
              <a:t>Recreational divers sometimes </a:t>
            </a:r>
            <a:r>
              <a:rPr lang="en-US" sz="2600" b="1" dirty="0" smtClean="0"/>
              <a:t>damage coral reefs</a:t>
            </a:r>
            <a:r>
              <a:rPr lang="en-US" sz="2600" dirty="0" smtClean="0"/>
              <a:t>.</a:t>
            </a:r>
          </a:p>
          <a:p>
            <a:pPr lvl="1"/>
            <a:r>
              <a:rPr lang="en-US" sz="2600" dirty="0" smtClean="0"/>
              <a:t>Silt and other sediments from </a:t>
            </a:r>
            <a:r>
              <a:rPr lang="en-US" sz="2600" b="1" dirty="0" smtClean="0"/>
              <a:t>logging, farming, and mining</a:t>
            </a:r>
            <a:r>
              <a:rPr lang="en-US" sz="2600" dirty="0" smtClean="0"/>
              <a:t> can wash onto reefs and smother corals.</a:t>
            </a:r>
          </a:p>
          <a:p>
            <a:pPr lvl="1"/>
            <a:r>
              <a:rPr lang="en-US" sz="2600" b="1" dirty="0" smtClean="0"/>
              <a:t>Chemical fertilizers, insecticides, and pollutants </a:t>
            </a:r>
            <a:r>
              <a:rPr lang="en-US" sz="2600" dirty="0" smtClean="0"/>
              <a:t>can poison corals. </a:t>
            </a:r>
          </a:p>
          <a:p>
            <a:pPr lvl="1"/>
            <a:r>
              <a:rPr lang="en-US" sz="2600" dirty="0" smtClean="0"/>
              <a:t>Overfishing can upset the </a:t>
            </a:r>
            <a:r>
              <a:rPr lang="en-US" sz="2600" b="1" dirty="0" smtClean="0"/>
              <a:t>ecological balance of reefs.</a:t>
            </a:r>
          </a:p>
          <a:p>
            <a:r>
              <a:rPr lang="en-US" sz="2800" dirty="0" smtClean="0"/>
              <a:t>Coral bleaching has become common</a:t>
            </a:r>
          </a:p>
          <a:p>
            <a:pPr lvl="1"/>
            <a:r>
              <a:rPr lang="en-US" sz="2600" dirty="0" smtClean="0"/>
              <a:t>High temperatures can </a:t>
            </a:r>
            <a:r>
              <a:rPr lang="en-US" sz="2600" b="1" dirty="0" smtClean="0"/>
              <a:t>kill algae that live in corals</a:t>
            </a:r>
          </a:p>
          <a:p>
            <a:pPr lvl="1"/>
            <a:r>
              <a:rPr lang="en-US" sz="2600" dirty="0" smtClean="0"/>
              <a:t>Over the last 20 years, bleaching has become more common and severe, </a:t>
            </a:r>
            <a:r>
              <a:rPr lang="en-US" sz="2600" b="1" dirty="0" smtClean="0"/>
              <a:t>causing the death of many reefs.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5227661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825"/>
            <a:ext cx="9144000" cy="5169347"/>
          </a:xfrm>
          <a:prstGeom prst="rect">
            <a:avLst/>
          </a:prstGeom>
        </p:spPr>
      </p:pic>
      <p:sp>
        <p:nvSpPr>
          <p:cNvPr id="5" name="Action Button: Forward or Next 4">
            <a:hlinkClick r:id="rId3" highlightClick="1"/>
          </p:cNvPr>
          <p:cNvSpPr/>
          <p:nvPr/>
        </p:nvSpPr>
        <p:spPr>
          <a:xfrm>
            <a:off x="3119009" y="5722703"/>
            <a:ext cx="2893925" cy="530475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2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8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Feeding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323" y="929080"/>
            <a:ext cx="8651489" cy="54366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animals cannot absorb food; instead, they </a:t>
            </a:r>
            <a:r>
              <a:rPr lang="en-US" sz="2800" b="1" dirty="0" smtClean="0"/>
              <a:t>ingest/eat it </a:t>
            </a:r>
            <a:r>
              <a:rPr lang="en-US" sz="2800" dirty="0" smtClean="0"/>
              <a:t>through the following mechanisms:</a:t>
            </a:r>
          </a:p>
          <a:p>
            <a:pPr lvl="1"/>
            <a:r>
              <a:rPr lang="en-US" sz="2600" b="1" dirty="0" smtClean="0"/>
              <a:t>Herbivores</a:t>
            </a:r>
            <a:r>
              <a:rPr lang="en-US" sz="2600" dirty="0" smtClean="0"/>
              <a:t> eat plants</a:t>
            </a:r>
          </a:p>
          <a:p>
            <a:pPr lvl="1"/>
            <a:r>
              <a:rPr lang="en-US" sz="2600" b="1" dirty="0" smtClean="0"/>
              <a:t>Carnivores</a:t>
            </a:r>
            <a:r>
              <a:rPr lang="en-US" sz="2600" dirty="0" smtClean="0"/>
              <a:t> eat other animals</a:t>
            </a:r>
          </a:p>
          <a:p>
            <a:pPr lvl="1"/>
            <a:r>
              <a:rPr lang="en-US" sz="2600" b="1" dirty="0" smtClean="0"/>
              <a:t>Omnivores</a:t>
            </a:r>
            <a:r>
              <a:rPr lang="en-US" sz="2600" dirty="0" smtClean="0"/>
              <a:t> feed on plants and animals</a:t>
            </a:r>
          </a:p>
          <a:p>
            <a:pPr lvl="1"/>
            <a:r>
              <a:rPr lang="en-US" sz="2600" b="1" dirty="0" err="1" smtClean="0"/>
              <a:t>Detritivores</a:t>
            </a:r>
            <a:r>
              <a:rPr lang="en-US" sz="2600" dirty="0" smtClean="0"/>
              <a:t> feed on decaying plant and animal material.</a:t>
            </a:r>
          </a:p>
          <a:p>
            <a:pPr lvl="1"/>
            <a:r>
              <a:rPr lang="en-US" sz="2600" b="1" dirty="0" smtClean="0"/>
              <a:t>Filter feeders </a:t>
            </a:r>
            <a:r>
              <a:rPr lang="en-US" sz="2600" dirty="0" smtClean="0"/>
              <a:t>strain tiny floating organisms from water.</a:t>
            </a:r>
          </a:p>
          <a:p>
            <a:pPr lvl="1"/>
            <a:r>
              <a:rPr lang="en-US" sz="2600" b="1" dirty="0" smtClean="0"/>
              <a:t>Parasites</a:t>
            </a:r>
            <a:r>
              <a:rPr lang="en-US" sz="2600" dirty="0" smtClean="0"/>
              <a:t> feed on hosts, harming them.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3614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8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Respiration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323" y="929080"/>
            <a:ext cx="8651490" cy="3670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Whether they live in water or on land, all animals respire, which means they </a:t>
            </a:r>
            <a:r>
              <a:rPr lang="en-US" sz="2800" b="1" dirty="0" smtClean="0"/>
              <a:t>take in oxygen and give off carbon dioxide.</a:t>
            </a:r>
          </a:p>
          <a:p>
            <a:r>
              <a:rPr lang="en-US" sz="2800" dirty="0" smtClean="0"/>
              <a:t>Some animals can </a:t>
            </a:r>
            <a:r>
              <a:rPr lang="en-US" sz="2800" b="1" dirty="0" smtClean="0"/>
              <a:t>diffuse these gases through their skin</a:t>
            </a:r>
          </a:p>
          <a:p>
            <a:r>
              <a:rPr lang="en-US" sz="2800" dirty="0" smtClean="0"/>
              <a:t>Most animals however, have evolved </a:t>
            </a:r>
            <a:r>
              <a:rPr lang="en-US" sz="2800" b="1" dirty="0" smtClean="0"/>
              <a:t>complex tissues and organ systems for respiration.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23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95"/>
            <a:ext cx="8913813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Circulation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091" y="913005"/>
            <a:ext cx="5094905" cy="57420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Many </a:t>
            </a:r>
            <a:r>
              <a:rPr lang="en-US" sz="2800" b="1" dirty="0" smtClean="0"/>
              <a:t>small aquatic animals rely solely on diffusion </a:t>
            </a:r>
            <a:r>
              <a:rPr lang="en-US" sz="2800" dirty="0" smtClean="0"/>
              <a:t>to transport oxygen, nutrient molecules, and waste products </a:t>
            </a:r>
            <a:r>
              <a:rPr lang="en-US" sz="2800" b="1" dirty="0" smtClean="0"/>
              <a:t>among all their cells.</a:t>
            </a:r>
          </a:p>
          <a:p>
            <a:r>
              <a:rPr lang="en-US" sz="2800" dirty="0" smtClean="0"/>
              <a:t>Larger animals have some kind of circulatory system </a:t>
            </a:r>
            <a:r>
              <a:rPr lang="en-US" sz="2800" b="1" dirty="0" smtClean="0"/>
              <a:t>to move materials around within their bodies.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8747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Excretion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247" y="1718150"/>
            <a:ext cx="8667566" cy="36707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primary waste product of cells is </a:t>
            </a:r>
            <a:r>
              <a:rPr lang="en-US" sz="2800" b="1" dirty="0" smtClean="0"/>
              <a:t>ammonia.</a:t>
            </a:r>
          </a:p>
          <a:p>
            <a:pPr lvl="1"/>
            <a:r>
              <a:rPr lang="en-US" sz="2600" dirty="0" smtClean="0"/>
              <a:t>A buildup of ammonia and other waste products </a:t>
            </a:r>
            <a:r>
              <a:rPr lang="en-US" sz="2600" b="1" dirty="0" smtClean="0"/>
              <a:t>would kill an animal.</a:t>
            </a:r>
          </a:p>
          <a:p>
            <a:pPr lvl="1"/>
            <a:r>
              <a:rPr lang="en-US" sz="2600" dirty="0" smtClean="0"/>
              <a:t>Most animals have an excretory system that either </a:t>
            </a:r>
            <a:r>
              <a:rPr lang="en-US" sz="2600" b="1" dirty="0" smtClean="0"/>
              <a:t>eliminated ammonia or converts it into a less toxic substance.</a:t>
            </a:r>
          </a:p>
          <a:p>
            <a:pPr lvl="1"/>
            <a:r>
              <a:rPr lang="en-US" sz="2600" dirty="0" smtClean="0"/>
              <a:t>By eliminating metabolic wastes, excretory systems help </a:t>
            </a:r>
            <a:r>
              <a:rPr lang="en-US" sz="2600" b="1" dirty="0" smtClean="0"/>
              <a:t>maintain homeostasis.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907805050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12013</TotalTime>
  <Words>2773</Words>
  <Application>Microsoft Macintosh PowerPoint</Application>
  <PresentationFormat>On-screen Show (4:3)</PresentationFormat>
  <Paragraphs>233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Perception</vt:lpstr>
      <vt:lpstr>8 – Sponges &amp; Cnidarians</vt:lpstr>
      <vt:lpstr>8.1 – INTRODUCTION TO THE ANIMAL KINGDOM</vt:lpstr>
      <vt:lpstr>What Is an Animal?</vt:lpstr>
      <vt:lpstr>PowerPoint Presentation</vt:lpstr>
      <vt:lpstr>What Animals Do To Survive</vt:lpstr>
      <vt:lpstr>Feeding</vt:lpstr>
      <vt:lpstr>Respiration</vt:lpstr>
      <vt:lpstr>Circulation</vt:lpstr>
      <vt:lpstr>Excretion</vt:lpstr>
      <vt:lpstr>Response</vt:lpstr>
      <vt:lpstr>Movement</vt:lpstr>
      <vt:lpstr>Reproduction</vt:lpstr>
      <vt:lpstr>Trends in Animal Evolution</vt:lpstr>
      <vt:lpstr>Cell Specialization &amp; Levels of Organization</vt:lpstr>
      <vt:lpstr>Early Development</vt:lpstr>
      <vt:lpstr>PowerPoint Presentation</vt:lpstr>
      <vt:lpstr>PowerPoint Presentation</vt:lpstr>
      <vt:lpstr>Body  Symmetry</vt:lpstr>
      <vt:lpstr>Cephalization</vt:lpstr>
      <vt:lpstr>Body Cavity Formation</vt:lpstr>
      <vt:lpstr>8.2 - SPONGES</vt:lpstr>
      <vt:lpstr>What Is a Sponge?</vt:lpstr>
      <vt:lpstr>Form and Function in Sponges</vt:lpstr>
      <vt:lpstr>Body</vt:lpstr>
      <vt:lpstr>PowerPoint Presentation</vt:lpstr>
      <vt:lpstr>PowerPoint Presentation</vt:lpstr>
      <vt:lpstr>PowerPoint Presentation</vt:lpstr>
      <vt:lpstr>Feeding</vt:lpstr>
      <vt:lpstr>Respiration, Circulation, &amp; Excretion</vt:lpstr>
      <vt:lpstr>Response</vt:lpstr>
      <vt:lpstr>Reproduction</vt:lpstr>
      <vt:lpstr>PowerPoint Presentation</vt:lpstr>
      <vt:lpstr>Ecology of Sponges</vt:lpstr>
      <vt:lpstr>PowerPoint Presentation</vt:lpstr>
      <vt:lpstr>8.3 - CNIDARIANS</vt:lpstr>
      <vt:lpstr>What Is A Cnidarian?</vt:lpstr>
      <vt:lpstr>PowerPoint Presentation</vt:lpstr>
      <vt:lpstr>Form &amp; Function in Cnidarians</vt:lpstr>
      <vt:lpstr>Body Plan</vt:lpstr>
      <vt:lpstr>PowerPoint Presentation</vt:lpstr>
      <vt:lpstr>Feeding</vt:lpstr>
      <vt:lpstr>Respiration, Circulation, &amp; Excretion</vt:lpstr>
      <vt:lpstr>Response</vt:lpstr>
      <vt:lpstr>Movement</vt:lpstr>
      <vt:lpstr>Reproduction</vt:lpstr>
      <vt:lpstr>Groups of Cnidarians</vt:lpstr>
      <vt:lpstr>Jellyfishes</vt:lpstr>
      <vt:lpstr>Hydras &amp; Their Relatives</vt:lpstr>
      <vt:lpstr>Sea Anemones and Corals</vt:lpstr>
      <vt:lpstr>PowerPoint Presentation</vt:lpstr>
      <vt:lpstr>Ecology of Corals</vt:lpstr>
      <vt:lpstr>PowerPoint Presentation</vt:lpstr>
      <vt:lpstr>PowerPoint Presentation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– Sponges &amp; Cnidarians</dc:title>
  <dc:creator>Danielle Martel</dc:creator>
  <cp:lastModifiedBy>Danielle Martel</cp:lastModifiedBy>
  <cp:revision>56</cp:revision>
  <dcterms:created xsi:type="dcterms:W3CDTF">2019-02-05T00:31:52Z</dcterms:created>
  <dcterms:modified xsi:type="dcterms:W3CDTF">2019-03-07T16:48:32Z</dcterms:modified>
</cp:coreProperties>
</file>