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19-02-12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uKjBIBBAL8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2a5d59mZL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JWE3y2xdh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2949082" cy="1924050"/>
          </a:xfrm>
        </p:spPr>
        <p:txBody>
          <a:bodyPr/>
          <a:lstStyle/>
          <a:p>
            <a:r>
              <a:rPr lang="en-US" b="1" dirty="0" smtClean="0"/>
              <a:t>7 - Fungi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2949082" cy="1752600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82" y="1153096"/>
            <a:ext cx="5280518" cy="45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44158"/>
            <a:ext cx="8636000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7.2 </a:t>
            </a:r>
            <a:r>
              <a:rPr lang="mr-IN" b="1" dirty="0" smtClean="0"/>
              <a:t>–</a:t>
            </a:r>
            <a:r>
              <a:rPr lang="en-US" b="1" dirty="0" smtClean="0"/>
              <a:t> CLASSIFICATION OF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2" y="1669734"/>
            <a:ext cx="8386763" cy="49660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kingdom Fungi has over 100,000 species.</a:t>
            </a:r>
          </a:p>
          <a:p>
            <a:pPr lvl="1"/>
            <a:r>
              <a:rPr lang="en-US" sz="2600" dirty="0" smtClean="0"/>
              <a:t>They are classified according to their </a:t>
            </a:r>
            <a:r>
              <a:rPr lang="en-US" sz="2600" b="1" dirty="0" smtClean="0"/>
              <a:t>structure and method of reproduction.</a:t>
            </a:r>
          </a:p>
          <a:p>
            <a:pPr lvl="1"/>
            <a:r>
              <a:rPr lang="en-US" sz="2600" dirty="0" smtClean="0"/>
              <a:t>Their methods of reproduction are unlike those of any other kingdom.</a:t>
            </a:r>
          </a:p>
          <a:p>
            <a:r>
              <a:rPr lang="en-US" sz="2800" dirty="0" smtClean="0"/>
              <a:t> The four main groups of fungi are: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b="1" dirty="0" smtClean="0"/>
              <a:t>the common mold </a:t>
            </a:r>
            <a:r>
              <a:rPr lang="en-US" sz="2600" dirty="0" smtClean="0"/>
              <a:t>(</a:t>
            </a:r>
            <a:r>
              <a:rPr lang="en-US" sz="2600" dirty="0" err="1" smtClean="0"/>
              <a:t>Zygomycota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2) </a:t>
            </a:r>
            <a:r>
              <a:rPr lang="en-US" sz="2600" b="1" dirty="0" smtClean="0"/>
              <a:t>the sac fungi </a:t>
            </a:r>
            <a:r>
              <a:rPr lang="en-US" sz="2600" dirty="0" smtClean="0"/>
              <a:t>(Ascomycota)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b="1" dirty="0" smtClean="0"/>
              <a:t>the club fungi </a:t>
            </a:r>
            <a:r>
              <a:rPr lang="en-US" sz="2600" dirty="0" smtClean="0"/>
              <a:t>(</a:t>
            </a:r>
            <a:r>
              <a:rPr lang="en-US" sz="2600" dirty="0" err="1" smtClean="0"/>
              <a:t>Basidiomycota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4) </a:t>
            </a:r>
            <a:r>
              <a:rPr lang="en-US" sz="2600" b="1" dirty="0" smtClean="0"/>
              <a:t>the imperfect fungi </a:t>
            </a:r>
            <a:r>
              <a:rPr lang="en-US" sz="2600" dirty="0" smtClean="0"/>
              <a:t>(</a:t>
            </a:r>
            <a:r>
              <a:rPr lang="en-US" sz="2600" dirty="0" err="1" smtClean="0"/>
              <a:t>Deuteromycota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281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The Common Molds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1637984"/>
            <a:ext cx="4672013" cy="49977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familiar molds that </a:t>
            </a:r>
            <a:r>
              <a:rPr lang="en-US" sz="2800" b="1" dirty="0" smtClean="0"/>
              <a:t>grow on meat cheese</a:t>
            </a:r>
            <a:r>
              <a:rPr lang="en-US" sz="2800" dirty="0" smtClean="0"/>
              <a:t>, and bread are members of this phylum.</a:t>
            </a:r>
          </a:p>
          <a:p>
            <a:r>
              <a:rPr lang="en-US" sz="2800" i="1" dirty="0" err="1" smtClean="0"/>
              <a:t>Zycomycetes</a:t>
            </a:r>
            <a:r>
              <a:rPr lang="en-US" sz="2800" i="1" dirty="0" smtClean="0"/>
              <a:t> have </a:t>
            </a:r>
            <a:r>
              <a:rPr lang="en-US" sz="2800" b="1" i="1" dirty="0" smtClean="0"/>
              <a:t>life cycles that include a </a:t>
            </a:r>
            <a:r>
              <a:rPr lang="en-US" sz="2800" b="1" i="1" dirty="0" err="1" smtClean="0"/>
              <a:t>zygospore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lvl="1"/>
            <a:r>
              <a:rPr lang="en-US" sz="2600" dirty="0" smtClean="0"/>
              <a:t>A </a:t>
            </a:r>
            <a:r>
              <a:rPr lang="en-US" sz="2600" dirty="0" err="1" smtClean="0"/>
              <a:t>zygospore</a:t>
            </a:r>
            <a:r>
              <a:rPr lang="en-US" sz="2600" dirty="0" smtClean="0"/>
              <a:t> is a resting spore that contains </a:t>
            </a:r>
            <a:r>
              <a:rPr lang="en-US" sz="2600" b="1" dirty="0" smtClean="0"/>
              <a:t>zygotes formed during the sexual phase of the mold’s life cycle.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34" y="2929334"/>
            <a:ext cx="1891381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44158"/>
            <a:ext cx="860425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&amp; Function of Bread 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69733"/>
            <a:ext cx="8604250" cy="46643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Black bread mold is a familiar </a:t>
            </a:r>
            <a:r>
              <a:rPr lang="en-US" sz="2800" b="1" dirty="0" err="1" smtClean="0"/>
              <a:t>zygomycete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With a hand lens you can see delicate hyphae on moldy bread.</a:t>
            </a:r>
          </a:p>
          <a:p>
            <a:r>
              <a:rPr lang="en-US" sz="2800" dirty="0" smtClean="0"/>
              <a:t>There are two different kinds of hyphae:</a:t>
            </a:r>
          </a:p>
          <a:p>
            <a:pPr lvl="1"/>
            <a:r>
              <a:rPr lang="en-US" sz="2600" dirty="0" smtClean="0"/>
              <a:t>1) The </a:t>
            </a:r>
            <a:r>
              <a:rPr lang="en-US" sz="2600" b="1" dirty="0" err="1" smtClean="0"/>
              <a:t>rootlike</a:t>
            </a:r>
            <a:r>
              <a:rPr lang="en-US" sz="2600" b="1" dirty="0" smtClean="0"/>
              <a:t> hyphae </a:t>
            </a:r>
            <a:r>
              <a:rPr lang="en-US" sz="2600" dirty="0" smtClean="0"/>
              <a:t>that penetrate the bread’s surface are </a:t>
            </a:r>
            <a:r>
              <a:rPr lang="en-US" sz="2600" dirty="0" err="1" smtClean="0"/>
              <a:t>rhyzoids</a:t>
            </a:r>
            <a:r>
              <a:rPr lang="en-US" sz="2600" dirty="0" smtClean="0"/>
              <a:t>. They anchor fungus to the bread, </a:t>
            </a:r>
            <a:r>
              <a:rPr lang="en-US" sz="2600" b="1" dirty="0" smtClean="0"/>
              <a:t>release digestive enzymes</a:t>
            </a:r>
            <a:r>
              <a:rPr lang="en-US" sz="2600" dirty="0" smtClean="0"/>
              <a:t>, and absorb digested organic material.</a:t>
            </a:r>
          </a:p>
          <a:p>
            <a:pPr lvl="1"/>
            <a:r>
              <a:rPr lang="en-US" sz="2600" dirty="0" smtClean="0"/>
              <a:t>2) The </a:t>
            </a:r>
            <a:r>
              <a:rPr lang="en-US" sz="2600" b="1" dirty="0" err="1" smtClean="0"/>
              <a:t>stemlike</a:t>
            </a:r>
            <a:r>
              <a:rPr lang="en-US" sz="2600" b="1" dirty="0" smtClean="0"/>
              <a:t> hyphae </a:t>
            </a:r>
            <a:r>
              <a:rPr lang="en-US" sz="2600" dirty="0" smtClean="0"/>
              <a:t>that run along the </a:t>
            </a:r>
            <a:r>
              <a:rPr lang="en-US" sz="2600" b="1" dirty="0" smtClean="0"/>
              <a:t>surface of the bread are </a:t>
            </a:r>
            <a:r>
              <a:rPr lang="en-US" sz="2600" b="1" dirty="0" err="1" smtClean="0"/>
              <a:t>stolons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7343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QUICKLAB: What is the structure of bread mold?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1685609"/>
            <a:ext cx="8529638" cy="4648516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Materials: </a:t>
            </a:r>
            <a:r>
              <a:rPr lang="en-US" sz="2800" dirty="0" smtClean="0"/>
              <a:t>transparent tape, moldy bread, hand lens, microscope slide, compound microscope.</a:t>
            </a:r>
          </a:p>
          <a:p>
            <a:r>
              <a:rPr lang="en-US" sz="2800" dirty="0" smtClean="0"/>
              <a:t>1) Obtain a piece of moldy bread, and examine the mold using a </a:t>
            </a:r>
            <a:r>
              <a:rPr lang="en-US" sz="2800" dirty="0" err="1" smtClean="0"/>
              <a:t>handlens</a:t>
            </a:r>
            <a:r>
              <a:rPr lang="en-US" sz="2800" dirty="0" smtClean="0"/>
              <a:t>. Sketch what  you see.</a:t>
            </a:r>
          </a:p>
          <a:p>
            <a:r>
              <a:rPr lang="en-US" sz="2800" dirty="0" smtClean="0"/>
              <a:t>2) The touch the sticky side of a piece of tape to the black “fuzzy” area of a bread mold.</a:t>
            </a:r>
          </a:p>
          <a:p>
            <a:r>
              <a:rPr lang="en-US" sz="2800" dirty="0" smtClean="0"/>
              <a:t>3) Gently stick the tape to a glass slide. Observe the slide under a compound microscope. Sketch your observations.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671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Analyze &amp; Conclude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98625"/>
            <a:ext cx="8572499" cy="43668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1) </a:t>
            </a:r>
            <a:r>
              <a:rPr lang="en-US" sz="2800" b="1" dirty="0" smtClean="0"/>
              <a:t>Observing</a:t>
            </a:r>
            <a:r>
              <a:rPr lang="en-US" sz="2800" dirty="0" smtClean="0"/>
              <a:t>: Describe the structures you observed in the bread mold.</a:t>
            </a:r>
          </a:p>
          <a:p>
            <a:r>
              <a:rPr lang="en-US" sz="2800" dirty="0" smtClean="0"/>
              <a:t>2) </a:t>
            </a:r>
            <a:r>
              <a:rPr lang="en-US" sz="2800" b="1" dirty="0" smtClean="0"/>
              <a:t>Formulating Hypotheses:</a:t>
            </a:r>
            <a:r>
              <a:rPr lang="en-US" sz="2800" dirty="0" smtClean="0"/>
              <a:t> What do you think the function of the round structures is? Why might it be advantageous for a single mass of bread mold to produce so many of the round structures?</a:t>
            </a:r>
          </a:p>
          <a:p>
            <a:r>
              <a:rPr lang="en-US" sz="2800" dirty="0" smtClean="0"/>
              <a:t>3) </a:t>
            </a:r>
            <a:r>
              <a:rPr lang="en-US" sz="2800" b="1" dirty="0" smtClean="0"/>
              <a:t>Inferring:</a:t>
            </a:r>
            <a:r>
              <a:rPr lang="en-US" sz="2800" dirty="0" smtClean="0"/>
              <a:t> How can your observations help explain the ability of molds to appear on foods even in very clean kitchens?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628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The Sac Fungi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056209"/>
            <a:ext cx="1891381" cy="804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98625"/>
            <a:ext cx="8540750" cy="227012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phylum Ascomycota is named for the </a:t>
            </a:r>
            <a:r>
              <a:rPr lang="en-US" sz="2800" b="1" i="1" dirty="0" err="1" smtClean="0"/>
              <a:t>ascus</a:t>
            </a:r>
            <a:r>
              <a:rPr lang="en-US" sz="2800" b="1" i="1" dirty="0" smtClean="0"/>
              <a:t>, a reproductive structure that contains spores.</a:t>
            </a:r>
          </a:p>
          <a:p>
            <a:r>
              <a:rPr lang="en-US" sz="2800" dirty="0" smtClean="0"/>
              <a:t>There are more than 30, 000 species of </a:t>
            </a:r>
            <a:r>
              <a:rPr lang="en-US" sz="2800" dirty="0" err="1" smtClean="0"/>
              <a:t>ascomycetes</a:t>
            </a:r>
            <a:r>
              <a:rPr lang="en-US" sz="2800" dirty="0" smtClean="0"/>
              <a:t>, making it the largest phylum of the kingdom Fungi.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499" y="3991803"/>
            <a:ext cx="41433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/>
              <a:t>Some are large enough to be visible when they </a:t>
            </a:r>
            <a:r>
              <a:rPr lang="en-US" sz="2600" b="1" dirty="0"/>
              <a:t>grow above ground, others such as yeast are microscopic.</a:t>
            </a:r>
          </a:p>
        </p:txBody>
      </p:sp>
    </p:spTree>
    <p:extLst>
      <p:ext uri="{BB962C8B-B14F-4D97-AF65-F5344CB8AC3E}">
        <p14:creationId xmlns:p14="http://schemas.microsoft.com/office/powerpoint/2010/main" val="2225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Sac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25" y="1622108"/>
            <a:ext cx="6064250" cy="36007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life cycle of an </a:t>
            </a:r>
            <a:r>
              <a:rPr lang="en-US" sz="2800" dirty="0" err="1" smtClean="0"/>
              <a:t>ascomycete</a:t>
            </a:r>
            <a:r>
              <a:rPr lang="en-US" sz="2800" dirty="0" smtClean="0"/>
              <a:t> typically includes </a:t>
            </a:r>
            <a:r>
              <a:rPr lang="en-US" sz="2800" b="1" dirty="0" smtClean="0"/>
              <a:t>both sexual and asexual reproduction.</a:t>
            </a:r>
          </a:p>
          <a:p>
            <a:r>
              <a:rPr lang="en-US" sz="2800" dirty="0" smtClean="0"/>
              <a:t>In asexual reproduction, tiny spores called </a:t>
            </a:r>
            <a:r>
              <a:rPr lang="en-US" sz="2800" b="1" dirty="0" smtClean="0"/>
              <a:t>conidia are formed at the tips of specialized hyphae called conidiophores</a:t>
            </a:r>
            <a:r>
              <a:rPr lang="en-US" sz="2800" dirty="0" smtClean="0"/>
              <a:t>. In suitable environments they grow.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26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12" y="3667125"/>
            <a:ext cx="8593138" cy="27635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Sexual reproduction occurs when the </a:t>
            </a:r>
            <a:r>
              <a:rPr lang="en-US" sz="2800" b="1" dirty="0" smtClean="0"/>
              <a:t>haploid hyphae of two different mating types </a:t>
            </a:r>
            <a:r>
              <a:rPr lang="en-US" sz="2800" dirty="0" smtClean="0"/>
              <a:t>grow close together.</a:t>
            </a:r>
          </a:p>
          <a:p>
            <a:pPr lvl="1"/>
            <a:r>
              <a:rPr lang="en-US" sz="2600" dirty="0" smtClean="0"/>
              <a:t>The hyphae form a </a:t>
            </a:r>
            <a:r>
              <a:rPr lang="en-US" sz="2600" b="1" dirty="0" smtClean="0"/>
              <a:t>fruiting body.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err="1" smtClean="0"/>
              <a:t>ascus</a:t>
            </a:r>
            <a:r>
              <a:rPr lang="en-US" sz="2600" b="1" dirty="0" smtClean="0"/>
              <a:t> forms within </a:t>
            </a:r>
            <a:r>
              <a:rPr lang="en-US" sz="2600" dirty="0" smtClean="0"/>
              <a:t>the fruiting body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030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244158"/>
            <a:ext cx="3386137" cy="1339850"/>
          </a:xfrm>
        </p:spPr>
        <p:txBody>
          <a:bodyPr/>
          <a:lstStyle/>
          <a:p>
            <a:r>
              <a:rPr lang="en-US" dirty="0" smtClean="0"/>
              <a:t>Yeasts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3175000"/>
            <a:ext cx="8609013" cy="3492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Yeasts are </a:t>
            </a:r>
            <a:r>
              <a:rPr lang="en-US" sz="2800" b="1" dirty="0" smtClean="0"/>
              <a:t>unicellular fungi.</a:t>
            </a:r>
          </a:p>
          <a:p>
            <a:pPr lvl="1"/>
            <a:r>
              <a:rPr lang="en-US" sz="2600" dirty="0" smtClean="0"/>
              <a:t>The yeasts used by humans for baking and brewing are classified as </a:t>
            </a:r>
            <a:r>
              <a:rPr lang="en-US" sz="2600" dirty="0" err="1" smtClean="0"/>
              <a:t>ascomycetes</a:t>
            </a:r>
            <a:r>
              <a:rPr lang="en-US" sz="2600" dirty="0" smtClean="0"/>
              <a:t> because they </a:t>
            </a:r>
            <a:r>
              <a:rPr lang="en-US" sz="2600" b="1" dirty="0" smtClean="0"/>
              <a:t>form </a:t>
            </a:r>
            <a:r>
              <a:rPr lang="en-US" sz="2600" b="1" dirty="0" err="1" smtClean="0"/>
              <a:t>asci</a:t>
            </a:r>
            <a:r>
              <a:rPr lang="en-US" sz="2600" b="1" dirty="0" smtClean="0"/>
              <a:t> with </a:t>
            </a:r>
            <a:r>
              <a:rPr lang="en-US" sz="2600" b="1" dirty="0" err="1" smtClean="0"/>
              <a:t>ascospores</a:t>
            </a:r>
            <a:r>
              <a:rPr lang="en-US" sz="2600" b="1" dirty="0" smtClean="0"/>
              <a:t> during the sexual phase </a:t>
            </a:r>
            <a:r>
              <a:rPr lang="en-US" sz="2600" dirty="0" smtClean="0"/>
              <a:t>of their life </a:t>
            </a:r>
            <a:r>
              <a:rPr lang="en-US" sz="2600" dirty="0" err="1" smtClean="0"/>
              <a:t>cyle</a:t>
            </a:r>
            <a:r>
              <a:rPr lang="en-US" sz="26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dry granules of yeast contain </a:t>
            </a:r>
            <a:r>
              <a:rPr lang="en-US" sz="2800" b="1" dirty="0" err="1" smtClean="0"/>
              <a:t>ascospores</a:t>
            </a:r>
            <a:r>
              <a:rPr lang="en-US" sz="2800" dirty="0" smtClean="0"/>
              <a:t>, which become active in moist environments</a:t>
            </a:r>
          </a:p>
          <a:p>
            <a:pPr lvl="1"/>
            <a:r>
              <a:rPr lang="en-US" sz="2600" dirty="0" smtClean="0"/>
              <a:t>This process of asexual reproduction </a:t>
            </a:r>
            <a:r>
              <a:rPr lang="en-US" sz="2600" b="1" dirty="0" smtClean="0"/>
              <a:t>is called budding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025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805814"/>
            <a:ext cx="4306887" cy="1708467"/>
          </a:xfrm>
        </p:spPr>
        <p:txBody>
          <a:bodyPr/>
          <a:lstStyle/>
          <a:p>
            <a:r>
              <a:rPr lang="en-US" b="1" dirty="0" smtClean="0"/>
              <a:t>3) The Club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3305175"/>
            <a:ext cx="8529638" cy="306069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phylum </a:t>
            </a:r>
            <a:r>
              <a:rPr lang="en-US" sz="2800" i="1" dirty="0" err="1" smtClean="0"/>
              <a:t>Basidiomycota</a:t>
            </a:r>
            <a:r>
              <a:rPr lang="en-US" sz="2800" i="1" dirty="0" smtClean="0"/>
              <a:t>, or club fungi, gets its name from a </a:t>
            </a:r>
            <a:r>
              <a:rPr lang="en-US" sz="2800" b="1" i="1" dirty="0" smtClean="0"/>
              <a:t>specialized reproductive structure that resembles a club.</a:t>
            </a:r>
            <a:endParaRPr lang="en-US" sz="2800" b="1" dirty="0" smtClean="0"/>
          </a:p>
          <a:p>
            <a:r>
              <a:rPr lang="en-US" sz="2800" dirty="0" smtClean="0"/>
              <a:t>The spore bearing structure is called the </a:t>
            </a:r>
            <a:r>
              <a:rPr lang="en-US" sz="2800" b="1" dirty="0" err="1" smtClean="0"/>
              <a:t>basidium</a:t>
            </a:r>
            <a:r>
              <a:rPr lang="en-US" sz="2800" dirty="0" smtClean="0"/>
              <a:t>, which are found on the </a:t>
            </a:r>
            <a:r>
              <a:rPr lang="en-US" sz="2800" b="1" dirty="0" smtClean="0"/>
              <a:t>gills that grow on the underside of a mushroom cap.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69" y="4167584"/>
            <a:ext cx="1891381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Looking At Fungi Intro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752601"/>
            <a:ext cx="8434388" cy="47720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What are mushrooms made of?</a:t>
            </a:r>
          </a:p>
          <a:p>
            <a:r>
              <a:rPr lang="en-US" sz="2800" dirty="0" smtClean="0"/>
              <a:t>Examine a mushroom without damaging it. Record your observations, and include a sketch. </a:t>
            </a:r>
          </a:p>
          <a:p>
            <a:r>
              <a:rPr lang="en-US" sz="2800" dirty="0" smtClean="0"/>
              <a:t>Carefully separate the stalk and cap of the mushroom. Try to break the stalk across and lengthwise.</a:t>
            </a:r>
          </a:p>
          <a:p>
            <a:r>
              <a:rPr lang="en-US" sz="2800" dirty="0" smtClean="0"/>
              <a:t>Crumble a piece of the stalk. Describe the shape of the parts that make up the stalk.</a:t>
            </a:r>
          </a:p>
          <a:p>
            <a:r>
              <a:rPr lang="en-US" sz="2800" dirty="0" smtClean="0"/>
              <a:t>Break the cap in two, and examine the thin sheets on the underside of the cap. Record your observations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80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Club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1622108"/>
            <a:ext cx="8529638" cy="48231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group undergoes the most </a:t>
            </a:r>
            <a:r>
              <a:rPr lang="en-US" sz="2800" b="1" dirty="0" smtClean="0"/>
              <a:t>elaborate life cycle of all the fungi.</a:t>
            </a:r>
          </a:p>
          <a:p>
            <a:r>
              <a:rPr lang="en-US" sz="2800" dirty="0" smtClean="0"/>
              <a:t>When the right combination of moisture and nutrients occurs, </a:t>
            </a:r>
            <a:r>
              <a:rPr lang="en-US" sz="2800" b="1" dirty="0" smtClean="0"/>
              <a:t>spore-producing fruiting bodies push above the ground.</a:t>
            </a:r>
          </a:p>
          <a:p>
            <a:pPr lvl="1"/>
            <a:r>
              <a:rPr lang="en-US" sz="2600" dirty="0" smtClean="0"/>
              <a:t>You will recognize these fruiting bodies as mushrooms</a:t>
            </a:r>
          </a:p>
          <a:p>
            <a:pPr lvl="1"/>
            <a:r>
              <a:rPr lang="en-US" sz="2600" dirty="0" smtClean="0"/>
              <a:t>When the mushroom cap opens, it </a:t>
            </a:r>
            <a:r>
              <a:rPr lang="en-US" sz="2600" b="1" dirty="0" smtClean="0"/>
              <a:t>exposes hundreds of tiny gills on its underside</a:t>
            </a:r>
            <a:r>
              <a:rPr lang="en-US" sz="2600" dirty="0" smtClean="0"/>
              <a:t>, each lined with </a:t>
            </a:r>
            <a:r>
              <a:rPr lang="en-US" sz="2600" dirty="0" err="1" smtClean="0"/>
              <a:t>basidia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 fusion of </a:t>
            </a:r>
            <a:r>
              <a:rPr lang="en-US" sz="2600" b="1" dirty="0" smtClean="0"/>
              <a:t>two </a:t>
            </a:r>
            <a:r>
              <a:rPr lang="en-US" sz="2600" b="1" dirty="0" err="1" smtClean="0"/>
              <a:t>basidia</a:t>
            </a:r>
            <a:r>
              <a:rPr lang="en-US" sz="2600" b="1" dirty="0" smtClean="0"/>
              <a:t> produces </a:t>
            </a:r>
            <a:r>
              <a:rPr lang="en-US" sz="2600" b="1" dirty="0" err="1" smtClean="0"/>
              <a:t>basidiospores</a:t>
            </a:r>
            <a:r>
              <a:rPr lang="en-US" sz="2600" dirty="0" smtClean="0"/>
              <a:t>, which then scatter.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830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gi-notes-6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" y="-1"/>
            <a:ext cx="9130770" cy="68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44158"/>
            <a:ext cx="3703637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Diversity of Club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4508500"/>
            <a:ext cx="8815388" cy="21602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addition to mushrooms, this group includes </a:t>
            </a:r>
            <a:r>
              <a:rPr lang="en-US" sz="2800" b="1" dirty="0" smtClean="0"/>
              <a:t>shelf fungi, which grow near the surface of decaying trees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Puffballs, earthstars, jelly fungi, and plant parasites known as rusts are other examples.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75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4" y="244158"/>
            <a:ext cx="8620125" cy="1339850"/>
          </a:xfrm>
        </p:spPr>
        <p:txBody>
          <a:bodyPr/>
          <a:lstStyle/>
          <a:p>
            <a:r>
              <a:rPr lang="en-US" dirty="0" smtClean="0"/>
              <a:t>Edible and Inedible Mushrooms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1698625"/>
            <a:ext cx="8620125" cy="466852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types of fungi have long been considered delicacies, and several </a:t>
            </a:r>
            <a:r>
              <a:rPr lang="en-US" sz="2800" b="1" dirty="0" smtClean="0"/>
              <a:t>different species of mushrooms are cultivated for food. </a:t>
            </a:r>
          </a:p>
          <a:p>
            <a:pPr lvl="1"/>
            <a:r>
              <a:rPr lang="en-US" sz="2600" dirty="0" smtClean="0"/>
              <a:t>For example, regular mushrooms, </a:t>
            </a:r>
            <a:r>
              <a:rPr lang="en-US" sz="2600" dirty="0" err="1" smtClean="0"/>
              <a:t>portobello</a:t>
            </a:r>
            <a:r>
              <a:rPr lang="en-US" sz="2600" dirty="0" smtClean="0"/>
              <a:t>, and shiitake.</a:t>
            </a:r>
          </a:p>
          <a:p>
            <a:r>
              <a:rPr lang="en-US" sz="2800" dirty="0" smtClean="0"/>
              <a:t>Wild mushrooms are a </a:t>
            </a:r>
            <a:r>
              <a:rPr lang="en-US" sz="2800" b="1" dirty="0" smtClean="0"/>
              <a:t>different story.</a:t>
            </a:r>
          </a:p>
          <a:p>
            <a:pPr lvl="1"/>
            <a:r>
              <a:rPr lang="en-US" sz="2600" dirty="0"/>
              <a:t>S</a:t>
            </a:r>
            <a:r>
              <a:rPr lang="en-US" sz="2600" dirty="0" smtClean="0"/>
              <a:t>ome are edible, however </a:t>
            </a:r>
            <a:r>
              <a:rPr lang="en-US" sz="2600" b="1" dirty="0" smtClean="0"/>
              <a:t>many are poisonous</a:t>
            </a:r>
            <a:r>
              <a:rPr lang="en-US" sz="2600" dirty="0" smtClean="0"/>
              <a:t>. The poisonous ones </a:t>
            </a:r>
            <a:r>
              <a:rPr lang="en-US" sz="2600" b="1" dirty="0" smtClean="0"/>
              <a:t>can look identical to edible mushrooms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 result of eating a poisonous mushroom can be severe illness or even death.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850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619" y="2513408"/>
            <a:ext cx="1891381" cy="80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 The Imperfect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14500"/>
            <a:ext cx="8636000" cy="1603375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Deuteromycota</a:t>
            </a:r>
            <a:r>
              <a:rPr lang="en-US" sz="2800" i="1" dirty="0" smtClean="0"/>
              <a:t> are fungi that cannot be placed in other phyla because researchers </a:t>
            </a:r>
            <a:r>
              <a:rPr lang="en-US" sz="2800" b="1" i="1" dirty="0" smtClean="0"/>
              <a:t>have not been able to observe a sexual phase in their life cycles.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374" y="3603624"/>
            <a:ext cx="4778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of the best known imperfect fungi is </a:t>
            </a:r>
            <a:r>
              <a:rPr lang="en-US" sz="2800" i="1" dirty="0" err="1"/>
              <a:t>Penicillium</a:t>
            </a:r>
            <a:r>
              <a:rPr lang="en-US" sz="2800" dirty="0"/>
              <a:t>, this </a:t>
            </a:r>
            <a:r>
              <a:rPr lang="en-US" sz="2800" b="1" dirty="0"/>
              <a:t>mold frequently grows on fruit and is the source of the antibiotic penicillin.</a:t>
            </a:r>
          </a:p>
        </p:txBody>
      </p:sp>
    </p:spTree>
    <p:extLst>
      <p:ext uri="{BB962C8B-B14F-4D97-AF65-F5344CB8AC3E}">
        <p14:creationId xmlns:p14="http://schemas.microsoft.com/office/powerpoint/2010/main" val="360721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44158"/>
            <a:ext cx="8620125" cy="1339850"/>
          </a:xfrm>
        </p:spPr>
        <p:txBody>
          <a:bodyPr>
            <a:normAutofit/>
          </a:bodyPr>
          <a:lstStyle/>
          <a:p>
            <a:r>
              <a:rPr lang="en-US" b="1" dirty="0" smtClean="0"/>
              <a:t>7.3 </a:t>
            </a:r>
            <a:r>
              <a:rPr lang="mr-IN" b="1" dirty="0" smtClean="0"/>
              <a:t>–</a:t>
            </a:r>
            <a:r>
              <a:rPr lang="en-US" b="1" dirty="0" smtClean="0"/>
              <a:t> ECOLOGY OF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37984"/>
            <a:ext cx="8477250" cy="23466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Paleontologists think that fungi </a:t>
            </a:r>
            <a:r>
              <a:rPr lang="en-US" sz="2800" b="1" dirty="0" smtClean="0"/>
              <a:t>helped early plants to obtain nutrients from the ground.</a:t>
            </a:r>
          </a:p>
          <a:p>
            <a:pPr lvl="1"/>
            <a:r>
              <a:rPr lang="en-US" sz="2600" dirty="0" smtClean="0"/>
              <a:t>Their earliest appearance suggests that fungi may have been essential to plants’ successful colonization of land.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999" y="4238625"/>
            <a:ext cx="3693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 time, fungi have </a:t>
            </a:r>
            <a:r>
              <a:rPr lang="en-US" sz="2800" b="1" dirty="0"/>
              <a:t>become an important part of virtually all ecosystems.</a:t>
            </a:r>
          </a:p>
        </p:txBody>
      </p:sp>
    </p:spTree>
    <p:extLst>
      <p:ext uri="{BB962C8B-B14F-4D97-AF65-F5344CB8AC3E}">
        <p14:creationId xmlns:p14="http://schemas.microsoft.com/office/powerpoint/2010/main" val="3331482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44158"/>
            <a:ext cx="8604250" cy="133985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Fungi Are Heterotrophs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857375"/>
            <a:ext cx="8604250" cy="44767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Fungi must </a:t>
            </a:r>
            <a:r>
              <a:rPr lang="en-US" sz="2800" b="1" dirty="0" smtClean="0"/>
              <a:t>rely on other organisms for their energy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Many fungi are </a:t>
            </a:r>
            <a:r>
              <a:rPr lang="en-US" sz="2600" b="1" dirty="0" smtClean="0"/>
              <a:t>saprobes</a:t>
            </a:r>
            <a:r>
              <a:rPr lang="en-US" sz="2600" dirty="0" smtClean="0"/>
              <a:t>, this means they obtain food from </a:t>
            </a:r>
            <a:r>
              <a:rPr lang="en-US" sz="2600" b="1" dirty="0" smtClean="0"/>
              <a:t>decaying organic matter.</a:t>
            </a:r>
          </a:p>
          <a:p>
            <a:pPr lvl="1"/>
            <a:r>
              <a:rPr lang="en-US" sz="2600" dirty="0" smtClean="0"/>
              <a:t>Others are parasites, and </a:t>
            </a:r>
            <a:r>
              <a:rPr lang="en-US" sz="2600" b="1" dirty="0" smtClean="0"/>
              <a:t>others are </a:t>
            </a:r>
            <a:r>
              <a:rPr lang="en-US" sz="2600" b="1" dirty="0" err="1" smtClean="0"/>
              <a:t>symbionts</a:t>
            </a:r>
            <a:r>
              <a:rPr lang="en-US" sz="2600" b="1" dirty="0" smtClean="0"/>
              <a:t>.</a:t>
            </a:r>
          </a:p>
          <a:p>
            <a:r>
              <a:rPr lang="en-US" sz="2800" dirty="0" smtClean="0"/>
              <a:t>Although most fungi feed on </a:t>
            </a:r>
            <a:r>
              <a:rPr lang="en-US" sz="2800" b="1" dirty="0" smtClean="0"/>
              <a:t>decaying matter, a few feed by capturing live animals.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608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" y="335358"/>
            <a:ext cx="6352506" cy="1339850"/>
          </a:xfrm>
        </p:spPr>
        <p:txBody>
          <a:bodyPr/>
          <a:lstStyle/>
          <a:p>
            <a:r>
              <a:rPr lang="en-US" b="1" dirty="0" smtClean="0"/>
              <a:t>Fungi as Decomposers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1865708"/>
            <a:ext cx="8497888" cy="393192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Fungi play an essential role in </a:t>
            </a:r>
            <a:r>
              <a:rPr lang="en-US" sz="2800" b="1" i="1" dirty="0" smtClean="0"/>
              <a:t>maintaining equilibrium in nearly every ecosystem</a:t>
            </a:r>
            <a:r>
              <a:rPr lang="en-US" sz="2800" i="1" dirty="0" smtClean="0"/>
              <a:t>, where they recycle nutrients by breaking down the </a:t>
            </a:r>
            <a:r>
              <a:rPr lang="en-US" sz="2800" b="1" i="1" dirty="0" smtClean="0"/>
              <a:t>bodies and wastes of other organisms.</a:t>
            </a:r>
          </a:p>
          <a:p>
            <a:pPr lvl="1"/>
            <a:r>
              <a:rPr lang="en-US" sz="2600" dirty="0" smtClean="0"/>
              <a:t>Many feed by </a:t>
            </a:r>
            <a:r>
              <a:rPr lang="en-US" sz="2600" b="1" dirty="0" smtClean="0"/>
              <a:t>releasing digestive enzymes </a:t>
            </a:r>
            <a:r>
              <a:rPr lang="en-US" sz="2600" dirty="0" smtClean="0"/>
              <a:t>that break down organic material into simple molecules.</a:t>
            </a:r>
          </a:p>
          <a:p>
            <a:pPr lvl="1"/>
            <a:r>
              <a:rPr lang="en-US" sz="2600" dirty="0" smtClean="0"/>
              <a:t>These molecules then </a:t>
            </a:r>
            <a:r>
              <a:rPr lang="en-US" sz="2600" b="1" dirty="0" smtClean="0"/>
              <a:t>diffuse into the fungus.</a:t>
            </a:r>
          </a:p>
          <a:p>
            <a:pPr lvl="1"/>
            <a:r>
              <a:rPr lang="en-US" sz="2600" b="1" dirty="0" smtClean="0"/>
              <a:t>Mycelia of fungus </a:t>
            </a:r>
            <a:r>
              <a:rPr lang="en-US" sz="2600" dirty="0" smtClean="0"/>
              <a:t>produce the enzymes that help speed up the breakdown of wastes and dead organisms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44" y="1005283"/>
            <a:ext cx="1891381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94" y="3591353"/>
            <a:ext cx="1891381" cy="80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Fungi as Parasites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12" y="1622109"/>
            <a:ext cx="864076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useful as fungi are, others can infect both animals and plants, </a:t>
            </a:r>
            <a:r>
              <a:rPr lang="en-US" sz="2800" b="1" dirty="0" smtClean="0"/>
              <a:t>disrupting their internal equilibrium and causing disease.</a:t>
            </a:r>
          </a:p>
          <a:p>
            <a:r>
              <a:rPr lang="en-US" sz="2800" i="1" dirty="0" smtClean="0"/>
              <a:t>Parasitic fungi cause serious plant and animal diseases. </a:t>
            </a:r>
            <a:r>
              <a:rPr lang="en-US" sz="2800" b="1" i="1" dirty="0" smtClean="0"/>
              <a:t>A few cause diseases in humans.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0951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" y="244158"/>
            <a:ext cx="4031209" cy="1339850"/>
          </a:xfrm>
        </p:spPr>
        <p:txBody>
          <a:bodyPr/>
          <a:lstStyle/>
          <a:p>
            <a:r>
              <a:rPr lang="en-US" dirty="0" smtClean="0"/>
              <a:t>Plant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3654109"/>
            <a:ext cx="8545513" cy="298164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Fungal diseases are responsible for the loss of approximately </a:t>
            </a:r>
            <a:r>
              <a:rPr lang="en-US" sz="2800" b="1" dirty="0" smtClean="0"/>
              <a:t>15% of crops grown in temperate regions of the world.</a:t>
            </a:r>
          </a:p>
          <a:p>
            <a:r>
              <a:rPr lang="en-US" sz="2800" dirty="0" smtClean="0"/>
              <a:t>Fungi are in </a:t>
            </a:r>
            <a:r>
              <a:rPr lang="en-US" sz="2800" b="1" dirty="0" smtClean="0"/>
              <a:t>direct competition with humans </a:t>
            </a:r>
            <a:r>
              <a:rPr lang="en-US" sz="2800" dirty="0" smtClean="0"/>
              <a:t>for food</a:t>
            </a:r>
          </a:p>
          <a:p>
            <a:pPr lvl="1"/>
            <a:r>
              <a:rPr lang="en-US" sz="2600" dirty="0" smtClean="0"/>
              <a:t>Wheat rust affects one of the most important crops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417983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 About It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2143125"/>
            <a:ext cx="8588374" cy="392239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Observing:</a:t>
            </a:r>
            <a:r>
              <a:rPr lang="en-US" sz="2800" dirty="0" smtClean="0"/>
              <a:t> Was the stalk made up of parts with specific shapes? If so, what are the shapes of those parts?</a:t>
            </a:r>
          </a:p>
          <a:p>
            <a:r>
              <a:rPr lang="en-US" sz="2800" b="1" dirty="0" smtClean="0"/>
              <a:t>Comparing and Contrasting:</a:t>
            </a:r>
            <a:r>
              <a:rPr lang="en-US" sz="2800" dirty="0" smtClean="0"/>
              <a:t> Compare a mushroom to a plant. How are they similar? Different?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7800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9" y="244158"/>
            <a:ext cx="4640262" cy="1339850"/>
          </a:xfrm>
        </p:spPr>
        <p:txBody>
          <a:bodyPr/>
          <a:lstStyle/>
          <a:p>
            <a:r>
              <a:rPr lang="en-US" dirty="0" smtClean="0"/>
              <a:t>Human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3270250"/>
            <a:ext cx="8799513" cy="3414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Fungal parasites can also infect humans. </a:t>
            </a:r>
          </a:p>
          <a:p>
            <a:r>
              <a:rPr lang="en-US" sz="2800" dirty="0" smtClean="0"/>
              <a:t>Athletes foot is a fungus that forms a </a:t>
            </a:r>
            <a:r>
              <a:rPr lang="en-US" sz="2800" b="1" dirty="0" smtClean="0"/>
              <a:t>mycelium directly within the outer layers of the skin.</a:t>
            </a:r>
          </a:p>
          <a:p>
            <a:pPr lvl="1"/>
            <a:r>
              <a:rPr lang="en-US" sz="2600" dirty="0" smtClean="0"/>
              <a:t>This produces a </a:t>
            </a:r>
            <a:r>
              <a:rPr lang="en-US" sz="2600" b="1" dirty="0" smtClean="0"/>
              <a:t>red, inflamed sore </a:t>
            </a:r>
            <a:r>
              <a:rPr lang="en-US" sz="2600" dirty="0" smtClean="0"/>
              <a:t>from which the spores can easily spread from person to person.</a:t>
            </a:r>
          </a:p>
          <a:p>
            <a:pPr lvl="1"/>
            <a:r>
              <a:rPr lang="en-US" sz="2600" dirty="0" smtClean="0"/>
              <a:t>When the same fungus infects the scalp, it produces a </a:t>
            </a:r>
            <a:r>
              <a:rPr lang="en-US" sz="2600" b="1" dirty="0" smtClean="0"/>
              <a:t>red scaling sore known as ringworm.</a:t>
            </a:r>
          </a:p>
        </p:txBody>
      </p:sp>
    </p:spTree>
    <p:extLst>
      <p:ext uri="{BB962C8B-B14F-4D97-AF65-F5344CB8AC3E}">
        <p14:creationId xmlns:p14="http://schemas.microsoft.com/office/powerpoint/2010/main" val="835382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Animal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2" y="1606234"/>
            <a:ext cx="8609013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problematic as human fungal diseases can be, few fungal diseases are as deadly as the infection by </a:t>
            </a:r>
            <a:r>
              <a:rPr lang="en-US" sz="2800" i="1" dirty="0" err="1" smtClean="0"/>
              <a:t>Cordyceps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Microscopic spores become </a:t>
            </a:r>
            <a:r>
              <a:rPr lang="en-US" sz="2600" b="1" dirty="0" smtClean="0"/>
              <a:t>lodged in various insects.</a:t>
            </a:r>
          </a:p>
          <a:p>
            <a:pPr lvl="1"/>
            <a:r>
              <a:rPr lang="en-US" sz="2600" dirty="0" smtClean="0"/>
              <a:t>The spores multiply inside their bodies, </a:t>
            </a:r>
            <a:r>
              <a:rPr lang="en-US" sz="2600" b="1" dirty="0" smtClean="0"/>
              <a:t>digesting all its cells and tissues until the insect dies. </a:t>
            </a:r>
          </a:p>
          <a:p>
            <a:pPr lvl="1"/>
            <a:r>
              <a:rPr lang="en-US" sz="2600" dirty="0" smtClean="0"/>
              <a:t>Then </a:t>
            </a:r>
            <a:r>
              <a:rPr lang="en-US" sz="2600" b="1" dirty="0" smtClean="0"/>
              <a:t>hyphae develop to spread infection </a:t>
            </a:r>
            <a:r>
              <a:rPr lang="en-US" sz="2600" dirty="0" smtClean="0"/>
              <a:t>to other members of the same species. </a:t>
            </a: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7207250" y="5302250"/>
            <a:ext cx="1635125" cy="52387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Symbiotic 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637984"/>
            <a:ext cx="8561388" cy="2537141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Some fungi form symbiotic relationships in which both partners benefit. </a:t>
            </a:r>
            <a:r>
              <a:rPr lang="en-US" sz="2800" b="1" i="1" dirty="0" smtClean="0"/>
              <a:t>Two such mutualistic associations, lichens and </a:t>
            </a:r>
            <a:r>
              <a:rPr lang="en-US" sz="2800" b="1" i="1" dirty="0" err="1" smtClean="0"/>
              <a:t>mycorrhizae</a:t>
            </a:r>
            <a:r>
              <a:rPr lang="en-US" sz="2800" b="1" i="1" dirty="0" smtClean="0"/>
              <a:t>, are essentially to many ecosystems.</a:t>
            </a:r>
          </a:p>
          <a:p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69" y="3608783"/>
            <a:ext cx="1891381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44158"/>
            <a:ext cx="3132137" cy="1339850"/>
          </a:xfrm>
        </p:spPr>
        <p:txBody>
          <a:bodyPr/>
          <a:lstStyle/>
          <a:p>
            <a:r>
              <a:rPr lang="en-US" dirty="0" smtClean="0"/>
              <a:t>Lichens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3508375"/>
            <a:ext cx="8783638" cy="3160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Lichens are not single organisms, they are symbiotic associations between a </a:t>
            </a:r>
            <a:r>
              <a:rPr lang="en-US" sz="2800" b="1" dirty="0" smtClean="0"/>
              <a:t>fungus and a photosynthetic organism.</a:t>
            </a:r>
          </a:p>
          <a:p>
            <a:pPr lvl="1"/>
            <a:r>
              <a:rPr lang="en-US" sz="2600" dirty="0" smtClean="0"/>
              <a:t>Lichens are extremely resistant to </a:t>
            </a:r>
            <a:r>
              <a:rPr lang="en-US" sz="2600" b="1" dirty="0" smtClean="0"/>
              <a:t>drought and cold.</a:t>
            </a:r>
          </a:p>
          <a:p>
            <a:pPr lvl="1"/>
            <a:r>
              <a:rPr lang="en-US" sz="2600" dirty="0" smtClean="0"/>
              <a:t>They can survive these harsh environments because of the </a:t>
            </a:r>
            <a:r>
              <a:rPr lang="en-US" sz="2600" b="1" dirty="0" smtClean="0"/>
              <a:t>relationship between two partner organisms.</a:t>
            </a:r>
          </a:p>
        </p:txBody>
      </p:sp>
    </p:spTree>
    <p:extLst>
      <p:ext uri="{BB962C8B-B14F-4D97-AF65-F5344CB8AC3E}">
        <p14:creationId xmlns:p14="http://schemas.microsoft.com/office/powerpoint/2010/main" val="2764086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2825750"/>
            <a:ext cx="8545513" cy="357314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/>
              <a:t>Bacteria carry out photosynthesis, providing the fungus with a </a:t>
            </a:r>
            <a:r>
              <a:rPr lang="en-US" sz="2600" b="1" dirty="0"/>
              <a:t>source of energy.</a:t>
            </a:r>
          </a:p>
          <a:p>
            <a:pPr lvl="1"/>
            <a:r>
              <a:rPr lang="en-US" sz="2600" dirty="0"/>
              <a:t>The fungus in turn </a:t>
            </a:r>
            <a:r>
              <a:rPr lang="en-US" sz="2600" b="1" dirty="0"/>
              <a:t>provides the bacteria with water and minerals.</a:t>
            </a:r>
          </a:p>
          <a:p>
            <a:pPr lvl="1"/>
            <a:r>
              <a:rPr lang="en-US" sz="2600" dirty="0"/>
              <a:t>Lichens are the first to enter barren environments, and </a:t>
            </a:r>
            <a:r>
              <a:rPr lang="en-US" sz="2600" b="1" dirty="0"/>
              <a:t>help soil formation.</a:t>
            </a:r>
          </a:p>
          <a:p>
            <a:pPr lvl="1"/>
            <a:r>
              <a:rPr lang="en-US" sz="2600" dirty="0"/>
              <a:t>They are also very </a:t>
            </a:r>
            <a:r>
              <a:rPr lang="en-US" sz="2600" b="1" dirty="0"/>
              <a:t>sensitive to air pollution</a:t>
            </a:r>
            <a:r>
              <a:rPr lang="en-US" sz="2600" dirty="0"/>
              <a:t>, and are among the first organisms to be affected when </a:t>
            </a:r>
            <a:r>
              <a:rPr lang="en-US" sz="2600" b="1" dirty="0"/>
              <a:t>air quality deteriorates.</a:t>
            </a:r>
          </a:p>
          <a:p>
            <a:pPr lvl="1"/>
            <a:endParaRPr lang="en-US" sz="2600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3444875" y="6398896"/>
            <a:ext cx="2349500" cy="34797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2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44158"/>
            <a:ext cx="3830637" cy="1339850"/>
          </a:xfrm>
        </p:spPr>
        <p:txBody>
          <a:bodyPr/>
          <a:lstStyle/>
          <a:p>
            <a:r>
              <a:rPr lang="en-US" dirty="0" err="1" smtClean="0"/>
              <a:t>Mycorrhizae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2984499"/>
            <a:ext cx="8890000" cy="371475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Fungi also form </a:t>
            </a:r>
            <a:r>
              <a:rPr lang="en-US" sz="2800" b="1" dirty="0" smtClean="0"/>
              <a:t>mutualistic relationships with plants.</a:t>
            </a:r>
          </a:p>
          <a:p>
            <a:pPr lvl="1"/>
            <a:r>
              <a:rPr lang="en-US" sz="2600" dirty="0" smtClean="0"/>
              <a:t>Almost half of the tissues of trees are hidden beneath the ground in </a:t>
            </a:r>
            <a:r>
              <a:rPr lang="en-US" sz="2600" b="1" dirty="0" smtClean="0"/>
              <a:t>masses of tangled roots.</a:t>
            </a:r>
          </a:p>
          <a:p>
            <a:pPr lvl="1"/>
            <a:r>
              <a:rPr lang="en-US" sz="2600" dirty="0" smtClean="0"/>
              <a:t>These associations of </a:t>
            </a:r>
            <a:r>
              <a:rPr lang="en-US" sz="2600" b="1" dirty="0" smtClean="0"/>
              <a:t>plant roots and fungi are </a:t>
            </a:r>
            <a:r>
              <a:rPr lang="en-US" sz="2600" b="1" dirty="0" err="1" smtClean="0"/>
              <a:t>mycorrhizae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tiny hyphae of the fungi</a:t>
            </a:r>
            <a:r>
              <a:rPr lang="en-US" sz="2600" dirty="0" smtClean="0"/>
              <a:t> aid plants in absorbing water and minerals.</a:t>
            </a:r>
          </a:p>
          <a:p>
            <a:pPr lvl="1"/>
            <a:r>
              <a:rPr lang="en-US" sz="2600" dirty="0" smtClean="0"/>
              <a:t>The plants in turn provide the fungi with the </a:t>
            </a:r>
            <a:r>
              <a:rPr lang="en-US" sz="2600" b="1" dirty="0" smtClean="0"/>
              <a:t>products of photosynthesis.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58940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7" y="3110229"/>
            <a:ext cx="8751888" cy="374777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partnership between plant and fungus d</a:t>
            </a:r>
            <a:r>
              <a:rPr lang="en-US" sz="2800" b="1" dirty="0" smtClean="0"/>
              <a:t>oes not end with a single plant.</a:t>
            </a:r>
          </a:p>
          <a:p>
            <a:r>
              <a:rPr lang="en-US" sz="2800" dirty="0" smtClean="0"/>
              <a:t>The roots of each are plugged into </a:t>
            </a:r>
            <a:r>
              <a:rPr lang="en-US" sz="2800" b="1" dirty="0" err="1" smtClean="0"/>
              <a:t>mycorrhizal</a:t>
            </a:r>
            <a:r>
              <a:rPr lang="en-US" sz="2800" b="1" dirty="0" smtClean="0"/>
              <a:t> networks that connect many plants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networks also appear to </a:t>
            </a:r>
            <a:r>
              <a:rPr lang="en-US" sz="2600" b="1" dirty="0" smtClean="0"/>
              <a:t>connect plants of different species.</a:t>
            </a:r>
          </a:p>
          <a:p>
            <a:pPr lvl="1"/>
            <a:r>
              <a:rPr lang="en-US" sz="2600" dirty="0" smtClean="0"/>
              <a:t>Experiments show that carbon atoms from one tree often </a:t>
            </a:r>
            <a:r>
              <a:rPr lang="en-US" sz="2600" b="1" dirty="0" smtClean="0"/>
              <a:t>end up in another nearby tree.</a:t>
            </a:r>
            <a:endParaRPr lang="en-US" sz="2600" b="1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1206500" y="1222375"/>
            <a:ext cx="1555750" cy="61912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4" y="1970191"/>
            <a:ext cx="1669243" cy="709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4" y="244158"/>
            <a:ext cx="8638553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7.1 </a:t>
            </a:r>
            <a:r>
              <a:rPr lang="mr-IN" b="1" dirty="0" smtClean="0"/>
              <a:t>–</a:t>
            </a:r>
            <a:r>
              <a:rPr lang="en-US" b="1" dirty="0" smtClean="0"/>
              <a:t> THE KINGDOM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595243"/>
            <a:ext cx="8638552" cy="239881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Fungi are </a:t>
            </a:r>
            <a:r>
              <a:rPr lang="en-US" sz="2800" b="1" i="1" dirty="0" smtClean="0"/>
              <a:t>eukaryotic heterotrophs that have cell walls.</a:t>
            </a:r>
            <a:endParaRPr lang="en-US" sz="2800" b="1" dirty="0" smtClean="0"/>
          </a:p>
          <a:p>
            <a:pPr lvl="1"/>
            <a:r>
              <a:rPr lang="en-US" sz="2600" dirty="0" smtClean="0"/>
              <a:t>The cell walls of fungi are </a:t>
            </a:r>
            <a:r>
              <a:rPr lang="en-US" sz="2600" b="1" dirty="0" smtClean="0"/>
              <a:t>made up of chitin.</a:t>
            </a:r>
          </a:p>
          <a:p>
            <a:pPr lvl="1"/>
            <a:r>
              <a:rPr lang="en-US" sz="2600" dirty="0" smtClean="0"/>
              <a:t>Unlike animals, fungi </a:t>
            </a:r>
            <a:r>
              <a:rPr lang="en-US" sz="2600" b="1" dirty="0" smtClean="0"/>
              <a:t>do not ingest their food</a:t>
            </a:r>
            <a:r>
              <a:rPr lang="en-US" sz="2600" dirty="0" smtClean="0"/>
              <a:t>. Instead they digest food </a:t>
            </a:r>
            <a:r>
              <a:rPr lang="en-US" sz="2600" b="1" dirty="0" smtClean="0"/>
              <a:t>outside of their bodies and then absorb it.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4952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683000"/>
            <a:ext cx="7055555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44158"/>
            <a:ext cx="8620125" cy="1339850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&amp; Function of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04976"/>
            <a:ext cx="8620125" cy="2501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Except for yeasts, </a:t>
            </a:r>
            <a:r>
              <a:rPr lang="en-US" sz="2800" b="1" dirty="0" smtClean="0"/>
              <a:t>all fungi are multicellular. </a:t>
            </a:r>
          </a:p>
          <a:p>
            <a:pPr lvl="1"/>
            <a:r>
              <a:rPr lang="en-US" sz="2600" dirty="0" smtClean="0"/>
              <a:t>Multicellular fungi are composed of thin filaments called </a:t>
            </a:r>
            <a:r>
              <a:rPr lang="en-US" sz="2600" b="1" dirty="0" smtClean="0"/>
              <a:t>hyphae</a:t>
            </a:r>
            <a:r>
              <a:rPr lang="en-US" sz="2600" dirty="0" smtClean="0"/>
              <a:t>; </a:t>
            </a:r>
            <a:r>
              <a:rPr lang="en-US" sz="2600" b="1" dirty="0" smtClean="0"/>
              <a:t>that are only one cell layer thick.</a:t>
            </a:r>
          </a:p>
          <a:p>
            <a:pPr lvl="1"/>
            <a:r>
              <a:rPr lang="en-US" sz="2600" dirty="0" smtClean="0"/>
              <a:t>Some hyphae have </a:t>
            </a:r>
            <a:r>
              <a:rPr lang="en-US" sz="2600" b="1" dirty="0" smtClean="0"/>
              <a:t>cross walls that help separate the nuclei </a:t>
            </a:r>
            <a:r>
              <a:rPr lang="en-US" sz="2600" dirty="0" smtClean="0"/>
              <a:t>while others do not.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830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1126"/>
            <a:ext cx="7345362" cy="889000"/>
          </a:xfrm>
        </p:spPr>
        <p:txBody>
          <a:bodyPr>
            <a:normAutofit/>
          </a:bodyPr>
          <a:lstStyle/>
          <a:p>
            <a:r>
              <a:rPr lang="en-US" dirty="0" smtClean="0"/>
              <a:t>Fungus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" y="3714750"/>
            <a:ext cx="8815388" cy="3000375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The bodies of multicellular fungi are composed of many hyphae </a:t>
            </a:r>
            <a:r>
              <a:rPr lang="en-US" sz="2800" b="1" i="1" dirty="0" smtClean="0"/>
              <a:t>tangled together into a thick mass called a mycelium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lvl="1"/>
            <a:r>
              <a:rPr lang="en-US" sz="2600" dirty="0" smtClean="0"/>
              <a:t>The mycelium has a large surface area, which makes it well </a:t>
            </a:r>
            <a:r>
              <a:rPr lang="en-US" sz="2600" b="1" dirty="0" smtClean="0"/>
              <a:t>suited to absorb food.</a:t>
            </a:r>
          </a:p>
          <a:p>
            <a:pPr lvl="1"/>
            <a:r>
              <a:rPr lang="en-US" sz="2600" dirty="0" smtClean="0"/>
              <a:t>The fruiting body is a </a:t>
            </a:r>
            <a:r>
              <a:rPr lang="en-US" sz="2600" b="1" dirty="0" smtClean="0"/>
              <a:t>reproductive structure growing from the mycelium</a:t>
            </a:r>
            <a:r>
              <a:rPr lang="en-US" sz="2600" dirty="0" smtClean="0"/>
              <a:t> in the soil.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040459"/>
            <a:ext cx="1891381" cy="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Reproduction in Fungi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637983"/>
            <a:ext cx="8699500" cy="4315141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Most fungi reproduce </a:t>
            </a:r>
            <a:r>
              <a:rPr lang="en-US" sz="2800" b="1" i="1" dirty="0" smtClean="0"/>
              <a:t>both asexually and sexually.</a:t>
            </a:r>
          </a:p>
          <a:p>
            <a:pPr lvl="1"/>
            <a:r>
              <a:rPr lang="en-US" sz="2600" dirty="0" smtClean="0"/>
              <a:t>Asexual reproduction takes place when </a:t>
            </a:r>
            <a:r>
              <a:rPr lang="en-US" sz="2600" b="1" dirty="0" smtClean="0"/>
              <a:t>cells or hyphae break off</a:t>
            </a:r>
            <a:r>
              <a:rPr lang="en-US" sz="2600" dirty="0" smtClean="0"/>
              <a:t> and begin to grow on their own.</a:t>
            </a:r>
          </a:p>
          <a:p>
            <a:pPr lvl="1"/>
            <a:r>
              <a:rPr lang="en-US" sz="2600" dirty="0" smtClean="0"/>
              <a:t>Some also produce spores, which </a:t>
            </a:r>
            <a:r>
              <a:rPr lang="en-US" sz="2600" b="1" dirty="0" smtClean="0"/>
              <a:t>scatter and grow into new organisms. </a:t>
            </a:r>
          </a:p>
          <a:p>
            <a:pPr lvl="1"/>
            <a:r>
              <a:rPr lang="en-US" sz="2600" dirty="0" smtClean="0"/>
              <a:t>In some fungi, spores are </a:t>
            </a:r>
            <a:r>
              <a:rPr lang="en-US" sz="2600" b="1" dirty="0" smtClean="0"/>
              <a:t>produced in structures called sporangia.</a:t>
            </a:r>
          </a:p>
          <a:p>
            <a:pPr lvl="1"/>
            <a:r>
              <a:rPr lang="en-US" sz="2600" dirty="0" smtClean="0"/>
              <a:t>These are found at the</a:t>
            </a:r>
            <a:r>
              <a:rPr lang="en-US" sz="2600" b="1" dirty="0" smtClean="0"/>
              <a:t> tips of specialized hyphae called </a:t>
            </a:r>
            <a:r>
              <a:rPr lang="en-US" sz="2600" b="1" dirty="0" err="1" smtClean="0"/>
              <a:t>sporangiophores</a:t>
            </a:r>
            <a:r>
              <a:rPr lang="en-US" sz="2600" b="1" dirty="0" smtClean="0"/>
              <a:t>.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75" y="1373585"/>
            <a:ext cx="1745790" cy="7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3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3778250"/>
            <a:ext cx="8767763" cy="29222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Sexual reproduction usually involves </a:t>
            </a:r>
            <a:r>
              <a:rPr lang="en-US" sz="2800" b="1" dirty="0" smtClean="0"/>
              <a:t>two different mating types.</a:t>
            </a:r>
          </a:p>
          <a:p>
            <a:pPr lvl="1"/>
            <a:r>
              <a:rPr lang="en-US" sz="2600" dirty="0" smtClean="0"/>
              <a:t>These are called “+” (</a:t>
            </a:r>
            <a:r>
              <a:rPr lang="en-US" sz="2600" b="1" dirty="0" smtClean="0"/>
              <a:t>plus</a:t>
            </a:r>
            <a:r>
              <a:rPr lang="en-US" sz="2600" dirty="0" smtClean="0"/>
              <a:t>) and the other “-” (</a:t>
            </a:r>
            <a:r>
              <a:rPr lang="en-US" sz="2600" b="1" dirty="0" smtClean="0"/>
              <a:t>minus</a:t>
            </a:r>
            <a:r>
              <a:rPr lang="en-US" sz="2600" dirty="0" smtClean="0"/>
              <a:t>).</a:t>
            </a:r>
          </a:p>
          <a:p>
            <a:pPr lvl="1"/>
            <a:r>
              <a:rPr lang="en-US" sz="2600" dirty="0" smtClean="0"/>
              <a:t>When the hyphae of opposite mating types meet, </a:t>
            </a:r>
            <a:r>
              <a:rPr lang="en-US" sz="2600" b="1" dirty="0" smtClean="0"/>
              <a:t>they fuse into the same cell. </a:t>
            </a:r>
          </a:p>
          <a:p>
            <a:pPr lvl="1"/>
            <a:r>
              <a:rPr lang="en-US" sz="2600" dirty="0" smtClean="0"/>
              <a:t>They then produce spores that are </a:t>
            </a:r>
            <a:r>
              <a:rPr lang="en-US" sz="2600" b="1" dirty="0" smtClean="0"/>
              <a:t>capable of growing.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0"/>
            <a:ext cx="540301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Fungi Spread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33601"/>
            <a:ext cx="8604250" cy="39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fungi produce dry, almost </a:t>
            </a:r>
            <a:r>
              <a:rPr lang="en-US" sz="2800" b="1" dirty="0" smtClean="0"/>
              <a:t>weightless spores that scatter easily in the wind.</a:t>
            </a:r>
          </a:p>
          <a:p>
            <a:pPr lvl="1"/>
            <a:r>
              <a:rPr lang="en-US" sz="2600" dirty="0" smtClean="0"/>
              <a:t>In order for these spores to germinate, there must be a proper combination of </a:t>
            </a:r>
            <a:r>
              <a:rPr lang="en-US" sz="2600" b="1" dirty="0" smtClean="0"/>
              <a:t>temperature, moisture, and food</a:t>
            </a:r>
            <a:r>
              <a:rPr lang="en-US" sz="2600" dirty="0" smtClean="0"/>
              <a:t>.</a:t>
            </a:r>
          </a:p>
          <a:p>
            <a:r>
              <a:rPr lang="en-US" sz="2800" dirty="0" smtClean="0"/>
              <a:t>Other fungi specialize in luring animals, that help </a:t>
            </a:r>
            <a:r>
              <a:rPr lang="en-US" sz="2800" b="1" dirty="0" smtClean="0"/>
              <a:t>disperse spores over long distances</a:t>
            </a:r>
            <a:r>
              <a:rPr lang="en-US" sz="2800" dirty="0" smtClean="0"/>
              <a:t>. Ex) insects.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97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33014</TotalTime>
  <Words>1991</Words>
  <Application>Microsoft Macintosh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Capital</vt:lpstr>
      <vt:lpstr>7 - Fungi</vt:lpstr>
      <vt:lpstr>Looking At Fungi Intro Activity</vt:lpstr>
      <vt:lpstr>Think About It…</vt:lpstr>
      <vt:lpstr>7.1 – THE KINGDOM FUNGI</vt:lpstr>
      <vt:lpstr>Structure &amp; Function of Fungi</vt:lpstr>
      <vt:lpstr>Fungus Structure</vt:lpstr>
      <vt:lpstr>Reproduction in Fungi</vt:lpstr>
      <vt:lpstr>PowerPoint Presentation</vt:lpstr>
      <vt:lpstr>How Fungi Spread</vt:lpstr>
      <vt:lpstr>7.2 – CLASSIFICATION OF FUNGI</vt:lpstr>
      <vt:lpstr>1) The Common Molds</vt:lpstr>
      <vt:lpstr>Structure &amp; Function of Bread Mold</vt:lpstr>
      <vt:lpstr>QUICKLAB: What is the structure of bread mold?</vt:lpstr>
      <vt:lpstr>Analyze &amp; Conclude</vt:lpstr>
      <vt:lpstr>2) The Sac Fungi</vt:lpstr>
      <vt:lpstr>Life Cycle of Sac Fungi</vt:lpstr>
      <vt:lpstr>PowerPoint Presentation</vt:lpstr>
      <vt:lpstr>Yeasts</vt:lpstr>
      <vt:lpstr>3) The Club Fungi</vt:lpstr>
      <vt:lpstr>Life Cycle of Club Fungi</vt:lpstr>
      <vt:lpstr>PowerPoint Presentation</vt:lpstr>
      <vt:lpstr>Diversity of Club Fungi</vt:lpstr>
      <vt:lpstr>Edible and Inedible Mushrooms</vt:lpstr>
      <vt:lpstr>4) The Imperfect Fungi</vt:lpstr>
      <vt:lpstr>7.3 – ECOLOGY OF FUNGI</vt:lpstr>
      <vt:lpstr>All Fungi Are Heterotrophs</vt:lpstr>
      <vt:lpstr>Fungi as Decomposers</vt:lpstr>
      <vt:lpstr>Fungi as Parasites</vt:lpstr>
      <vt:lpstr>Plant Diseases</vt:lpstr>
      <vt:lpstr>Human Diseases</vt:lpstr>
      <vt:lpstr>Other Animal Diseases</vt:lpstr>
      <vt:lpstr>Symbiotic Relationships</vt:lpstr>
      <vt:lpstr>Lichens</vt:lpstr>
      <vt:lpstr>PowerPoint Presentation</vt:lpstr>
      <vt:lpstr>Mycorrhizae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7 - Fungi</dc:title>
  <dc:creator>Danielle Martel</dc:creator>
  <cp:lastModifiedBy>Danielle Martel</cp:lastModifiedBy>
  <cp:revision>41</cp:revision>
  <dcterms:created xsi:type="dcterms:W3CDTF">2019-01-06T22:45:32Z</dcterms:created>
  <dcterms:modified xsi:type="dcterms:W3CDTF">2019-02-13T04:16:32Z</dcterms:modified>
</cp:coreProperties>
</file>