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12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January 22, 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January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January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January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January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January 22,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January 22,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January 22,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January 22,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January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Ed6AYWK9uQ" TargetMode="Externa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foTZllvF6M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307579"/>
            <a:ext cx="3313355" cy="170216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6 - </a:t>
            </a:r>
            <a:r>
              <a:rPr lang="en-US" sz="4800" b="1" dirty="0" err="1" smtClean="0"/>
              <a:t>Protists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056855"/>
            <a:ext cx="3309803" cy="1260629"/>
          </a:xfrm>
        </p:spPr>
        <p:txBody>
          <a:bodyPr/>
          <a:lstStyle/>
          <a:p>
            <a:r>
              <a:rPr lang="en-US" b="1" dirty="0" smtClean="0"/>
              <a:t>Ms. Martel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039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07" y="743451"/>
            <a:ext cx="8096816" cy="36574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Other members of </a:t>
            </a:r>
            <a:r>
              <a:rPr lang="en-US" sz="2800" dirty="0" err="1" smtClean="0"/>
              <a:t>sarcodina</a:t>
            </a:r>
            <a:r>
              <a:rPr lang="en-US" sz="2800" dirty="0" smtClean="0"/>
              <a:t> include </a:t>
            </a:r>
            <a:r>
              <a:rPr lang="en-US" sz="2800" dirty="0" err="1" smtClean="0"/>
              <a:t>Foraminiferans</a:t>
            </a:r>
            <a:r>
              <a:rPr lang="en-US" sz="2800" dirty="0" smtClean="0"/>
              <a:t> and Heliozoans.</a:t>
            </a:r>
          </a:p>
          <a:p>
            <a:pPr lvl="1"/>
            <a:r>
              <a:rPr lang="en-US" sz="2600" dirty="0" err="1" smtClean="0"/>
              <a:t>Foraminiferans</a:t>
            </a:r>
            <a:r>
              <a:rPr lang="en-US" sz="2600" dirty="0" smtClean="0"/>
              <a:t> are found in the ocean and secrete calcium carbonate, as they die, their </a:t>
            </a:r>
            <a:r>
              <a:rPr lang="en-US" sz="2600" b="1" dirty="0" smtClean="0"/>
              <a:t>shells accumulate on the ocean floor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b="1" dirty="0" smtClean="0"/>
              <a:t>Heliozoans look like little sunrays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6389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45" y="1417751"/>
            <a:ext cx="2670417" cy="811986"/>
          </a:xfrm>
        </p:spPr>
        <p:txBody>
          <a:bodyPr>
            <a:normAutofit/>
          </a:bodyPr>
          <a:lstStyle/>
          <a:p>
            <a:r>
              <a:rPr lang="en-US" b="1" dirty="0" smtClean="0"/>
              <a:t>3) Ciliates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58" y="3204707"/>
            <a:ext cx="8246755" cy="3351298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Members of the phylum </a:t>
            </a:r>
            <a:r>
              <a:rPr lang="en-US" sz="2800" i="1" dirty="0" err="1" smtClean="0"/>
              <a:t>Cioliophora</a:t>
            </a:r>
            <a:r>
              <a:rPr lang="en-US" sz="2800" i="1" dirty="0" smtClean="0"/>
              <a:t>, known as ciliates, </a:t>
            </a:r>
            <a:r>
              <a:rPr lang="en-US" sz="2800" b="1" i="1" dirty="0" smtClean="0"/>
              <a:t>use cilia for feeding and movement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Ciliates are found in both </a:t>
            </a:r>
            <a:r>
              <a:rPr lang="en-US" sz="2800" b="1" dirty="0" smtClean="0"/>
              <a:t>fresh and salt water.</a:t>
            </a:r>
          </a:p>
          <a:p>
            <a:pPr lvl="1"/>
            <a:r>
              <a:rPr lang="en-US" sz="2600" dirty="0" smtClean="0"/>
              <a:t>Most are free-living, meaning they are</a:t>
            </a:r>
            <a:r>
              <a:rPr lang="en-US" sz="2600" b="1" dirty="0" smtClean="0"/>
              <a:t> not parasites or </a:t>
            </a:r>
            <a:r>
              <a:rPr lang="en-US" sz="2600" b="1" dirty="0" err="1" smtClean="0"/>
              <a:t>symbionts</a:t>
            </a:r>
            <a:endParaRPr lang="en-US" sz="2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3679379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9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9" y="605497"/>
            <a:ext cx="7024744" cy="738145"/>
          </a:xfrm>
        </p:spPr>
        <p:txBody>
          <a:bodyPr/>
          <a:lstStyle/>
          <a:p>
            <a:r>
              <a:rPr lang="en-US" dirty="0" smtClean="0"/>
              <a:t>Internal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39" y="1609738"/>
            <a:ext cx="4139463" cy="488828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Paramecium are the best known ciliates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The cell membrane is highly structured and has </a:t>
            </a:r>
            <a:r>
              <a:rPr lang="en-US" sz="2600" b="1" dirty="0" err="1" smtClean="0"/>
              <a:t>trichocysts</a:t>
            </a:r>
            <a:r>
              <a:rPr lang="en-US" sz="2600" b="1" dirty="0" smtClean="0"/>
              <a:t> </a:t>
            </a:r>
            <a:r>
              <a:rPr lang="en-US" sz="2600" dirty="0" smtClean="0"/>
              <a:t>just below the </a:t>
            </a:r>
            <a:r>
              <a:rPr lang="en-US" sz="2600" b="1" dirty="0" smtClean="0"/>
              <a:t>surface used as defense</a:t>
            </a:r>
            <a:endParaRPr lang="en-US" sz="2600" b="1" dirty="0"/>
          </a:p>
        </p:txBody>
      </p:sp>
      <p:pic>
        <p:nvPicPr>
          <p:cNvPr id="5" name="Picture 4" descr="Screen Shot 2019-01-03 at 10.4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08" y="2702842"/>
            <a:ext cx="3361179" cy="41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2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76" y="4474776"/>
            <a:ext cx="8274011" cy="2066728"/>
          </a:xfrm>
        </p:spPr>
        <p:txBody>
          <a:bodyPr/>
          <a:lstStyle/>
          <a:p>
            <a:r>
              <a:rPr lang="en-US" dirty="0" smtClean="0"/>
              <a:t>Paramecium have </a:t>
            </a:r>
            <a:r>
              <a:rPr lang="en-US" b="1" dirty="0" smtClean="0"/>
              <a:t>two types of nuclei.</a:t>
            </a:r>
          </a:p>
          <a:p>
            <a:pPr lvl="1"/>
            <a:r>
              <a:rPr lang="en-US" dirty="0" smtClean="0"/>
              <a:t>1) macronucleus keeps </a:t>
            </a:r>
            <a:r>
              <a:rPr lang="en-US" b="1" dirty="0" smtClean="0"/>
              <a:t>multiple copies </a:t>
            </a:r>
            <a:r>
              <a:rPr lang="en-US" dirty="0" smtClean="0"/>
              <a:t>of most of the genes that the </a:t>
            </a:r>
            <a:r>
              <a:rPr lang="en-US" b="1" dirty="0" smtClean="0"/>
              <a:t>cells need in day-to-day existence.</a:t>
            </a:r>
          </a:p>
          <a:p>
            <a:pPr lvl="1"/>
            <a:r>
              <a:rPr lang="en-US" dirty="0" smtClean="0"/>
              <a:t>2) micronucleus keeps a “</a:t>
            </a:r>
            <a:r>
              <a:rPr lang="en-US" b="1" dirty="0" smtClean="0"/>
              <a:t>reserve copy</a:t>
            </a:r>
            <a:r>
              <a:rPr lang="en-US" dirty="0" smtClean="0"/>
              <a:t>” of all of the cell’s genes. </a:t>
            </a:r>
            <a:endParaRPr lang="en-US" dirty="0"/>
          </a:p>
        </p:txBody>
      </p:sp>
      <p:pic>
        <p:nvPicPr>
          <p:cNvPr id="9" name="Picture 8" descr="69248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7594600" cy="435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4174" y="29537"/>
            <a:ext cx="2683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MACRONUCLEUS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4904" y="291147"/>
            <a:ext cx="21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MICRONUCLEUS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6249" y="3791642"/>
            <a:ext cx="1702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TRICHOCYST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0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76" y="4013111"/>
            <a:ext cx="8274011" cy="2528393"/>
          </a:xfrm>
        </p:spPr>
        <p:txBody>
          <a:bodyPr/>
          <a:lstStyle/>
          <a:p>
            <a:r>
              <a:rPr lang="en-US" dirty="0" smtClean="0"/>
              <a:t>Ciliates obtain food by </a:t>
            </a:r>
            <a:r>
              <a:rPr lang="en-US" b="1" dirty="0" smtClean="0"/>
              <a:t>using cilia to sweep food particles into the gullet.</a:t>
            </a:r>
          </a:p>
          <a:p>
            <a:pPr lvl="1"/>
            <a:r>
              <a:rPr lang="en-US" dirty="0" smtClean="0"/>
              <a:t>These particles are forced into</a:t>
            </a:r>
            <a:r>
              <a:rPr lang="en-US" b="1" dirty="0" smtClean="0"/>
              <a:t> food vacuoles to be digested.</a:t>
            </a:r>
          </a:p>
          <a:p>
            <a:pPr lvl="1"/>
            <a:r>
              <a:rPr lang="en-US" dirty="0" smtClean="0"/>
              <a:t>Waste material is emptied into the </a:t>
            </a:r>
            <a:r>
              <a:rPr lang="en-US" b="1" dirty="0" smtClean="0"/>
              <a:t>anal pore to be expelled outside of the cell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 descr="69248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342989"/>
            <a:ext cx="7594600" cy="435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7741" y="3529978"/>
            <a:ext cx="1200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GULLET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0422" y="3591533"/>
            <a:ext cx="15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ANAL PORE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9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76" y="4013111"/>
            <a:ext cx="8274011" cy="2528393"/>
          </a:xfrm>
        </p:spPr>
        <p:txBody>
          <a:bodyPr/>
          <a:lstStyle/>
          <a:p>
            <a:r>
              <a:rPr lang="en-US" dirty="0" smtClean="0"/>
              <a:t>Water may move into paramecium by </a:t>
            </a:r>
            <a:r>
              <a:rPr lang="en-US" b="1" dirty="0" smtClean="0"/>
              <a:t>osmosis.</a:t>
            </a:r>
          </a:p>
          <a:p>
            <a:pPr lvl="1"/>
            <a:r>
              <a:rPr lang="en-US" dirty="0" smtClean="0"/>
              <a:t>This excess water is collected in vacuoles, and emptied into the </a:t>
            </a:r>
            <a:r>
              <a:rPr lang="en-US" b="1" dirty="0" smtClean="0"/>
              <a:t>contractile vacuoles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These are specialized to </a:t>
            </a:r>
            <a:r>
              <a:rPr lang="en-US" b="1" dirty="0" smtClean="0"/>
              <a:t>pump water out of the organism when they are full.</a:t>
            </a:r>
            <a:endParaRPr lang="en-US" b="1" dirty="0"/>
          </a:p>
        </p:txBody>
      </p:sp>
      <p:pic>
        <p:nvPicPr>
          <p:cNvPr id="9" name="Picture 8" descr="69248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342989"/>
            <a:ext cx="7594600" cy="435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8076" y="3068313"/>
            <a:ext cx="2293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CONTRACTILE VACUOLE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6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07" y="297907"/>
            <a:ext cx="3548814" cy="759293"/>
          </a:xfrm>
        </p:spPr>
        <p:txBody>
          <a:bodyPr/>
          <a:lstStyle/>
          <a:p>
            <a:pPr algn="ctr"/>
            <a:r>
              <a:rPr lang="en-US" dirty="0" smtClean="0"/>
              <a:t>Conjugation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07" y="1388214"/>
            <a:ext cx="8185415" cy="50359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Ciliates typically reproduce </a:t>
            </a:r>
            <a:r>
              <a:rPr lang="en-US" sz="2800" b="1" dirty="0" smtClean="0"/>
              <a:t>asexually. </a:t>
            </a:r>
          </a:p>
          <a:p>
            <a:pPr lvl="1"/>
            <a:r>
              <a:rPr lang="en-US" sz="2600" dirty="0" smtClean="0"/>
              <a:t>When placed under stress, they may undergo conjugation.</a:t>
            </a:r>
          </a:p>
          <a:p>
            <a:pPr lvl="1"/>
            <a:r>
              <a:rPr lang="en-US" sz="2600" dirty="0" smtClean="0"/>
              <a:t>This begins when two </a:t>
            </a:r>
            <a:r>
              <a:rPr lang="en-US" sz="2600" b="1" dirty="0" smtClean="0"/>
              <a:t>paramecia attach themselves to each other.</a:t>
            </a:r>
          </a:p>
          <a:p>
            <a:pPr lvl="1"/>
            <a:r>
              <a:rPr lang="en-US" sz="2600" dirty="0" smtClean="0"/>
              <a:t>They exchange </a:t>
            </a:r>
            <a:r>
              <a:rPr lang="en-US" sz="2600" b="1" dirty="0" smtClean="0"/>
              <a:t>micronuclei.</a:t>
            </a:r>
          </a:p>
          <a:p>
            <a:pPr lvl="1"/>
            <a:r>
              <a:rPr lang="en-US" sz="2600" dirty="0" smtClean="0"/>
              <a:t>The macronucleus disintegrates, and a new one forms through the </a:t>
            </a:r>
            <a:r>
              <a:rPr lang="en-US" sz="2600" b="1" dirty="0" smtClean="0"/>
              <a:t>fusion of the micronuclei.</a:t>
            </a:r>
          </a:p>
          <a:p>
            <a:r>
              <a:rPr lang="en-US" sz="2800" dirty="0" smtClean="0"/>
              <a:t>This helps to </a:t>
            </a:r>
            <a:r>
              <a:rPr lang="en-US" sz="2800" b="1" dirty="0" smtClean="0"/>
              <a:t>maintain genetic diversity.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9430" y="5900963"/>
            <a:ext cx="648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Refer to Conjugation image in notes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64" y="989471"/>
            <a:ext cx="3430683" cy="8562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4) </a:t>
            </a:r>
            <a:r>
              <a:rPr lang="en-US" b="1" dirty="0" err="1" smtClean="0"/>
              <a:t>Sporozoans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43" y="2205506"/>
            <a:ext cx="8288778" cy="3508977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Members of the phylum </a:t>
            </a:r>
            <a:r>
              <a:rPr lang="en-US" sz="2800" i="1" dirty="0" err="1" smtClean="0"/>
              <a:t>Sporozoa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do not move on their own and are parasitic</a:t>
            </a:r>
            <a:r>
              <a:rPr lang="en-US" sz="2800" i="1" dirty="0" smtClean="0"/>
              <a:t>.</a:t>
            </a:r>
          </a:p>
          <a:p>
            <a:endParaRPr lang="en-US" sz="2800" i="1" dirty="0" smtClean="0"/>
          </a:p>
          <a:p>
            <a:endParaRPr lang="en-US" sz="2800" i="1" dirty="0"/>
          </a:p>
          <a:p>
            <a:r>
              <a:rPr lang="en-US" sz="2800" dirty="0" smtClean="0"/>
              <a:t>Many have complex life cycles that involve </a:t>
            </a:r>
            <a:r>
              <a:rPr lang="en-US" sz="2800" b="1" dirty="0" smtClean="0"/>
              <a:t>more than one host.</a:t>
            </a:r>
          </a:p>
          <a:p>
            <a:pPr lvl="1"/>
            <a:r>
              <a:rPr lang="en-US" sz="2600" dirty="0" smtClean="0"/>
              <a:t>They reproduce by </a:t>
            </a:r>
            <a:r>
              <a:rPr lang="en-US" sz="2600" b="1" dirty="0" err="1" smtClean="0"/>
              <a:t>sporozoites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3251101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8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07" y="304020"/>
            <a:ext cx="3767849" cy="2457639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Animallike</a:t>
            </a:r>
            <a:r>
              <a:rPr lang="en-US" b="1" dirty="0" smtClean="0"/>
              <a:t> </a:t>
            </a:r>
            <a:r>
              <a:rPr lang="en-US" b="1" dirty="0" err="1" smtClean="0"/>
              <a:t>Protists</a:t>
            </a:r>
            <a:r>
              <a:rPr lang="en-US" b="1" dirty="0" smtClean="0"/>
              <a:t> and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07" y="3795437"/>
            <a:ext cx="8155883" cy="2658284"/>
          </a:xfrm>
        </p:spPr>
        <p:txBody>
          <a:bodyPr/>
          <a:lstStyle/>
          <a:p>
            <a:r>
              <a:rPr lang="en-US" sz="2800" i="1" dirty="0" smtClean="0"/>
              <a:t>Some </a:t>
            </a:r>
            <a:r>
              <a:rPr lang="en-US" sz="2800" i="1" dirty="0" err="1" smtClean="0"/>
              <a:t>animallike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protists</a:t>
            </a:r>
            <a:r>
              <a:rPr lang="en-US" sz="2800" i="1" dirty="0" smtClean="0"/>
              <a:t> cause serious diseases, </a:t>
            </a:r>
            <a:r>
              <a:rPr lang="en-US" sz="2800" b="1" i="1" dirty="0" smtClean="0"/>
              <a:t>including malaria and African sleeping sickness.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880" y="487560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8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86" y="1396870"/>
            <a:ext cx="2884332" cy="847902"/>
          </a:xfrm>
        </p:spPr>
        <p:txBody>
          <a:bodyPr/>
          <a:lstStyle/>
          <a:p>
            <a:pPr algn="ctr"/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86" y="3677290"/>
            <a:ext cx="8239567" cy="28355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sporozoan</a:t>
            </a:r>
            <a:r>
              <a:rPr lang="en-US" sz="2800" dirty="0" smtClean="0"/>
              <a:t> </a:t>
            </a:r>
            <a:r>
              <a:rPr lang="en-US" sz="2800" i="1" dirty="0" smtClean="0"/>
              <a:t>Plasmodium</a:t>
            </a:r>
            <a:r>
              <a:rPr lang="en-US" sz="2800" dirty="0" smtClean="0"/>
              <a:t>, which causes malaria, is carried by the female </a:t>
            </a:r>
            <a:r>
              <a:rPr lang="en-US" sz="2800" i="1" dirty="0" smtClean="0"/>
              <a:t>Anopheles</a:t>
            </a:r>
            <a:r>
              <a:rPr lang="en-US" sz="2800" dirty="0" smtClean="0"/>
              <a:t> mosquito.</a:t>
            </a:r>
          </a:p>
          <a:p>
            <a:pPr lvl="1"/>
            <a:r>
              <a:rPr lang="en-US" sz="2400" dirty="0" smtClean="0"/>
              <a:t>Once an infected mosquito enters the </a:t>
            </a:r>
            <a:r>
              <a:rPr lang="en-US" sz="2400" b="1" dirty="0" smtClean="0"/>
              <a:t>human blood stream, the </a:t>
            </a:r>
            <a:r>
              <a:rPr lang="en-US" sz="2400" b="1" dirty="0" err="1" smtClean="0"/>
              <a:t>protist</a:t>
            </a:r>
            <a:r>
              <a:rPr lang="en-US" sz="2400" b="1" dirty="0" smtClean="0"/>
              <a:t> infects liver cells and then red blood cells.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552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4" y="603713"/>
            <a:ext cx="8180502" cy="84790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6.1 </a:t>
            </a:r>
            <a:r>
              <a:rPr lang="mr-IN" b="1" dirty="0" smtClean="0"/>
              <a:t>–</a:t>
            </a:r>
            <a:r>
              <a:rPr lang="en-US" b="1" dirty="0" smtClean="0"/>
              <a:t> THE KINGDOM PROTISTA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54" y="1585240"/>
            <a:ext cx="8180502" cy="503093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dirty="0" smtClean="0"/>
              <a:t>What Is a </a:t>
            </a:r>
            <a:r>
              <a:rPr lang="en-US" sz="2800" b="1" dirty="0" err="1" smtClean="0"/>
              <a:t>Protist</a:t>
            </a:r>
            <a:r>
              <a:rPr lang="en-US" sz="2800" b="1" dirty="0" smtClean="0"/>
              <a:t>?</a:t>
            </a:r>
            <a:endParaRPr lang="en-US" sz="2800" dirty="0" smtClean="0"/>
          </a:p>
          <a:p>
            <a:pPr marL="68580" indent="0">
              <a:buNone/>
            </a:pPr>
            <a:endParaRPr lang="en-US" sz="2800" b="1" dirty="0" smtClean="0"/>
          </a:p>
          <a:p>
            <a:r>
              <a:rPr lang="en-US" sz="2800" dirty="0" smtClean="0"/>
              <a:t>This is a very diverse group that may include more than </a:t>
            </a:r>
            <a:r>
              <a:rPr lang="en-US" sz="2800" b="1" dirty="0" smtClean="0"/>
              <a:t>200, 000 species.</a:t>
            </a:r>
          </a:p>
          <a:p>
            <a:r>
              <a:rPr lang="en-US" sz="2800" dirty="0" err="1" smtClean="0"/>
              <a:t>Protists</a:t>
            </a:r>
            <a:r>
              <a:rPr lang="en-US" sz="2800" dirty="0" smtClean="0"/>
              <a:t> are very controversial in how they are defined, and are more accurately categorized </a:t>
            </a:r>
            <a:r>
              <a:rPr lang="en-US" sz="2800" b="1" dirty="0" smtClean="0"/>
              <a:t>in what they are NOT.</a:t>
            </a:r>
          </a:p>
          <a:p>
            <a:r>
              <a:rPr lang="en-US" sz="2800" i="1" dirty="0" err="1" smtClean="0"/>
              <a:t>Protists</a:t>
            </a:r>
            <a:r>
              <a:rPr lang="en-US" sz="2800" i="1" dirty="0" smtClean="0"/>
              <a:t> are </a:t>
            </a:r>
            <a:r>
              <a:rPr lang="en-US" sz="2800" b="1" i="1" dirty="0" smtClean="0"/>
              <a:t>eukaryotes that are NOT members of the kingdoms </a:t>
            </a:r>
            <a:r>
              <a:rPr lang="en-US" sz="2800" i="1" dirty="0" smtClean="0"/>
              <a:t>Plantae, </a:t>
            </a:r>
            <a:r>
              <a:rPr lang="en-US" sz="2800" i="1" dirty="0" err="1" smtClean="0"/>
              <a:t>Animalia</a:t>
            </a:r>
            <a:r>
              <a:rPr lang="en-US" sz="2800" i="1" dirty="0" smtClean="0"/>
              <a:t>, or Fungi.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74" y="581194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19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4373"/>
            <a:ext cx="7024744" cy="738145"/>
          </a:xfrm>
        </p:spPr>
        <p:txBody>
          <a:bodyPr/>
          <a:lstStyle/>
          <a:p>
            <a:pPr algn="ctr"/>
            <a:r>
              <a:rPr lang="en-US" dirty="0" smtClean="0"/>
              <a:t>Other </a:t>
            </a:r>
            <a:r>
              <a:rPr lang="en-US" dirty="0" err="1" smtClean="0"/>
              <a:t>Protistan</a:t>
            </a:r>
            <a:r>
              <a:rPr lang="en-US" dirty="0" smtClean="0"/>
              <a:t>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5" y="1481862"/>
            <a:ext cx="7890088" cy="494232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African sleeping sickness </a:t>
            </a:r>
            <a:r>
              <a:rPr lang="mr-IN" sz="2800" dirty="0" smtClean="0"/>
              <a:t>–</a:t>
            </a:r>
            <a:r>
              <a:rPr lang="en-US" sz="2800" dirty="0" smtClean="0"/>
              <a:t> caused by a </a:t>
            </a:r>
            <a:r>
              <a:rPr lang="en-US" sz="2800" b="1" dirty="0" err="1" smtClean="0"/>
              <a:t>zooflagellate</a:t>
            </a:r>
            <a:r>
              <a:rPr lang="en-US" sz="2800" b="1" dirty="0" smtClean="0"/>
              <a:t>.</a:t>
            </a:r>
          </a:p>
          <a:p>
            <a:pPr lvl="1"/>
            <a:r>
              <a:rPr lang="en-US" sz="2400" dirty="0" smtClean="0"/>
              <a:t>Spread from person to person by the </a:t>
            </a:r>
            <a:r>
              <a:rPr lang="en-US" sz="2400" b="1" dirty="0" smtClean="0"/>
              <a:t>bite of a tsetse fly.</a:t>
            </a:r>
          </a:p>
          <a:p>
            <a:pPr lvl="1"/>
            <a:r>
              <a:rPr lang="en-US" sz="2400" dirty="0" smtClean="0"/>
              <a:t>They destroy red blood cells, and invade the nervous system, causing the infected person to </a:t>
            </a:r>
            <a:r>
              <a:rPr lang="en-US" sz="2400" b="1" dirty="0" smtClean="0"/>
              <a:t>lose consciousness, and may lead to a fatal sleep.</a:t>
            </a:r>
          </a:p>
          <a:p>
            <a:r>
              <a:rPr lang="en-US" sz="2600" dirty="0" smtClean="0"/>
              <a:t>Amebic dysentery </a:t>
            </a:r>
            <a:r>
              <a:rPr lang="mr-IN" sz="2600" dirty="0" smtClean="0"/>
              <a:t>–</a:t>
            </a:r>
            <a:r>
              <a:rPr lang="en-US" sz="2600" dirty="0" smtClean="0"/>
              <a:t> the </a:t>
            </a:r>
            <a:r>
              <a:rPr lang="en-US" sz="2600" dirty="0" err="1" smtClean="0"/>
              <a:t>entamoeba</a:t>
            </a:r>
            <a:r>
              <a:rPr lang="en-US" sz="2600" dirty="0" smtClean="0"/>
              <a:t> lives in the </a:t>
            </a:r>
            <a:r>
              <a:rPr lang="en-US" sz="2600" b="1" dirty="0" smtClean="0"/>
              <a:t>intestines of the host, and attack the intestinal walls. </a:t>
            </a:r>
          </a:p>
          <a:p>
            <a:pPr lvl="1"/>
            <a:r>
              <a:rPr lang="en-US" dirty="0" smtClean="0"/>
              <a:t>They are passed out through the feces and is </a:t>
            </a:r>
            <a:r>
              <a:rPr lang="en-US" b="1" dirty="0" smtClean="0"/>
              <a:t>spread easily in places with poor sanitation.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955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08" y="590729"/>
            <a:ext cx="7507117" cy="90059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Ecology of </a:t>
            </a:r>
            <a:r>
              <a:rPr lang="en-US" b="1" dirty="0" err="1" smtClean="0"/>
              <a:t>Animallike</a:t>
            </a:r>
            <a:r>
              <a:rPr lang="en-US" b="1" dirty="0" smtClean="0"/>
              <a:t> </a:t>
            </a:r>
            <a:r>
              <a:rPr lang="en-US" b="1" dirty="0" err="1" smtClean="0"/>
              <a:t>Protists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7" y="1875566"/>
            <a:ext cx="8210035" cy="46224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play essential roles in the living world. </a:t>
            </a:r>
          </a:p>
          <a:p>
            <a:pPr lvl="1"/>
            <a:r>
              <a:rPr lang="en-US" sz="2600" dirty="0" smtClean="0"/>
              <a:t>Some live </a:t>
            </a:r>
            <a:r>
              <a:rPr lang="en-US" sz="2600" b="1" dirty="0" smtClean="0"/>
              <a:t>symbiotically within other organisms.</a:t>
            </a:r>
          </a:p>
          <a:p>
            <a:pPr lvl="1"/>
            <a:r>
              <a:rPr lang="en-US" sz="2600" dirty="0" smtClean="0"/>
              <a:t>Others recycle nutrients by </a:t>
            </a:r>
            <a:r>
              <a:rPr lang="en-US" sz="2600" b="1" dirty="0" smtClean="0"/>
              <a:t>breaking down dead organic matter.</a:t>
            </a:r>
          </a:p>
          <a:p>
            <a:pPr lvl="1"/>
            <a:r>
              <a:rPr lang="en-US" sz="2600" dirty="0" smtClean="0"/>
              <a:t>Many live in seas and lakes, where they are eaten by tiny animals. </a:t>
            </a:r>
            <a:r>
              <a:rPr lang="en-US" sz="2600" b="1" dirty="0" smtClean="0"/>
              <a:t>Which in turn serves as food for larger animals.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44192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2763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6.3 </a:t>
            </a:r>
            <a:r>
              <a:rPr lang="mr-IN" b="1" dirty="0" smtClean="0"/>
              <a:t>–</a:t>
            </a:r>
            <a:r>
              <a:rPr lang="en-US" b="1" dirty="0" smtClean="0"/>
              <a:t> PLANTLIKE PROTISTS: UNICELLULAR ALGAE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90" y="1845763"/>
            <a:ext cx="8298632" cy="46522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 contain the </a:t>
            </a:r>
            <a:r>
              <a:rPr lang="en-US" sz="2800" b="1" dirty="0" smtClean="0"/>
              <a:t>green pigment chlorophyll </a:t>
            </a:r>
            <a:r>
              <a:rPr lang="en-US" sz="2800" dirty="0" smtClean="0"/>
              <a:t>and carry out photosynthesis. </a:t>
            </a:r>
          </a:p>
          <a:p>
            <a:r>
              <a:rPr lang="en-US" sz="2800" dirty="0" smtClean="0"/>
              <a:t>Plantlike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 are commonly called </a:t>
            </a:r>
            <a:r>
              <a:rPr lang="en-US" sz="2800" b="1" dirty="0" smtClean="0"/>
              <a:t>algae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There are seven major phyla of algae classified according to </a:t>
            </a:r>
            <a:r>
              <a:rPr lang="en-US" sz="2600" b="1" dirty="0" smtClean="0"/>
              <a:t>cellular characteristics</a:t>
            </a:r>
          </a:p>
          <a:p>
            <a:pPr lvl="1"/>
            <a:r>
              <a:rPr lang="en-US" sz="2600" dirty="0" smtClean="0"/>
              <a:t>The first four phyla are discussed in this section:</a:t>
            </a:r>
          </a:p>
          <a:p>
            <a:pPr lvl="2"/>
            <a:r>
              <a:rPr lang="en-US" sz="2400" dirty="0" smtClean="0"/>
              <a:t>1) </a:t>
            </a:r>
            <a:r>
              <a:rPr lang="en-US" sz="2400" b="1" dirty="0" err="1" smtClean="0"/>
              <a:t>euglenophytes</a:t>
            </a:r>
            <a:endParaRPr lang="en-US" sz="2400" b="1" dirty="0" smtClean="0"/>
          </a:p>
          <a:p>
            <a:pPr lvl="2"/>
            <a:r>
              <a:rPr lang="en-US" sz="2400" dirty="0" smtClean="0"/>
              <a:t>2) </a:t>
            </a:r>
            <a:r>
              <a:rPr lang="en-US" sz="2400" b="1" dirty="0" err="1" smtClean="0"/>
              <a:t>chrysophytes</a:t>
            </a:r>
            <a:endParaRPr lang="en-US" sz="2400" b="1" dirty="0" smtClean="0"/>
          </a:p>
          <a:p>
            <a:pPr lvl="2"/>
            <a:r>
              <a:rPr lang="en-US" sz="2400" dirty="0" smtClean="0"/>
              <a:t>3) </a:t>
            </a:r>
            <a:r>
              <a:rPr lang="en-US" sz="2400" b="1" dirty="0" smtClean="0"/>
              <a:t>diatoms</a:t>
            </a:r>
          </a:p>
          <a:p>
            <a:pPr lvl="2"/>
            <a:r>
              <a:rPr lang="en-US" sz="2400" dirty="0" smtClean="0"/>
              <a:t>4) </a:t>
            </a:r>
            <a:r>
              <a:rPr lang="en-US" sz="2400" b="1" dirty="0" err="1" smtClean="0"/>
              <a:t>dinoflagellates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516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51" y="708875"/>
            <a:ext cx="8195269" cy="6790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Chlorophyll &amp; Accessory Pigments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51" y="1437291"/>
            <a:ext cx="8195269" cy="514934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key trait used to classify algae is the </a:t>
            </a:r>
            <a:r>
              <a:rPr lang="en-US" sz="2800" b="1" dirty="0" smtClean="0"/>
              <a:t>type of photosynthetic pigments they contain.</a:t>
            </a:r>
          </a:p>
          <a:p>
            <a:pPr lvl="1"/>
            <a:r>
              <a:rPr lang="en-US" sz="2600" dirty="0" smtClean="0"/>
              <a:t>A shortage of light poses major difficulties for </a:t>
            </a:r>
            <a:r>
              <a:rPr lang="en-US" sz="2600" b="1" dirty="0" smtClean="0"/>
              <a:t>deep water algae</a:t>
            </a:r>
            <a:r>
              <a:rPr lang="en-US" sz="2600" dirty="0" smtClean="0"/>
              <a:t>. </a:t>
            </a:r>
          </a:p>
          <a:p>
            <a:pPr lvl="1"/>
            <a:r>
              <a:rPr lang="en-US" sz="2600" dirty="0" smtClean="0"/>
              <a:t>In adapting to conditions of limited light, various groups of algae have evolved </a:t>
            </a:r>
            <a:r>
              <a:rPr lang="en-US" sz="2600" b="1" dirty="0" smtClean="0"/>
              <a:t>different forms of chlorophyll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Chlorophyll </a:t>
            </a:r>
            <a:r>
              <a:rPr lang="en-US" sz="2600" i="1" dirty="0" smtClean="0"/>
              <a:t>a,</a:t>
            </a:r>
            <a:r>
              <a:rPr lang="en-US" sz="2600" dirty="0" smtClean="0"/>
              <a:t> chlorophyll </a:t>
            </a:r>
            <a:r>
              <a:rPr lang="en-US" sz="2600" i="1" dirty="0" smtClean="0"/>
              <a:t>b,</a:t>
            </a:r>
            <a:r>
              <a:rPr lang="en-US" sz="2600" dirty="0" smtClean="0"/>
              <a:t> and chlorophyll </a:t>
            </a:r>
            <a:r>
              <a:rPr lang="en-US" sz="2600" i="1" dirty="0" smtClean="0"/>
              <a:t>c </a:t>
            </a:r>
            <a:r>
              <a:rPr lang="en-US" sz="2600" dirty="0" smtClean="0"/>
              <a:t>absorb </a:t>
            </a:r>
            <a:r>
              <a:rPr lang="en-US" sz="2600" b="1" dirty="0" smtClean="0"/>
              <a:t>different wavelengths of light</a:t>
            </a:r>
            <a:r>
              <a:rPr lang="en-US" sz="2600" dirty="0" smtClean="0"/>
              <a:t>. </a:t>
            </a:r>
          </a:p>
          <a:p>
            <a:r>
              <a:rPr lang="en-US" sz="2800" i="1" dirty="0" smtClean="0"/>
              <a:t>Chlorophyll and accessory pigments allow algae to</a:t>
            </a:r>
            <a:r>
              <a:rPr lang="en-US" sz="2800" b="1" i="1" dirty="0" smtClean="0"/>
              <a:t> harvest and use energy from sunlight</a:t>
            </a:r>
            <a:r>
              <a:rPr lang="en-US" sz="2800" i="1" dirty="0" smtClean="0"/>
              <a:t>. 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5922785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1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42" y="1595236"/>
            <a:ext cx="4567685" cy="811986"/>
          </a:xfrm>
        </p:spPr>
        <p:txBody>
          <a:bodyPr/>
          <a:lstStyle/>
          <a:p>
            <a:r>
              <a:rPr lang="en-US" b="1" dirty="0" smtClean="0"/>
              <a:t>1) </a:t>
            </a:r>
            <a:r>
              <a:rPr lang="en-US" b="1" dirty="0" err="1" smtClean="0"/>
              <a:t>Euglenophytes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06" y="3586853"/>
            <a:ext cx="8214949" cy="2954652"/>
          </a:xfrm>
        </p:spPr>
        <p:txBody>
          <a:bodyPr>
            <a:normAutofit/>
          </a:bodyPr>
          <a:lstStyle/>
          <a:p>
            <a:r>
              <a:rPr lang="en-US" sz="2800" i="1" dirty="0" err="1" smtClean="0"/>
              <a:t>Euglenophytes</a:t>
            </a:r>
            <a:r>
              <a:rPr lang="en-US" sz="2800" i="1" dirty="0" smtClean="0"/>
              <a:t> are </a:t>
            </a:r>
            <a:r>
              <a:rPr lang="en-US" sz="2800" b="1" i="1" dirty="0" smtClean="0"/>
              <a:t>plantlike </a:t>
            </a:r>
            <a:r>
              <a:rPr lang="en-US" sz="2800" b="1" i="1" dirty="0" err="1" smtClean="0"/>
              <a:t>protists</a:t>
            </a:r>
            <a:r>
              <a:rPr lang="en-US" sz="2800" b="1" i="1" dirty="0" smtClean="0"/>
              <a:t> that have two flagella but no cell wall</a:t>
            </a:r>
            <a:r>
              <a:rPr lang="en-US" sz="2800" i="1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Euglenas are found in ponds and lakes around the world, and they are</a:t>
            </a:r>
            <a:r>
              <a:rPr lang="en-US" sz="2800" b="1" dirty="0" smtClean="0"/>
              <a:t> excellent swimmers.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56" y="4091524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1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1-03 at 1.31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64" y="0"/>
            <a:ext cx="4728891" cy="3548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56" y="3381926"/>
            <a:ext cx="8313399" cy="310133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Near the gullet, there is a cluster of </a:t>
            </a:r>
            <a:r>
              <a:rPr lang="en-US" sz="2800" b="1" dirty="0" smtClean="0"/>
              <a:t>reddish pigment known as the eyespot</a:t>
            </a:r>
            <a:r>
              <a:rPr lang="en-US" sz="2800" dirty="0" smtClean="0"/>
              <a:t>, which helps it to find sunlight.</a:t>
            </a:r>
          </a:p>
          <a:p>
            <a:r>
              <a:rPr lang="en-US" sz="2800" dirty="0" smtClean="0"/>
              <a:t>Euglenas to not have a cell wall, but have an intricate </a:t>
            </a:r>
            <a:r>
              <a:rPr lang="en-US" sz="2800" b="1" dirty="0" smtClean="0"/>
              <a:t>cell membrane called a pellicle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They reproduce </a:t>
            </a:r>
            <a:r>
              <a:rPr lang="en-US" sz="2800" b="1" dirty="0" smtClean="0"/>
              <a:t>asexually through binary fission.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3744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0" y="354437"/>
            <a:ext cx="4168996" cy="752913"/>
          </a:xfrm>
        </p:spPr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 err="1" smtClean="0"/>
              <a:t>Chrysophytes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25" y="3042256"/>
            <a:ext cx="8372463" cy="3455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phylum includes the </a:t>
            </a:r>
            <a:r>
              <a:rPr lang="en-US" sz="2800" b="1" dirty="0" smtClean="0"/>
              <a:t>yellow-green algae, and golden-brown algae.</a:t>
            </a:r>
          </a:p>
          <a:p>
            <a:r>
              <a:rPr lang="en-US" sz="2800" i="1" dirty="0" smtClean="0"/>
              <a:t>Members of the phylum </a:t>
            </a:r>
            <a:r>
              <a:rPr lang="en-US" sz="2800" i="1" dirty="0" err="1" smtClean="0"/>
              <a:t>Chrysophyta</a:t>
            </a:r>
            <a:r>
              <a:rPr lang="en-US" sz="2800" i="1" dirty="0" smtClean="0"/>
              <a:t> are a diverse group of </a:t>
            </a:r>
            <a:r>
              <a:rPr lang="en-US" sz="2800" b="1" i="1" dirty="0" smtClean="0"/>
              <a:t>plantlike </a:t>
            </a:r>
            <a:r>
              <a:rPr lang="en-US" sz="2800" b="1" i="1" dirty="0" err="1" smtClean="0"/>
              <a:t>protists</a:t>
            </a:r>
            <a:r>
              <a:rPr lang="en-US" sz="2800" b="1" i="1" dirty="0" smtClean="0"/>
              <a:t> that have gold-</a:t>
            </a:r>
            <a:r>
              <a:rPr lang="en-US" sz="2800" b="1" i="1" dirty="0" err="1" smtClean="0"/>
              <a:t>coloured</a:t>
            </a:r>
            <a:r>
              <a:rPr lang="en-US" sz="2800" b="1" i="1" dirty="0" smtClean="0"/>
              <a:t> chloroplasts. </a:t>
            </a:r>
          </a:p>
          <a:p>
            <a:endParaRPr lang="en-US" sz="2800" dirty="0" smtClean="0"/>
          </a:p>
          <a:p>
            <a:r>
              <a:rPr lang="en-US" sz="2800" dirty="0" smtClean="0"/>
              <a:t>They reproduce both </a:t>
            </a:r>
            <a:r>
              <a:rPr lang="en-US" sz="2800" b="1" dirty="0" smtClean="0"/>
              <a:t>asexually and sexually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79" y="4869424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0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71" y="1417750"/>
            <a:ext cx="2943397" cy="75291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3) Diatoms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71" y="3632986"/>
            <a:ext cx="8174341" cy="29575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Members of phylum </a:t>
            </a:r>
            <a:r>
              <a:rPr lang="en-US" sz="2800" dirty="0" err="1" smtClean="0"/>
              <a:t>Bacillariophyta</a:t>
            </a:r>
            <a:r>
              <a:rPr lang="en-US" sz="2800" dirty="0" smtClean="0"/>
              <a:t>, or diatoms, are among the most </a:t>
            </a:r>
            <a:r>
              <a:rPr lang="en-US" sz="2800" b="1" dirty="0" smtClean="0"/>
              <a:t>abundant and beautiful organisms on Earth. </a:t>
            </a:r>
          </a:p>
          <a:p>
            <a:r>
              <a:rPr lang="en-US" sz="2800" i="1" dirty="0" smtClean="0"/>
              <a:t>Diatoms produce thin, delicate cell walls rich in </a:t>
            </a:r>
            <a:r>
              <a:rPr lang="en-US" sz="2800" b="1" i="1" dirty="0" smtClean="0"/>
              <a:t>silicon </a:t>
            </a:r>
            <a:r>
              <a:rPr lang="mr-IN" sz="2800" b="1" i="1" dirty="0" smtClean="0"/>
              <a:t>–</a:t>
            </a:r>
            <a:r>
              <a:rPr lang="en-US" sz="2800" b="1" i="1" dirty="0" smtClean="0"/>
              <a:t> the main component of glass.</a:t>
            </a:r>
            <a:endParaRPr lang="en-US" sz="28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30" y="5922785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1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0" y="428545"/>
            <a:ext cx="4626750" cy="885827"/>
          </a:xfrm>
        </p:spPr>
        <p:txBody>
          <a:bodyPr/>
          <a:lstStyle/>
          <a:p>
            <a:r>
              <a:rPr lang="en-US" b="1" dirty="0" smtClean="0"/>
              <a:t>4) </a:t>
            </a:r>
            <a:r>
              <a:rPr lang="en-US" b="1" dirty="0" err="1" smtClean="0"/>
              <a:t>Dinoflagellates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0" y="2865038"/>
            <a:ext cx="8229715" cy="3632986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These are members of the phylum </a:t>
            </a:r>
            <a:r>
              <a:rPr lang="en-US" sz="2800" dirty="0" err="1" smtClean="0"/>
              <a:t>Pyrrophyta</a:t>
            </a:r>
            <a:r>
              <a:rPr lang="en-US" sz="2800" dirty="0" smtClean="0"/>
              <a:t>.</a:t>
            </a:r>
          </a:p>
          <a:p>
            <a:r>
              <a:rPr lang="en-US" sz="2800" i="1" dirty="0" smtClean="0"/>
              <a:t>About half of the </a:t>
            </a:r>
            <a:r>
              <a:rPr lang="en-US" sz="2800" i="1" dirty="0" err="1" smtClean="0"/>
              <a:t>dinoflagellates</a:t>
            </a:r>
            <a:r>
              <a:rPr lang="en-US" sz="2800" i="1" dirty="0" smtClean="0"/>
              <a:t> are </a:t>
            </a:r>
            <a:r>
              <a:rPr lang="en-US" sz="2800" b="1" i="1" dirty="0" smtClean="0"/>
              <a:t>photosynthetic; the other half live as heterotrophs.</a:t>
            </a:r>
          </a:p>
          <a:p>
            <a:r>
              <a:rPr lang="en-US" sz="2800" dirty="0" smtClean="0"/>
              <a:t>They generally have two flagella, and </a:t>
            </a:r>
            <a:r>
              <a:rPr lang="en-US" sz="2800" b="1" dirty="0" smtClean="0"/>
              <a:t>most reproduce asexually through binary fission.</a:t>
            </a:r>
          </a:p>
          <a:p>
            <a:r>
              <a:rPr lang="en-US" sz="2800" dirty="0" smtClean="0"/>
              <a:t>Many species are luminescent, and </a:t>
            </a:r>
            <a:r>
              <a:rPr lang="en-US" sz="2800" b="1" dirty="0" smtClean="0"/>
              <a:t>give off light when agitated in the water. </a:t>
            </a:r>
            <a:endParaRPr lang="en-US" sz="2800" b="1" dirty="0"/>
          </a:p>
        </p:txBody>
      </p:sp>
      <p:sp>
        <p:nvSpPr>
          <p:cNvPr id="5" name="Action Button: Forward or Next 4">
            <a:hlinkClick r:id="rId2" highlightClick="1"/>
          </p:cNvPr>
          <p:cNvSpPr/>
          <p:nvPr/>
        </p:nvSpPr>
        <p:spPr>
          <a:xfrm>
            <a:off x="1831015" y="1786957"/>
            <a:ext cx="1624287" cy="531656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53" y="3559867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39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86" y="605764"/>
            <a:ext cx="7333523" cy="7824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Ecology of Unicellular Algae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86" y="2161201"/>
            <a:ext cx="8210035" cy="42482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Plantlike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 are</a:t>
            </a:r>
            <a:r>
              <a:rPr lang="en-US" sz="2800" b="1" dirty="0" smtClean="0"/>
              <a:t> common in both fresh and salt water</a:t>
            </a:r>
            <a:r>
              <a:rPr lang="en-US" sz="2800" dirty="0" smtClean="0"/>
              <a:t>, and are important in those respective ecosystems.</a:t>
            </a:r>
          </a:p>
          <a:p>
            <a:pPr lvl="1"/>
            <a:r>
              <a:rPr lang="en-US" sz="2600" dirty="0" smtClean="0"/>
              <a:t>They are important organisms whose position at the base of the food chain </a:t>
            </a:r>
            <a:r>
              <a:rPr lang="en-US" sz="2600" b="1" dirty="0" smtClean="0"/>
              <a:t>makes much of the diversity of aquatic life possible</a:t>
            </a:r>
          </a:p>
          <a:p>
            <a:pPr lvl="1"/>
            <a:r>
              <a:rPr lang="en-US" sz="2600" dirty="0" smtClean="0"/>
              <a:t>They make up a </a:t>
            </a:r>
            <a:r>
              <a:rPr lang="en-US" sz="2600" b="1" dirty="0" smtClean="0"/>
              <a:t>considerable part of phytoplankton.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91643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2" y="4317365"/>
            <a:ext cx="8185414" cy="21806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Recall that eukaryotes </a:t>
            </a:r>
            <a:r>
              <a:rPr lang="en-US" sz="2800" b="1" dirty="0" smtClean="0"/>
              <a:t>have a nucleus and other organelles.</a:t>
            </a:r>
          </a:p>
          <a:p>
            <a:r>
              <a:rPr lang="en-US" sz="2800" dirty="0" smtClean="0"/>
              <a:t>Most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 are </a:t>
            </a:r>
            <a:r>
              <a:rPr lang="en-US" sz="2800" b="1" dirty="0" smtClean="0"/>
              <a:t>unicellular, however, some are multicellular.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35984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43" y="3180211"/>
            <a:ext cx="8274012" cy="33030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Phytoplankton are </a:t>
            </a:r>
            <a:r>
              <a:rPr lang="en-US" sz="2800" b="1" dirty="0" smtClean="0"/>
              <a:t>photosynthetic organisms found near the surface of the ocean.</a:t>
            </a:r>
          </a:p>
          <a:p>
            <a:pPr lvl="1"/>
            <a:r>
              <a:rPr lang="en-US" sz="2600" dirty="0" smtClean="0"/>
              <a:t>About </a:t>
            </a:r>
            <a:r>
              <a:rPr lang="en-US" sz="2600" b="1" dirty="0" smtClean="0"/>
              <a:t>half of the photosynthesis that occurs on Earth </a:t>
            </a:r>
            <a:r>
              <a:rPr lang="en-US" sz="2600" dirty="0" smtClean="0"/>
              <a:t>is carried out by phytoplankton.</a:t>
            </a:r>
          </a:p>
          <a:p>
            <a:pPr lvl="1"/>
            <a:r>
              <a:rPr lang="en-US" sz="2600" dirty="0" smtClean="0"/>
              <a:t>As phytoplankton is the foundation of the marine food chain, they </a:t>
            </a:r>
            <a:r>
              <a:rPr lang="en-US" sz="2600" b="1" dirty="0" smtClean="0"/>
              <a:t>impact every other multicellular organism on Earth. </a:t>
            </a:r>
          </a:p>
        </p:txBody>
      </p:sp>
    </p:spTree>
    <p:extLst>
      <p:ext uri="{BB962C8B-B14F-4D97-AF65-F5344CB8AC3E}">
        <p14:creationId xmlns:p14="http://schemas.microsoft.com/office/powerpoint/2010/main" val="2354812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90" y="3234244"/>
            <a:ext cx="8298632" cy="3263780"/>
          </a:xfrm>
        </p:spPr>
        <p:txBody>
          <a:bodyPr>
            <a:normAutofit/>
          </a:bodyPr>
          <a:lstStyle/>
          <a:p>
            <a:r>
              <a:rPr lang="en-US" sz="2800" dirty="0"/>
              <a:t>Algal Blooms: many </a:t>
            </a:r>
            <a:r>
              <a:rPr lang="en-US" sz="2800" dirty="0" err="1"/>
              <a:t>protists</a:t>
            </a:r>
            <a:r>
              <a:rPr lang="en-US" sz="2800" dirty="0"/>
              <a:t> grow rapidly where sewage is discharged. </a:t>
            </a:r>
            <a:r>
              <a:rPr lang="en-US" sz="2800" b="1" dirty="0"/>
              <a:t>They help to recycle waste.</a:t>
            </a:r>
          </a:p>
          <a:p>
            <a:pPr lvl="1"/>
            <a:r>
              <a:rPr lang="en-US" sz="2600" dirty="0"/>
              <a:t>When waste is excessive, algae may grow into </a:t>
            </a:r>
            <a:r>
              <a:rPr lang="en-US" sz="2600" b="1" dirty="0"/>
              <a:t>enormous masses known as algal blooms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These blooms </a:t>
            </a:r>
            <a:r>
              <a:rPr lang="en-US" sz="2600" b="1" dirty="0" smtClean="0"/>
              <a:t>deplete the water of nutrients and oxygen</a:t>
            </a:r>
            <a:r>
              <a:rPr lang="en-US" sz="2600" dirty="0" smtClean="0"/>
              <a:t>, and cells die in great numbers. </a:t>
            </a:r>
            <a:endParaRPr lang="en-US" sz="2600" dirty="0"/>
          </a:p>
          <a:p>
            <a:endParaRPr lang="en-US" sz="2800" dirty="0"/>
          </a:p>
        </p:txBody>
      </p:sp>
      <p:sp>
        <p:nvSpPr>
          <p:cNvPr id="5" name="Action Button: Forward or Next 4">
            <a:hlinkClick r:id="rId2" highlightClick="1"/>
          </p:cNvPr>
          <p:cNvSpPr/>
          <p:nvPr/>
        </p:nvSpPr>
        <p:spPr>
          <a:xfrm>
            <a:off x="1225599" y="1491592"/>
            <a:ext cx="1919612" cy="605498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86" y="643690"/>
            <a:ext cx="818050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6.4 </a:t>
            </a:r>
            <a:r>
              <a:rPr lang="mr-IN" b="1" dirty="0" smtClean="0"/>
              <a:t>–</a:t>
            </a:r>
            <a:r>
              <a:rPr lang="en-US" b="1" dirty="0" smtClean="0"/>
              <a:t> PLANTLIKE PROTISTS: RED, BROWN, AND GREEN ALGAE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86" y="1836034"/>
            <a:ext cx="8180502" cy="42484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of the algae in this section are </a:t>
            </a:r>
            <a:r>
              <a:rPr lang="en-US" sz="2800" b="1" dirty="0" smtClean="0"/>
              <a:t>multicellular.</a:t>
            </a:r>
          </a:p>
          <a:p>
            <a:pPr lvl="1"/>
            <a:r>
              <a:rPr lang="en-US" sz="2600" dirty="0" smtClean="0"/>
              <a:t>Some of their most notable similarities to plants include their </a:t>
            </a:r>
            <a:r>
              <a:rPr lang="en-US" sz="2600" b="1" dirty="0" smtClean="0"/>
              <a:t>reproductive cycles, cell walls, and photosynthetic pigments. </a:t>
            </a:r>
          </a:p>
          <a:p>
            <a:pPr lvl="1"/>
            <a:r>
              <a:rPr lang="en-US" sz="2600" dirty="0" smtClean="0"/>
              <a:t>The three phyla of algae include:</a:t>
            </a:r>
          </a:p>
          <a:p>
            <a:pPr lvl="2"/>
            <a:r>
              <a:rPr lang="en-US" sz="2400" dirty="0" smtClean="0"/>
              <a:t>1) </a:t>
            </a:r>
            <a:r>
              <a:rPr lang="en-US" sz="2400" b="1" dirty="0" smtClean="0"/>
              <a:t>red algae </a:t>
            </a:r>
          </a:p>
          <a:p>
            <a:pPr lvl="2"/>
            <a:r>
              <a:rPr lang="en-US" sz="2400" dirty="0" smtClean="0"/>
              <a:t>2) </a:t>
            </a:r>
            <a:r>
              <a:rPr lang="en-US" sz="2400" b="1" dirty="0" smtClean="0"/>
              <a:t>brown algae</a:t>
            </a:r>
          </a:p>
          <a:p>
            <a:pPr lvl="2"/>
            <a:r>
              <a:rPr lang="en-US" sz="2400" dirty="0" smtClean="0"/>
              <a:t>3) </a:t>
            </a:r>
            <a:r>
              <a:rPr lang="en-US" sz="2400" b="1" dirty="0" smtClean="0"/>
              <a:t>green algae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2333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358" y="4758851"/>
            <a:ext cx="1775642" cy="755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34" y="959934"/>
            <a:ext cx="3534047" cy="85629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1) Red Algae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9" y="2868376"/>
            <a:ext cx="8387229" cy="367395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Red algae are members of the phylum </a:t>
            </a:r>
            <a:r>
              <a:rPr lang="en-US" sz="2800" dirty="0" err="1" smtClean="0"/>
              <a:t>Rhodophyta</a:t>
            </a:r>
            <a:r>
              <a:rPr lang="en-US" sz="2800" dirty="0" smtClean="0"/>
              <a:t>.</a:t>
            </a:r>
          </a:p>
          <a:p>
            <a:r>
              <a:rPr lang="en-US" sz="2800" i="1" dirty="0" smtClean="0"/>
              <a:t>Red algae are able to live at great depths due to their </a:t>
            </a:r>
            <a:r>
              <a:rPr lang="en-US" sz="2800" b="1" i="1" dirty="0" smtClean="0"/>
              <a:t>efficiency in harvesting light energy</a:t>
            </a:r>
            <a:r>
              <a:rPr lang="en-US" sz="2800" i="1" dirty="0" smtClean="0"/>
              <a:t>. Red algae contain chlorophyll a and reddish </a:t>
            </a:r>
            <a:r>
              <a:rPr lang="en-US" sz="2800" b="1" i="1" dirty="0" smtClean="0"/>
              <a:t>accessory pigments called </a:t>
            </a:r>
            <a:r>
              <a:rPr lang="en-US" sz="2800" b="1" i="1" dirty="0" err="1" smtClean="0"/>
              <a:t>phycobilins</a:t>
            </a:r>
            <a:r>
              <a:rPr lang="en-US" sz="2800" b="1" i="1" dirty="0" smtClean="0"/>
              <a:t> </a:t>
            </a:r>
          </a:p>
          <a:p>
            <a:pPr lvl="1"/>
            <a:r>
              <a:rPr lang="en-US" sz="2600" dirty="0" smtClean="0"/>
              <a:t>Red algae lack flagella and centrioles, and play an important role in the </a:t>
            </a:r>
            <a:r>
              <a:rPr lang="en-US" sz="2600" b="1" dirty="0" smtClean="0"/>
              <a:t>formation of coral reefs.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075043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497" y="4182890"/>
            <a:ext cx="1775642" cy="755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38" y="383974"/>
            <a:ext cx="3814606" cy="7233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2) Brown Algae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77" y="1107350"/>
            <a:ext cx="4675362" cy="54042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Brown algae belong to the phylum </a:t>
            </a:r>
            <a:r>
              <a:rPr lang="en-US" sz="2800" dirty="0" err="1" smtClean="0"/>
              <a:t>Phaeophyta</a:t>
            </a:r>
            <a:r>
              <a:rPr lang="en-US" sz="2800" dirty="0" smtClean="0"/>
              <a:t>.</a:t>
            </a:r>
          </a:p>
          <a:p>
            <a:r>
              <a:rPr lang="en-US" sz="2800" i="1" dirty="0" smtClean="0"/>
              <a:t>Brown algae contain </a:t>
            </a:r>
            <a:r>
              <a:rPr lang="en-US" sz="2800" b="1" i="1" dirty="0" smtClean="0"/>
              <a:t>chlorophyll a and c</a:t>
            </a:r>
            <a:r>
              <a:rPr lang="en-US" sz="2800" i="1" dirty="0" smtClean="0"/>
              <a:t>, as well as brown accessory pigment </a:t>
            </a:r>
            <a:r>
              <a:rPr lang="en-US" sz="2800" i="1" dirty="0" err="1" smtClean="0"/>
              <a:t>fucoxanthin</a:t>
            </a:r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Brown algae are the </a:t>
            </a:r>
            <a:r>
              <a:rPr lang="en-US" sz="2800" b="1" dirty="0" smtClean="0"/>
              <a:t>largest and most complex of the algae.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0069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8" y="354438"/>
            <a:ext cx="4503706" cy="61731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largest known algae is the giant kelp that can grow more than </a:t>
            </a:r>
            <a:r>
              <a:rPr lang="en-US" sz="2800" b="1" dirty="0" smtClean="0"/>
              <a:t>60 meters in length.</a:t>
            </a:r>
          </a:p>
          <a:p>
            <a:pPr lvl="1"/>
            <a:r>
              <a:rPr lang="en-US" sz="2600" dirty="0" smtClean="0"/>
              <a:t>The body of the alga consists of </a:t>
            </a:r>
            <a:r>
              <a:rPr lang="en-US" sz="2600" b="1" dirty="0" smtClean="0"/>
              <a:t>flattened </a:t>
            </a:r>
            <a:r>
              <a:rPr lang="en-US" sz="2600" b="1" dirty="0" err="1" smtClean="0"/>
              <a:t>stemlike</a:t>
            </a:r>
            <a:r>
              <a:rPr lang="en-US" sz="2600" b="1" dirty="0" smtClean="0"/>
              <a:t> structures called </a:t>
            </a:r>
            <a:r>
              <a:rPr lang="en-US" sz="2600" b="1" dirty="0" err="1" smtClean="0"/>
              <a:t>stipes</a:t>
            </a:r>
            <a:r>
              <a:rPr lang="en-US" sz="2600" dirty="0" smtClean="0"/>
              <a:t>, </a:t>
            </a:r>
            <a:r>
              <a:rPr lang="en-US" sz="2600" b="1" dirty="0" err="1" smtClean="0"/>
              <a:t>leaflike</a:t>
            </a:r>
            <a:r>
              <a:rPr lang="en-US" sz="2600" b="1" dirty="0" smtClean="0"/>
              <a:t> structures called blades, and gas-filled swellings called bladders</a:t>
            </a:r>
            <a:r>
              <a:rPr lang="en-US" sz="2600" dirty="0" smtClean="0"/>
              <a:t>, which help it to float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02650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73" y="369206"/>
            <a:ext cx="4124697" cy="811986"/>
          </a:xfrm>
        </p:spPr>
        <p:txBody>
          <a:bodyPr>
            <a:normAutofit/>
          </a:bodyPr>
          <a:lstStyle/>
          <a:p>
            <a:r>
              <a:rPr lang="en-US" b="1" dirty="0" smtClean="0"/>
              <a:t>3) Green Algae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73" y="1408022"/>
            <a:ext cx="8170649" cy="49127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Green algae are members of the phylum </a:t>
            </a:r>
            <a:r>
              <a:rPr lang="en-US" sz="2800" dirty="0" err="1" smtClean="0"/>
              <a:t>Chlorophyta</a:t>
            </a:r>
            <a:r>
              <a:rPr lang="en-US" sz="2800" dirty="0" smtClean="0"/>
              <a:t>.</a:t>
            </a:r>
          </a:p>
          <a:p>
            <a:r>
              <a:rPr lang="en-US" sz="2800" i="1" dirty="0" smtClean="0"/>
              <a:t>Green algae share many characteristics with plants, including </a:t>
            </a:r>
            <a:r>
              <a:rPr lang="en-US" sz="2800" b="1" i="1" dirty="0" smtClean="0"/>
              <a:t>their photosynthetic pigments and cell wall composition</a:t>
            </a:r>
            <a:r>
              <a:rPr lang="en-US" sz="2800" i="1" dirty="0" smtClean="0"/>
              <a:t>.</a:t>
            </a:r>
          </a:p>
          <a:p>
            <a:endParaRPr lang="en-US" sz="2800" i="1" dirty="0" smtClean="0"/>
          </a:p>
          <a:p>
            <a:r>
              <a:rPr lang="en-US" sz="2800" dirty="0" smtClean="0"/>
              <a:t>Green algae have cellulose in their cell walls, and contain </a:t>
            </a:r>
            <a:r>
              <a:rPr lang="en-US" sz="2800" b="1" dirty="0" smtClean="0"/>
              <a:t>chlorophyll </a:t>
            </a:r>
            <a:r>
              <a:rPr lang="en-US" sz="2800" b="1" i="1" dirty="0" smtClean="0"/>
              <a:t>a</a:t>
            </a:r>
            <a:r>
              <a:rPr lang="en-US" sz="2800" b="1" dirty="0" smtClean="0"/>
              <a:t> and </a:t>
            </a:r>
            <a:r>
              <a:rPr lang="en-US" sz="2800" b="1" i="1" dirty="0" smtClean="0"/>
              <a:t>b</a:t>
            </a:r>
            <a:r>
              <a:rPr lang="en-US" sz="2800" b="1" dirty="0" smtClean="0"/>
              <a:t>.</a:t>
            </a:r>
          </a:p>
          <a:p>
            <a:r>
              <a:rPr lang="en-US" sz="2800" dirty="0" smtClean="0"/>
              <a:t>Many scientists believe that </a:t>
            </a:r>
            <a:r>
              <a:rPr lang="en-US" sz="2800" b="1" dirty="0" smtClean="0"/>
              <a:t>green algae are the ancestors of modern land plants.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63" y="3282028"/>
            <a:ext cx="1775642" cy="7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91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73" y="1402982"/>
            <a:ext cx="4213295" cy="131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Unicellular Green 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73" y="3485304"/>
            <a:ext cx="8170649" cy="3085736"/>
          </a:xfrm>
        </p:spPr>
        <p:txBody>
          <a:bodyPr>
            <a:normAutofit/>
          </a:bodyPr>
          <a:lstStyle/>
          <a:p>
            <a:r>
              <a:rPr lang="en-US" sz="2800" i="1" dirty="0" err="1" smtClean="0"/>
              <a:t>Chlamydomonas</a:t>
            </a:r>
            <a:r>
              <a:rPr lang="en-US" sz="2800" dirty="0" smtClean="0"/>
              <a:t>, a typical single-celled green algae, </a:t>
            </a:r>
            <a:r>
              <a:rPr lang="en-US" sz="2800" b="1" dirty="0" smtClean="0"/>
              <a:t>grows in ponds, ditches, and wet soil.</a:t>
            </a:r>
          </a:p>
          <a:p>
            <a:pPr lvl="1"/>
            <a:r>
              <a:rPr lang="en-US" sz="2600" dirty="0" smtClean="0"/>
              <a:t>They are small and egg shaped, and have </a:t>
            </a:r>
            <a:r>
              <a:rPr lang="en-US" sz="2600" b="1" dirty="0" smtClean="0"/>
              <a:t>two small contractile vacuoles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7425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81" y="679339"/>
            <a:ext cx="3012313" cy="22004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Colonial Green 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2" y="3617078"/>
            <a:ext cx="8195268" cy="29400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Several species live in </a:t>
            </a:r>
            <a:r>
              <a:rPr lang="en-US" sz="2800" b="1" dirty="0" smtClean="0"/>
              <a:t>multicellular colonies</a:t>
            </a:r>
            <a:r>
              <a:rPr lang="en-US" sz="2800" dirty="0" smtClean="0"/>
              <a:t>. </a:t>
            </a:r>
          </a:p>
          <a:p>
            <a:pPr lvl="1"/>
            <a:r>
              <a:rPr lang="en-US" sz="2600" dirty="0" smtClean="0"/>
              <a:t>The freshwater </a:t>
            </a:r>
            <a:r>
              <a:rPr lang="en-US" sz="2600" i="1" dirty="0" smtClean="0"/>
              <a:t>Spirogyra</a:t>
            </a:r>
            <a:r>
              <a:rPr lang="en-US" sz="2600" dirty="0" smtClean="0"/>
              <a:t>, form long threadlike </a:t>
            </a:r>
            <a:r>
              <a:rPr lang="en-US" sz="2600" b="1" dirty="0" smtClean="0"/>
              <a:t>colonies called filaments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The cells in a </a:t>
            </a:r>
            <a:r>
              <a:rPr lang="en-US" sz="2600" i="1" dirty="0" err="1" smtClean="0"/>
              <a:t>Volvox</a:t>
            </a:r>
            <a:r>
              <a:rPr lang="en-US" sz="2600" dirty="0" smtClean="0"/>
              <a:t> colony are arranged to </a:t>
            </a:r>
            <a:r>
              <a:rPr lang="en-US" sz="2600" b="1" dirty="0" smtClean="0"/>
              <a:t>form hollow spheres.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387480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71" y="1277319"/>
            <a:ext cx="3519281" cy="1786690"/>
          </a:xfrm>
        </p:spPr>
        <p:txBody>
          <a:bodyPr/>
          <a:lstStyle/>
          <a:p>
            <a:pPr algn="ctr"/>
            <a:r>
              <a:rPr lang="en-US" dirty="0" smtClean="0"/>
              <a:t>Multicellular Green 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38" y="3987424"/>
            <a:ext cx="8126352" cy="2510600"/>
          </a:xfrm>
        </p:spPr>
        <p:txBody>
          <a:bodyPr>
            <a:normAutofit/>
          </a:bodyPr>
          <a:lstStyle/>
          <a:p>
            <a:r>
              <a:rPr lang="en-US" sz="2800" i="1" dirty="0" err="1" smtClean="0"/>
              <a:t>Ulva</a:t>
            </a:r>
            <a:r>
              <a:rPr lang="en-US" sz="2800" dirty="0" smtClean="0"/>
              <a:t>, or “sea lettuce” is a bright-green marine algae that is </a:t>
            </a:r>
            <a:r>
              <a:rPr lang="en-US" sz="2800" b="1" dirty="0" smtClean="0"/>
              <a:t>commonly found along rocky seacoasts.</a:t>
            </a:r>
          </a:p>
          <a:p>
            <a:pPr lvl="1"/>
            <a:r>
              <a:rPr lang="en-US" sz="2600" dirty="0" smtClean="0"/>
              <a:t>The body is only </a:t>
            </a:r>
            <a:r>
              <a:rPr lang="en-US" sz="2600" b="1" dirty="0" smtClean="0"/>
              <a:t>two cell layers thick</a:t>
            </a:r>
            <a:r>
              <a:rPr lang="en-US" sz="2600" b="1" i="1" dirty="0" smtClean="0"/>
              <a:t>.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155144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06" y="575960"/>
            <a:ext cx="7024744" cy="782450"/>
          </a:xfrm>
        </p:spPr>
        <p:txBody>
          <a:bodyPr/>
          <a:lstStyle/>
          <a:p>
            <a:r>
              <a:rPr lang="en-US" b="1" dirty="0" smtClean="0"/>
              <a:t>Evolution of </a:t>
            </a:r>
            <a:r>
              <a:rPr lang="en-US" b="1" dirty="0" err="1" smtClean="0"/>
              <a:t>Protists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06" y="1757152"/>
            <a:ext cx="8170650" cy="382524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Protists</a:t>
            </a:r>
            <a:r>
              <a:rPr lang="en-US" sz="2800" dirty="0" smtClean="0"/>
              <a:t> are members of a kingdom whose formal name, </a:t>
            </a:r>
            <a:r>
              <a:rPr lang="en-US" sz="2800" i="1" dirty="0" smtClean="0"/>
              <a:t>Protista</a:t>
            </a:r>
            <a:r>
              <a:rPr lang="en-US" sz="2800" dirty="0" smtClean="0"/>
              <a:t>, comes from the Greek words meaning “</a:t>
            </a:r>
            <a:r>
              <a:rPr lang="en-US" sz="2800" b="1" dirty="0" smtClean="0"/>
              <a:t>the very first</a:t>
            </a:r>
            <a:r>
              <a:rPr lang="en-US" sz="2800" dirty="0" smtClean="0"/>
              <a:t>.”</a:t>
            </a:r>
          </a:p>
          <a:p>
            <a:pPr lvl="1"/>
            <a:r>
              <a:rPr lang="en-US" sz="2600" dirty="0" smtClean="0"/>
              <a:t>The first eukaryotic organisms on</a:t>
            </a:r>
            <a:r>
              <a:rPr lang="en-US" sz="2600" b="1" dirty="0" smtClean="0"/>
              <a:t> Earth, 1.5 </a:t>
            </a:r>
            <a:r>
              <a:rPr lang="en-US" sz="2600" b="1" dirty="0" err="1" smtClean="0"/>
              <a:t>bya</a:t>
            </a:r>
            <a:r>
              <a:rPr lang="en-US" sz="2600" b="1" dirty="0" smtClean="0"/>
              <a:t>, were </a:t>
            </a:r>
            <a:r>
              <a:rPr lang="en-US" sz="2600" b="1" dirty="0" err="1" smtClean="0"/>
              <a:t>protists</a:t>
            </a:r>
            <a:r>
              <a:rPr lang="en-US" sz="2600" b="1" dirty="0" smtClean="0"/>
              <a:t>. </a:t>
            </a:r>
          </a:p>
          <a:p>
            <a:r>
              <a:rPr lang="en-US" sz="2800" dirty="0" smtClean="0"/>
              <a:t>Scientists believe that the </a:t>
            </a:r>
            <a:r>
              <a:rPr lang="en-US" sz="2800" b="1" dirty="0" err="1" smtClean="0"/>
              <a:t>endosymbiotic</a:t>
            </a:r>
            <a:r>
              <a:rPr lang="en-US" sz="2800" b="1" dirty="0" smtClean="0"/>
              <a:t> theory can explain the evolution </a:t>
            </a:r>
            <a:r>
              <a:rPr lang="en-US" sz="2800" dirty="0" smtClean="0"/>
              <a:t>of these organisms.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1068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08" y="383974"/>
            <a:ext cx="3666944" cy="1328874"/>
          </a:xfrm>
        </p:spPr>
        <p:txBody>
          <a:bodyPr/>
          <a:lstStyle/>
          <a:p>
            <a:pPr algn="ctr"/>
            <a:r>
              <a:rPr lang="en-US" b="1" dirty="0" smtClean="0"/>
              <a:t>Human Uses of Algae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08" y="1712848"/>
            <a:ext cx="8259247" cy="481471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Algae are a </a:t>
            </a:r>
            <a:r>
              <a:rPr lang="en-US" sz="2800" b="1" dirty="0" smtClean="0"/>
              <a:t>major food source for life in the oceans. </a:t>
            </a:r>
            <a:endParaRPr lang="en-US" sz="2800" b="1" dirty="0"/>
          </a:p>
          <a:p>
            <a:r>
              <a:rPr lang="en-US" sz="2800" dirty="0" smtClean="0"/>
              <a:t>They also produce much of </a:t>
            </a:r>
            <a:r>
              <a:rPr lang="en-US" sz="2800" b="1" dirty="0" smtClean="0"/>
              <a:t>Earth’s oxygen through photosynthesis.</a:t>
            </a:r>
          </a:p>
          <a:p>
            <a:r>
              <a:rPr lang="en-US" sz="2800" dirty="0" smtClean="0"/>
              <a:t>Some species are used in medicine to help treat </a:t>
            </a:r>
            <a:r>
              <a:rPr lang="en-US" sz="2800" b="1" dirty="0" smtClean="0"/>
              <a:t>ulcers, high blood pressure, arthritis, and other health problems.  </a:t>
            </a:r>
          </a:p>
          <a:p>
            <a:r>
              <a:rPr lang="en-US" sz="2800" dirty="0" smtClean="0"/>
              <a:t>We use it in food production, for example, seaweed used in sushi. It can also be found in </a:t>
            </a:r>
            <a:r>
              <a:rPr lang="en-US" sz="2800" b="1" dirty="0" smtClean="0"/>
              <a:t>ice cream, salad dressing, candy bars, syrup, and eggnog. </a:t>
            </a:r>
          </a:p>
          <a:p>
            <a:r>
              <a:rPr lang="en-US" sz="2800" dirty="0" smtClean="0"/>
              <a:t>Industry also uses it to make</a:t>
            </a:r>
            <a:r>
              <a:rPr lang="en-US" sz="2800" b="1" dirty="0" smtClean="0"/>
              <a:t> plastics, waxes, deodorants, and paints.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94669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88" y="324902"/>
            <a:ext cx="4488939" cy="14470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6.5 </a:t>
            </a:r>
            <a:r>
              <a:rPr lang="mr-IN" b="1" dirty="0" smtClean="0"/>
              <a:t>–</a:t>
            </a:r>
            <a:r>
              <a:rPr lang="en-US" b="1" dirty="0" smtClean="0"/>
              <a:t> FUNGUSLIKE PROTISTS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8" y="2038018"/>
            <a:ext cx="8254333" cy="450348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Funguslike</a:t>
            </a:r>
            <a:r>
              <a:rPr lang="en-US" sz="2800" dirty="0" smtClean="0"/>
              <a:t>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 grow in damp, </a:t>
            </a:r>
            <a:r>
              <a:rPr lang="en-US" sz="2800" b="1" dirty="0" smtClean="0"/>
              <a:t>nutrient rich environments and absorb food through their cell membranes</a:t>
            </a:r>
            <a:r>
              <a:rPr lang="en-US" sz="2800" dirty="0" smtClean="0"/>
              <a:t>.</a:t>
            </a:r>
          </a:p>
          <a:p>
            <a:r>
              <a:rPr lang="en-US" sz="2800" i="1" dirty="0" smtClean="0"/>
              <a:t>Like fungi, the </a:t>
            </a:r>
            <a:r>
              <a:rPr lang="en-US" sz="2800" i="1" dirty="0" err="1" smtClean="0"/>
              <a:t>funguslike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protists</a:t>
            </a:r>
            <a:r>
              <a:rPr lang="en-US" sz="2800" i="1" dirty="0" smtClean="0"/>
              <a:t> are </a:t>
            </a:r>
            <a:r>
              <a:rPr lang="en-US" sz="2800" b="1" i="1" dirty="0" smtClean="0"/>
              <a:t>heterotrophs that absorb nutrients from dead or decaying organic matter</a:t>
            </a:r>
            <a:r>
              <a:rPr lang="en-US" sz="2800" i="1" dirty="0" smtClean="0"/>
              <a:t>. But unlike most true fungi, </a:t>
            </a:r>
            <a:r>
              <a:rPr lang="en-US" sz="2800" i="1" dirty="0" err="1" smtClean="0"/>
              <a:t>funguslike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protists</a:t>
            </a:r>
            <a:r>
              <a:rPr lang="en-US" sz="2800" i="1" dirty="0" smtClean="0"/>
              <a:t> have centrioles. They also </a:t>
            </a:r>
            <a:r>
              <a:rPr lang="en-US" sz="2800" b="1" i="1" dirty="0" smtClean="0"/>
              <a:t>lack chitin cell walls of true fungi. 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14" y="5630177"/>
            <a:ext cx="1775642" cy="7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06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656" y="4744082"/>
            <a:ext cx="1421251" cy="604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29" y="52960"/>
            <a:ext cx="3356852" cy="1143000"/>
          </a:xfrm>
        </p:spPr>
        <p:txBody>
          <a:bodyPr/>
          <a:lstStyle/>
          <a:p>
            <a:pPr algn="ctr"/>
            <a:r>
              <a:rPr lang="en-US" b="1" dirty="0" smtClean="0"/>
              <a:t>Slime Molds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76" y="3086562"/>
            <a:ext cx="8244479" cy="34401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Slime mold are found in places that are damp and </a:t>
            </a:r>
            <a:r>
              <a:rPr lang="en-US" sz="2800" b="1" dirty="0" smtClean="0"/>
              <a:t>rich in organic matter, like the forest floor, or compost.</a:t>
            </a:r>
          </a:p>
          <a:p>
            <a:r>
              <a:rPr lang="en-US" sz="2800" i="1" dirty="0" smtClean="0"/>
              <a:t>Slime molds are </a:t>
            </a:r>
            <a:r>
              <a:rPr lang="en-US" sz="2800" i="1" dirty="0" err="1" smtClean="0"/>
              <a:t>funguslike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protists</a:t>
            </a:r>
            <a:r>
              <a:rPr lang="en-US" sz="2800" i="1" dirty="0" smtClean="0"/>
              <a:t> that play key roles in </a:t>
            </a:r>
            <a:r>
              <a:rPr lang="en-US" sz="2800" b="1" i="1" dirty="0" smtClean="0"/>
              <a:t>recycling organic material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There are two broad categories of slime molds, </a:t>
            </a:r>
            <a:r>
              <a:rPr lang="en-US" sz="2800" b="1" dirty="0" smtClean="0"/>
              <a:t>cellular clime molds and </a:t>
            </a:r>
            <a:r>
              <a:rPr lang="en-US" sz="2800" b="1" dirty="0" err="1" smtClean="0"/>
              <a:t>acellular</a:t>
            </a:r>
            <a:r>
              <a:rPr lang="en-US" sz="2800" b="1" dirty="0" smtClean="0"/>
              <a:t> slime molds.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6086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867" y="177219"/>
            <a:ext cx="3696476" cy="14913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Cellular Slime Molds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2" y="3367158"/>
            <a:ext cx="8214946" cy="31743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belong to the phylum </a:t>
            </a:r>
            <a:r>
              <a:rPr lang="en-US" sz="2800" dirty="0" err="1" smtClean="0"/>
              <a:t>Acrasiomycota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They spend most of their lives as unicellular organisms that </a:t>
            </a:r>
            <a:r>
              <a:rPr lang="en-US" sz="2800" b="1" dirty="0" smtClean="0"/>
              <a:t>look and behave like </a:t>
            </a:r>
            <a:r>
              <a:rPr lang="en-US" sz="2800" b="1" dirty="0" err="1" smtClean="0"/>
              <a:t>animallike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protists</a:t>
            </a:r>
            <a:r>
              <a:rPr lang="en-US" sz="2800" b="1" dirty="0" smtClean="0"/>
              <a:t>.</a:t>
            </a:r>
          </a:p>
          <a:p>
            <a:pPr lvl="1"/>
            <a:r>
              <a:rPr lang="en-US" sz="2600" dirty="0" smtClean="0"/>
              <a:t>However, during adverse conditions, they act like </a:t>
            </a:r>
            <a:r>
              <a:rPr lang="en-US" sz="2600" b="1" dirty="0" smtClean="0"/>
              <a:t>multicellular organisms that aggregate to form a fruiting body</a:t>
            </a:r>
            <a:r>
              <a:rPr lang="en-US" sz="2600" dirty="0" smtClean="0"/>
              <a:t> to reproduce sexually.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607895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1" y="989472"/>
            <a:ext cx="3578346" cy="1387947"/>
          </a:xfrm>
        </p:spPr>
        <p:txBody>
          <a:bodyPr/>
          <a:lstStyle/>
          <a:p>
            <a:pPr algn="ctr"/>
            <a:r>
              <a:rPr lang="en-US" dirty="0" err="1" smtClean="0"/>
              <a:t>Acellular</a:t>
            </a:r>
            <a:r>
              <a:rPr lang="en-US" dirty="0" smtClean="0"/>
              <a:t> Slime Molds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2" y="3352390"/>
            <a:ext cx="8239566" cy="32342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belong to the phylum </a:t>
            </a:r>
            <a:r>
              <a:rPr lang="en-US" sz="2800" dirty="0" err="1" smtClean="0"/>
              <a:t>Myxomycota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They also spend most of their lives as </a:t>
            </a:r>
            <a:r>
              <a:rPr lang="en-US" sz="2800" b="1" dirty="0" smtClean="0"/>
              <a:t>individual amoeba-like cells</a:t>
            </a:r>
            <a:r>
              <a:rPr lang="en-US" sz="2800" dirty="0" smtClean="0"/>
              <a:t>, however when they aggregate, their cells fuse and produce structures with </a:t>
            </a:r>
            <a:r>
              <a:rPr lang="en-US" sz="2800" b="1" dirty="0" smtClean="0"/>
              <a:t>many nuclei called a plasmodia</a:t>
            </a:r>
          </a:p>
          <a:p>
            <a:pPr lvl="1"/>
            <a:r>
              <a:rPr lang="en-US" sz="2600" dirty="0" smtClean="0"/>
              <a:t>These can grow </a:t>
            </a:r>
            <a:r>
              <a:rPr lang="en-US" sz="2600" b="1" dirty="0" smtClean="0"/>
              <a:t>several meters in diameter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135972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71" y="835677"/>
            <a:ext cx="3578346" cy="1143000"/>
          </a:xfrm>
        </p:spPr>
        <p:txBody>
          <a:bodyPr/>
          <a:lstStyle/>
          <a:p>
            <a:pPr algn="ctr"/>
            <a:r>
              <a:rPr lang="en-US" b="1" dirty="0" smtClean="0"/>
              <a:t>Water Molds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93" y="3119719"/>
            <a:ext cx="8534892" cy="352598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Water molds are members of the phylum </a:t>
            </a:r>
            <a:r>
              <a:rPr lang="en-US" sz="2800" dirty="0" err="1" smtClean="0"/>
              <a:t>Oomycota</a:t>
            </a:r>
            <a:r>
              <a:rPr lang="en-US" sz="2800" dirty="0" smtClean="0"/>
              <a:t>.</a:t>
            </a:r>
          </a:p>
          <a:p>
            <a:r>
              <a:rPr lang="en-US" sz="2800" i="1" dirty="0" err="1" smtClean="0"/>
              <a:t>Oomycetes</a:t>
            </a:r>
            <a:r>
              <a:rPr lang="en-US" sz="2800" i="1" dirty="0" smtClean="0"/>
              <a:t> thrive on </a:t>
            </a:r>
            <a:r>
              <a:rPr lang="en-US" sz="2800" b="1" i="1" dirty="0" smtClean="0"/>
              <a:t>dead or decaying organic matter in water </a:t>
            </a:r>
            <a:r>
              <a:rPr lang="en-US" sz="2800" i="1" dirty="0" smtClean="0"/>
              <a:t>and some are plant parasites on land.</a:t>
            </a:r>
          </a:p>
          <a:p>
            <a:pPr lvl="1"/>
            <a:r>
              <a:rPr lang="en-US" sz="2600" dirty="0" smtClean="0"/>
              <a:t>They produce thin </a:t>
            </a:r>
            <a:r>
              <a:rPr lang="en-US" sz="2600" b="1" dirty="0" smtClean="0"/>
              <a:t>filaments known as hyphae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They display both </a:t>
            </a:r>
            <a:r>
              <a:rPr lang="en-US" sz="2600" b="1" dirty="0" smtClean="0"/>
              <a:t>sexual and asexual reproduction in their life cycle.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28777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11" y="191987"/>
            <a:ext cx="4936841" cy="141748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Ecology of </a:t>
            </a:r>
            <a:r>
              <a:rPr lang="en-US" b="1" dirty="0" err="1" smtClean="0"/>
              <a:t>Funguslike</a:t>
            </a:r>
            <a:r>
              <a:rPr lang="en-US" b="1" dirty="0" smtClean="0"/>
              <a:t> </a:t>
            </a:r>
            <a:r>
              <a:rPr lang="en-US" b="1" dirty="0" err="1" smtClean="0"/>
              <a:t>Protists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08" y="2230003"/>
            <a:ext cx="8170648" cy="42819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Slime molds and water molds are </a:t>
            </a:r>
            <a:r>
              <a:rPr lang="en-US" sz="2800" b="1" dirty="0" smtClean="0"/>
              <a:t>important recyclers of organic material.</a:t>
            </a:r>
          </a:p>
          <a:p>
            <a:pPr lvl="1"/>
            <a:r>
              <a:rPr lang="en-US" sz="2600" dirty="0" smtClean="0"/>
              <a:t>AKA </a:t>
            </a:r>
            <a:r>
              <a:rPr lang="en-US" sz="2600" b="1" dirty="0" smtClean="0"/>
              <a:t>they help things rot.</a:t>
            </a:r>
          </a:p>
          <a:p>
            <a:r>
              <a:rPr lang="en-US" sz="2800" dirty="0" smtClean="0"/>
              <a:t>However, some can harm living things.</a:t>
            </a:r>
          </a:p>
          <a:p>
            <a:pPr lvl="1"/>
            <a:r>
              <a:rPr lang="en-US" sz="2600" dirty="0" smtClean="0"/>
              <a:t>They can </a:t>
            </a:r>
            <a:r>
              <a:rPr lang="en-US" sz="2600" b="1" dirty="0" smtClean="0"/>
              <a:t>cause plants diseases </a:t>
            </a:r>
            <a:r>
              <a:rPr lang="en-US" sz="2600" dirty="0" smtClean="0"/>
              <a:t>in grapes, tomatoes, and potatoes for example.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46985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73" y="1698192"/>
            <a:ext cx="8229713" cy="10043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Water Molds and the Potato Famine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73" y="2983184"/>
            <a:ext cx="8229713" cy="3440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1846, a </a:t>
            </a:r>
            <a:r>
              <a:rPr lang="en-US" sz="2800" dirty="0" err="1" smtClean="0"/>
              <a:t>protist</a:t>
            </a:r>
            <a:r>
              <a:rPr lang="en-US" sz="2800" dirty="0" smtClean="0"/>
              <a:t> that produces airborne spores, that destroys all parts of the potato plant, lead to the </a:t>
            </a:r>
            <a:r>
              <a:rPr lang="en-US" sz="2800" b="1" dirty="0" smtClean="0"/>
              <a:t>death and starvation of at least 1 million Irish.</a:t>
            </a:r>
          </a:p>
          <a:p>
            <a:r>
              <a:rPr lang="en-US" sz="2600" dirty="0" smtClean="0"/>
              <a:t>To escape the famine, over 1 million Irish emigrated to the </a:t>
            </a:r>
            <a:r>
              <a:rPr lang="en-US" sz="2600" b="1" dirty="0" smtClean="0"/>
              <a:t>US and other countries.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86" y="0"/>
            <a:ext cx="762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38" y="620533"/>
            <a:ext cx="7024744" cy="797218"/>
          </a:xfrm>
        </p:spPr>
        <p:txBody>
          <a:bodyPr/>
          <a:lstStyle/>
          <a:p>
            <a:r>
              <a:rPr lang="en-US" b="1" dirty="0" smtClean="0"/>
              <a:t>Classification of </a:t>
            </a:r>
            <a:r>
              <a:rPr lang="en-US" b="1" dirty="0" err="1" smtClean="0"/>
              <a:t>Protists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38" y="1481863"/>
            <a:ext cx="8052519" cy="46469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way to classify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 is according to </a:t>
            </a:r>
            <a:r>
              <a:rPr lang="en-US" sz="2800" b="1" dirty="0" smtClean="0"/>
              <a:t>how they obtain nutrition.</a:t>
            </a:r>
          </a:p>
          <a:p>
            <a:pPr lvl="1"/>
            <a:r>
              <a:rPr lang="en-US" sz="2600" dirty="0" smtClean="0"/>
              <a:t>1) </a:t>
            </a:r>
            <a:r>
              <a:rPr lang="en-US" sz="2600" dirty="0" err="1"/>
              <a:t>P</a:t>
            </a:r>
            <a:r>
              <a:rPr lang="en-US" sz="2600" dirty="0" err="1" smtClean="0"/>
              <a:t>rotists</a:t>
            </a:r>
            <a:r>
              <a:rPr lang="en-US" sz="2600" dirty="0" smtClean="0"/>
              <a:t> that are </a:t>
            </a:r>
            <a:r>
              <a:rPr lang="en-US" sz="2600" b="1" dirty="0" smtClean="0"/>
              <a:t>heterotrophs are called animal-like </a:t>
            </a:r>
            <a:r>
              <a:rPr lang="en-US" sz="2600" b="1" dirty="0" err="1" smtClean="0"/>
              <a:t>protists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2600" dirty="0" smtClean="0"/>
              <a:t>2) </a:t>
            </a:r>
            <a:r>
              <a:rPr lang="en-US" sz="2600" dirty="0" err="1" smtClean="0"/>
              <a:t>Protists</a:t>
            </a:r>
            <a:r>
              <a:rPr lang="en-US" sz="2600" dirty="0" smtClean="0"/>
              <a:t> that produce their own food by </a:t>
            </a:r>
            <a:r>
              <a:rPr lang="en-US" sz="2600" b="1" dirty="0" smtClean="0"/>
              <a:t>photosynthesis are called plant-like </a:t>
            </a:r>
            <a:r>
              <a:rPr lang="en-US" sz="2600" b="1" dirty="0" err="1" smtClean="0"/>
              <a:t>protists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2600" dirty="0" smtClean="0"/>
              <a:t>3) </a:t>
            </a:r>
            <a:r>
              <a:rPr lang="en-US" sz="2600" dirty="0" err="1" smtClean="0"/>
              <a:t>Protists</a:t>
            </a:r>
            <a:r>
              <a:rPr lang="en-US" sz="2600" dirty="0" smtClean="0"/>
              <a:t> that </a:t>
            </a:r>
            <a:r>
              <a:rPr lang="en-US" sz="2600" dirty="0" err="1" smtClean="0"/>
              <a:t>obatin</a:t>
            </a:r>
            <a:r>
              <a:rPr lang="en-US" sz="2600" dirty="0" smtClean="0"/>
              <a:t> their food by external digestion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  <a:r>
              <a:rPr lang="en-US" sz="2600" dirty="0" err="1" smtClean="0"/>
              <a:t>ie</a:t>
            </a:r>
            <a:r>
              <a:rPr lang="en-US" sz="2600" dirty="0" smtClean="0"/>
              <a:t>) </a:t>
            </a:r>
            <a:r>
              <a:rPr lang="en-US" sz="2600" b="1" dirty="0" smtClean="0"/>
              <a:t>decomposers or parasites </a:t>
            </a:r>
            <a:r>
              <a:rPr lang="mr-IN" sz="2600" b="1" dirty="0" smtClean="0"/>
              <a:t>–</a:t>
            </a:r>
            <a:r>
              <a:rPr lang="en-US" sz="2600" b="1" dirty="0" smtClean="0"/>
              <a:t> are called fungus-like </a:t>
            </a:r>
            <a:r>
              <a:rPr lang="en-US" sz="2600" b="1" dirty="0" err="1" smtClean="0"/>
              <a:t>protists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41925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52" y="658458"/>
            <a:ext cx="81657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6.2 </a:t>
            </a:r>
            <a:r>
              <a:rPr lang="mr-IN" b="1" dirty="0" smtClean="0"/>
              <a:t>–</a:t>
            </a:r>
            <a:r>
              <a:rPr lang="en-US" b="1" dirty="0" smtClean="0"/>
              <a:t> ANIMAL-LIKE PROTISTS: PROTOZOANS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52" y="1949407"/>
            <a:ext cx="8165736" cy="457815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Protozoa</a:t>
            </a:r>
            <a:r>
              <a:rPr lang="en-US" sz="2800" dirty="0" smtClean="0"/>
              <a:t> means “fi</a:t>
            </a:r>
            <a:r>
              <a:rPr lang="en-US" sz="2800" b="1" dirty="0" smtClean="0"/>
              <a:t>rst animals</a:t>
            </a:r>
            <a:r>
              <a:rPr lang="en-US" sz="2800" dirty="0" smtClean="0"/>
              <a:t>”, this group of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 are heterotrophic.</a:t>
            </a:r>
          </a:p>
          <a:p>
            <a:r>
              <a:rPr lang="en-US" sz="2800" dirty="0" smtClean="0"/>
              <a:t>There are four phyla of animal-like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, and are distinguished from one another by </a:t>
            </a:r>
            <a:r>
              <a:rPr lang="en-US" sz="2800" b="1" dirty="0" smtClean="0"/>
              <a:t>means of how they move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dirty="0" smtClean="0"/>
              <a:t>1) </a:t>
            </a:r>
            <a:r>
              <a:rPr lang="en-US" sz="2600" b="1" dirty="0" err="1" smtClean="0"/>
              <a:t>zooflagellates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2) </a:t>
            </a:r>
            <a:r>
              <a:rPr lang="en-US" sz="2600" b="1" dirty="0" err="1" smtClean="0"/>
              <a:t>sarcodines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3) </a:t>
            </a:r>
            <a:r>
              <a:rPr lang="en-US" sz="2600" b="1" dirty="0" smtClean="0"/>
              <a:t>ciliates </a:t>
            </a:r>
          </a:p>
          <a:p>
            <a:pPr lvl="1"/>
            <a:r>
              <a:rPr lang="en-US" sz="2600" dirty="0" smtClean="0"/>
              <a:t>4) </a:t>
            </a:r>
            <a:r>
              <a:rPr lang="en-US" sz="2600" b="1" dirty="0" err="1" smtClean="0"/>
              <a:t>sporozoans</a:t>
            </a:r>
            <a:endParaRPr lang="en-US" sz="2600" b="1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146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5" y="354437"/>
            <a:ext cx="3995961" cy="7676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1)</a:t>
            </a:r>
            <a:r>
              <a:rPr lang="en-US" b="1" dirty="0" err="1" smtClean="0"/>
              <a:t>Zooflagellates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55" y="2857500"/>
            <a:ext cx="8180502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 move through </a:t>
            </a:r>
            <a:r>
              <a:rPr lang="en-US" sz="2800" b="1" dirty="0" smtClean="0"/>
              <a:t>water by their flagella.</a:t>
            </a:r>
          </a:p>
          <a:p>
            <a:pPr lvl="1"/>
            <a:r>
              <a:rPr lang="en-US" sz="2600" dirty="0" smtClean="0"/>
              <a:t>Flagella are </a:t>
            </a:r>
            <a:r>
              <a:rPr lang="en-US" sz="2600" b="1" dirty="0" smtClean="0"/>
              <a:t>long-</a:t>
            </a:r>
            <a:r>
              <a:rPr lang="en-US" sz="2600" b="1" dirty="0" err="1" smtClean="0"/>
              <a:t>whiplike</a:t>
            </a:r>
            <a:r>
              <a:rPr lang="en-US" sz="2600" b="1" dirty="0" smtClean="0"/>
              <a:t> projections </a:t>
            </a:r>
            <a:r>
              <a:rPr lang="en-US" sz="2600" dirty="0" smtClean="0"/>
              <a:t>that allow a cell to move.</a:t>
            </a:r>
          </a:p>
          <a:p>
            <a:r>
              <a:rPr lang="en-US" sz="2800" i="1" dirty="0" smtClean="0"/>
              <a:t>Animal-like </a:t>
            </a:r>
            <a:r>
              <a:rPr lang="en-US" sz="2800" i="1" dirty="0" err="1" smtClean="0"/>
              <a:t>protists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that swim using flagella </a:t>
            </a:r>
            <a:r>
              <a:rPr lang="en-US" sz="2800" i="1" dirty="0" smtClean="0"/>
              <a:t>are classified in the phylum </a:t>
            </a:r>
            <a:r>
              <a:rPr lang="en-US" sz="2800" i="1" dirty="0" err="1" smtClean="0"/>
              <a:t>Zoomastigina</a:t>
            </a:r>
            <a:r>
              <a:rPr lang="en-US" sz="2800" i="1" dirty="0" smtClean="0"/>
              <a:t> and are </a:t>
            </a:r>
            <a:r>
              <a:rPr lang="en-US" sz="2800" b="1" i="1" dirty="0" smtClean="0"/>
              <a:t>often referred to as </a:t>
            </a:r>
            <a:r>
              <a:rPr lang="en-US" sz="2800" b="1" i="1" dirty="0" err="1" smtClean="0"/>
              <a:t>zooflagellates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595368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76" y="3342663"/>
            <a:ext cx="8274011" cy="319966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Zooflagellates</a:t>
            </a:r>
            <a:r>
              <a:rPr lang="en-US" sz="2800" dirty="0" smtClean="0"/>
              <a:t> are generally able to </a:t>
            </a:r>
            <a:r>
              <a:rPr lang="en-US" sz="2800" b="1" dirty="0" smtClean="0"/>
              <a:t>absorb food through their cell membranes.</a:t>
            </a:r>
          </a:p>
          <a:p>
            <a:pPr lvl="1"/>
            <a:r>
              <a:rPr lang="en-US" sz="2600" dirty="0" smtClean="0"/>
              <a:t>Many live in lakes or streams, and </a:t>
            </a:r>
            <a:r>
              <a:rPr lang="en-US" sz="2600" b="1" dirty="0" smtClean="0"/>
              <a:t>absorb nutrients from decaying organic material.</a:t>
            </a:r>
          </a:p>
          <a:p>
            <a:pPr lvl="1"/>
            <a:r>
              <a:rPr lang="en-US" sz="2600" dirty="0" smtClean="0"/>
              <a:t>Most reproduce</a:t>
            </a:r>
            <a:r>
              <a:rPr lang="en-US" sz="2600" b="1" dirty="0" smtClean="0"/>
              <a:t> asexually by mitosis and cytokinesis</a:t>
            </a:r>
            <a:r>
              <a:rPr lang="en-US" sz="2600" dirty="0" smtClean="0"/>
              <a:t>, however, some can reproduce sexually.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0677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1848118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80" y="236290"/>
            <a:ext cx="3263341" cy="7529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2) </a:t>
            </a:r>
            <a:r>
              <a:rPr lang="en-US" b="1" dirty="0" err="1" smtClean="0"/>
              <a:t>Sarcodines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22" y="1068083"/>
            <a:ext cx="8224801" cy="5429941"/>
          </a:xfrm>
        </p:spPr>
        <p:txBody>
          <a:bodyPr>
            <a:normAutofit/>
          </a:bodyPr>
          <a:lstStyle/>
          <a:p>
            <a:r>
              <a:rPr lang="en-US" sz="2800" i="1" dirty="0" err="1" smtClean="0"/>
              <a:t>Sarcodines</a:t>
            </a:r>
            <a:r>
              <a:rPr lang="en-US" sz="2800" i="1" dirty="0" smtClean="0"/>
              <a:t> are animal-like </a:t>
            </a:r>
            <a:r>
              <a:rPr lang="en-US" sz="2800" i="1" dirty="0" err="1" smtClean="0"/>
              <a:t>protists</a:t>
            </a:r>
            <a:r>
              <a:rPr lang="en-US" sz="2800" i="1" dirty="0" smtClean="0"/>
              <a:t> that use </a:t>
            </a:r>
            <a:r>
              <a:rPr lang="en-US" sz="2800" b="1" i="1" dirty="0" smtClean="0"/>
              <a:t>pseudopods for feeding and movement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best known </a:t>
            </a:r>
            <a:r>
              <a:rPr lang="en-US" sz="2800" dirty="0" err="1" smtClean="0"/>
              <a:t>sarcodines</a:t>
            </a:r>
            <a:r>
              <a:rPr lang="en-US" sz="2800" dirty="0" smtClean="0"/>
              <a:t> are </a:t>
            </a:r>
            <a:r>
              <a:rPr lang="en-US" sz="2800" b="1" dirty="0" smtClean="0"/>
              <a:t>amoebas.</a:t>
            </a:r>
          </a:p>
          <a:p>
            <a:r>
              <a:rPr lang="en-US" sz="2800" dirty="0" smtClean="0"/>
              <a:t>Amoebas can capture and </a:t>
            </a:r>
            <a:r>
              <a:rPr lang="en-US" sz="2800" b="1" dirty="0" smtClean="0"/>
              <a:t>digest particles of food and even other cells.</a:t>
            </a:r>
          </a:p>
          <a:p>
            <a:pPr lvl="1"/>
            <a:r>
              <a:rPr lang="en-US" sz="2600" dirty="0" smtClean="0"/>
              <a:t>They do this by surrounding their meal, then taking it inside themselves and </a:t>
            </a:r>
            <a:r>
              <a:rPr lang="en-US" sz="2600" b="1" dirty="0" smtClean="0"/>
              <a:t>forming a food vacuole.</a:t>
            </a:r>
          </a:p>
          <a:p>
            <a:r>
              <a:rPr lang="en-US" sz="2800" dirty="0" smtClean="0"/>
              <a:t>Amoebas reproduce by </a:t>
            </a:r>
            <a:r>
              <a:rPr lang="en-US" sz="2800" b="1" dirty="0" smtClean="0"/>
              <a:t>mitosis and cytokinesis.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10900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1848</TotalTime>
  <Words>2304</Words>
  <Application>Microsoft Macintosh PowerPoint</Application>
  <PresentationFormat>On-screen Show (4:3)</PresentationFormat>
  <Paragraphs>207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Austin</vt:lpstr>
      <vt:lpstr>6 - Protists</vt:lpstr>
      <vt:lpstr>6.1 – THE KINGDOM PROTISTA</vt:lpstr>
      <vt:lpstr>PowerPoint Presentation</vt:lpstr>
      <vt:lpstr>Evolution of Protists</vt:lpstr>
      <vt:lpstr>Classification of Protists</vt:lpstr>
      <vt:lpstr>6.2 – ANIMAL-LIKE PROTISTS: PROTOZOANS</vt:lpstr>
      <vt:lpstr>1)Zooflagellates </vt:lpstr>
      <vt:lpstr>PowerPoint Presentation</vt:lpstr>
      <vt:lpstr>2) Sarcodines</vt:lpstr>
      <vt:lpstr>PowerPoint Presentation</vt:lpstr>
      <vt:lpstr>3) Ciliates</vt:lpstr>
      <vt:lpstr>Internal Anatomy</vt:lpstr>
      <vt:lpstr>PowerPoint Presentation</vt:lpstr>
      <vt:lpstr>PowerPoint Presentation</vt:lpstr>
      <vt:lpstr>PowerPoint Presentation</vt:lpstr>
      <vt:lpstr>Conjugation</vt:lpstr>
      <vt:lpstr>4) Sporozoans</vt:lpstr>
      <vt:lpstr>Animallike Protists and Disease</vt:lpstr>
      <vt:lpstr>Malaria</vt:lpstr>
      <vt:lpstr>Other Protistan Diseases</vt:lpstr>
      <vt:lpstr>Ecology of Animallike Protists</vt:lpstr>
      <vt:lpstr>6.3 – PLANTLIKE PROTISTS: UNICELLULAR ALGAE</vt:lpstr>
      <vt:lpstr>Chlorophyll &amp; Accessory Pigments</vt:lpstr>
      <vt:lpstr>1) Euglenophytes</vt:lpstr>
      <vt:lpstr>PowerPoint Presentation</vt:lpstr>
      <vt:lpstr>2) Chrysophytes</vt:lpstr>
      <vt:lpstr>3) Diatoms</vt:lpstr>
      <vt:lpstr>4) Dinoflagellates</vt:lpstr>
      <vt:lpstr>Ecology of Unicellular Algae</vt:lpstr>
      <vt:lpstr>PowerPoint Presentation</vt:lpstr>
      <vt:lpstr>PowerPoint Presentation</vt:lpstr>
      <vt:lpstr>6.4 – PLANTLIKE PROTISTS: RED, BROWN, AND GREEN ALGAE</vt:lpstr>
      <vt:lpstr>1) Red Algae</vt:lpstr>
      <vt:lpstr>2) Brown Algae</vt:lpstr>
      <vt:lpstr>PowerPoint Presentation</vt:lpstr>
      <vt:lpstr>3) Green Algae</vt:lpstr>
      <vt:lpstr>Unicellular Green Algae</vt:lpstr>
      <vt:lpstr>Colonial Green Algae</vt:lpstr>
      <vt:lpstr>Multicellular Green Algae</vt:lpstr>
      <vt:lpstr>Human Uses of Algae</vt:lpstr>
      <vt:lpstr>6.5 – FUNGUSLIKE PROTISTS</vt:lpstr>
      <vt:lpstr>Slime Molds</vt:lpstr>
      <vt:lpstr>Cellular Slime Molds</vt:lpstr>
      <vt:lpstr>Acellular Slime Molds</vt:lpstr>
      <vt:lpstr>Water Molds </vt:lpstr>
      <vt:lpstr>Ecology of Funguslike Protists</vt:lpstr>
      <vt:lpstr>Water Molds and the Potato Famine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6 - Protists</dc:title>
  <dc:creator>Danielle Martel</dc:creator>
  <cp:lastModifiedBy>Danielle Martel</cp:lastModifiedBy>
  <cp:revision>48</cp:revision>
  <dcterms:created xsi:type="dcterms:W3CDTF">2019-01-03T17:14:58Z</dcterms:created>
  <dcterms:modified xsi:type="dcterms:W3CDTF">2019-01-22T19:12:07Z</dcterms:modified>
</cp:coreProperties>
</file>