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sldIdLst>
    <p:sldId id="267" r:id="rId2"/>
    <p:sldId id="256" r:id="rId3"/>
    <p:sldId id="268" r:id="rId4"/>
    <p:sldId id="269" r:id="rId5"/>
    <p:sldId id="259" r:id="rId6"/>
    <p:sldId id="260" r:id="rId7"/>
    <p:sldId id="270" r:id="rId8"/>
    <p:sldId id="265" r:id="rId9"/>
    <p:sldId id="266" r:id="rId10"/>
    <p:sldId id="274" r:id="rId11"/>
    <p:sldId id="262" r:id="rId12"/>
    <p:sldId id="275" r:id="rId13"/>
    <p:sldId id="264" r:id="rId14"/>
    <p:sldId id="276"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4" d="100"/>
          <a:sy n="94" d="100"/>
        </p:scale>
        <p:origin x="-104" y="-1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16-10-14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CA"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16-10-14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16-10-14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CA" smtClean="0"/>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16-10-14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CA"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16-10-14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CA" smtClean="0"/>
              <a:t>Click to edit Master title style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16-10-14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CA"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pPr/>
              <a:t>16-10-14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CA" smtClean="0"/>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16-10-14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16-10-14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CA"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16-10-14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CA"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16-10-14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CA"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16-10-14</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png"/><Relationship Id="rId1" Type="http://schemas.microsoft.com/office/2007/relationships/media" Target="file://localhost/Users/nfuru/Desktop/Starfish%20(Seastars)%20Regenerating%20their%20Arms%20with%20Tidepool%20Tim%20of%20Gulf%20of%20Maine%20Biological%20Supply.mp4" TargetMode="External"/><Relationship Id="rId2" Type="http://schemas.openxmlformats.org/officeDocument/2006/relationships/video" Target="file://localhost/Users/nfuru/Desktop/Starfish%20(Seastars)%20Regenerating%20their%20Arms%20with%20Tidepool%20Tim%20of%20Gulf%20of%20Maine%20Biological%20Supply.mp4"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png"/><Relationship Id="rId1" Type="http://schemas.microsoft.com/office/2007/relationships/media" Target="file://localhost/Users/nfuru/Desktop/science9/Unit%202%20-%20Biology/Chapter%205%20-%208%20classes/Videos/sTARFIsh.mov" TargetMode="External"/><Relationship Id="rId2" Type="http://schemas.openxmlformats.org/officeDocument/2006/relationships/video" Target="file://localhost/Users/nfuru/Desktop/science9/Unit%202%20-%20Biology/Chapter%205%20-%208%20classes/Videos/sTARFIsh.mov"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png"/><Relationship Id="rId1" Type="http://schemas.microsoft.com/office/2007/relationships/media" Target="file://localhost/Users/nfuru/Desktop/Decapitated%20Worms%20Regenerate%20Heads,%20Memories%20and%20All.mp4" TargetMode="External"/><Relationship Id="rId2" Type="http://schemas.openxmlformats.org/officeDocument/2006/relationships/video" Target="file://localhost/Users/nfuru/Desktop/Decapitated%20Worms%20Regenerate%20Heads,%20Memories%20and%20All.mp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3031"/>
            <a:ext cx="7924800" cy="1143000"/>
          </a:xfrm>
        </p:spPr>
        <p:txBody>
          <a:bodyPr/>
          <a:lstStyle/>
          <a:p>
            <a:r>
              <a:rPr lang="en-US" dirty="0" smtClean="0"/>
              <a:t>Warm up:</a:t>
            </a:r>
            <a:endParaRPr lang="en-US" dirty="0"/>
          </a:p>
        </p:txBody>
      </p:sp>
      <p:sp>
        <p:nvSpPr>
          <p:cNvPr id="3" name="Content Placeholder 2"/>
          <p:cNvSpPr>
            <a:spLocks noGrp="1"/>
          </p:cNvSpPr>
          <p:nvPr>
            <p:ph sz="quarter" idx="13"/>
          </p:nvPr>
        </p:nvSpPr>
        <p:spPr>
          <a:xfrm>
            <a:off x="609600" y="1119692"/>
            <a:ext cx="7924800" cy="4114800"/>
          </a:xfrm>
        </p:spPr>
        <p:txBody>
          <a:bodyPr>
            <a:normAutofit/>
          </a:bodyPr>
          <a:lstStyle/>
          <a:p>
            <a:pPr lvl="1">
              <a:buNone/>
            </a:pPr>
            <a:endParaRPr lang="en-US" sz="2800" dirty="0" smtClean="0"/>
          </a:p>
          <a:p>
            <a:pPr>
              <a:buFont typeface="+mj-lt"/>
              <a:buAutoNum type="arabicPeriod"/>
            </a:pPr>
            <a:r>
              <a:rPr lang="en-US" sz="2800" dirty="0" smtClean="0"/>
              <a:t>What is the difference between a tumor and cancer?</a:t>
            </a:r>
          </a:p>
          <a:p>
            <a:pPr>
              <a:buFont typeface="+mj-lt"/>
              <a:buAutoNum type="arabicPeriod"/>
            </a:pPr>
            <a:r>
              <a:rPr lang="en-US" sz="2800" dirty="0" smtClean="0"/>
              <a:t>What does metastasis mean?</a:t>
            </a:r>
          </a:p>
          <a:p>
            <a:pPr>
              <a:buFont typeface="+mj-lt"/>
              <a:buAutoNum type="arabicPeriod"/>
            </a:pPr>
            <a:r>
              <a:rPr lang="en-US" sz="2800" dirty="0" smtClean="0"/>
              <a:t>Name 2 things that cause cancer, and 2 things that can help prevent cancer</a:t>
            </a:r>
          </a:p>
          <a:p>
            <a:endParaRPr lang="en-US" sz="2800" dirty="0"/>
          </a:p>
        </p:txBody>
      </p:sp>
    </p:spTree>
    <p:extLst>
      <p:ext uri="{BB962C8B-B14F-4D97-AF65-F5344CB8AC3E}">
        <p14:creationId xmlns:p14="http://schemas.microsoft.com/office/powerpoint/2010/main" val="7689692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tarfish (Seastars) Regenerating their Arms with Tidepool Tim of Gulf of Maine Biological Supply.mp4">
            <a:hlinkClick r:id="" action="ppaction://media"/>
          </p:cNvPr>
          <p:cNvPicPr>
            <a:picLocks noGrp="1"/>
          </p:cNvPicPr>
          <p:nvPr>
            <p:ph sz="quarter" idx="13"/>
            <a:videoFile r:link="rId2"/>
            <p:extLst>
              <p:ext uri="{DAA4B4D4-6D71-4841-9C94-3DE7FCFB9230}">
                <p14:media xmlns:p14="http://schemas.microsoft.com/office/powerpoint/2010/main" r:link="rId1"/>
              </p:ext>
            </p:extLst>
          </p:nvPr>
        </p:nvPicPr>
        <p:blipFill>
          <a:blip r:embed="rId4"/>
          <a:stretch>
            <a:fillRect/>
          </a:stretch>
        </p:blipFill>
        <p:spPr>
          <a:xfrm>
            <a:off x="605657" y="1600200"/>
            <a:ext cx="7941436" cy="4467058"/>
          </a:xfr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4" name="Content Placeholder 3"/>
          <p:cNvSpPr>
            <a:spLocks noGrp="1"/>
          </p:cNvSpPr>
          <p:nvPr>
            <p:ph sz="quarter" idx="13"/>
          </p:nvPr>
        </p:nvSpPr>
        <p:spPr/>
        <p:txBody>
          <a:bodyPr/>
          <a:lstStyle/>
          <a:p>
            <a:endParaRPr lang="en-US"/>
          </a:p>
        </p:txBody>
      </p:sp>
      <p:pic>
        <p:nvPicPr>
          <p:cNvPr id="5" name="sTARFIsh.mov">
            <a:hlinkClick r:id="" action="ppaction://media"/>
          </p:cNvPr>
          <p:cNvPicPr/>
          <p:nvPr>
            <a:videoFile r:link="rId2"/>
            <p:extLst>
              <p:ext uri="{DAA4B4D4-6D71-4841-9C94-3DE7FCFB9230}">
                <p14:media xmlns:p14="http://schemas.microsoft.com/office/powerpoint/2010/main" r:link="rId1"/>
              </p:ext>
            </p:extLst>
          </p:nvPr>
        </p:nvPicPr>
        <p:blipFill>
          <a:blip r:embed="rId4"/>
          <a:stretch>
            <a:fillRect/>
          </a:stretch>
        </p:blipFill>
        <p:spPr>
          <a:xfrm>
            <a:off x="914400" y="1600200"/>
            <a:ext cx="7315200" cy="4114800"/>
          </a:xfrm>
          <a:prstGeom prst="rect">
            <a:avLst/>
          </a:prstGeom>
        </p:spPr>
      </p:pic>
    </p:spTree>
    <p:extLst>
      <p:ext uri="{BB962C8B-B14F-4D97-AF65-F5344CB8AC3E}">
        <p14:creationId xmlns:p14="http://schemas.microsoft.com/office/powerpoint/2010/main" val="1565389775"/>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Planarians </a:t>
            </a:r>
            <a:endParaRPr lang="en-US" dirty="0"/>
          </a:p>
        </p:txBody>
      </p:sp>
      <p:pic>
        <p:nvPicPr>
          <p:cNvPr id="4" name="Decapitated Worms Regenerate Heads, Memories and All.mp4">
            <a:hlinkClick r:id="" action="ppaction://media"/>
          </p:cNvPr>
          <p:cNvPicPr>
            <a:picLocks noGrp="1"/>
          </p:cNvPicPr>
          <p:nvPr>
            <p:ph sz="quarter" idx="13"/>
            <a:videoFile r:link="rId2"/>
            <p:extLst>
              <p:ext uri="{DAA4B4D4-6D71-4841-9C94-3DE7FCFB9230}">
                <p14:media xmlns:p14="http://schemas.microsoft.com/office/powerpoint/2010/main" r:link="rId1"/>
              </p:ext>
            </p:extLst>
          </p:nvPr>
        </p:nvPicPr>
        <p:blipFill>
          <a:blip r:embed="rId4"/>
          <a:stretch>
            <a:fillRect/>
          </a:stretch>
        </p:blipFill>
        <p:spPr>
          <a:xfrm>
            <a:off x="725849" y="1600200"/>
            <a:ext cx="7774208" cy="4372992"/>
          </a:xfr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asexual reproduction</a:t>
            </a:r>
            <a:endParaRPr lang="en-US" dirty="0"/>
          </a:p>
        </p:txBody>
      </p:sp>
      <p:sp>
        <p:nvSpPr>
          <p:cNvPr id="3" name="Content Placeholder 2"/>
          <p:cNvSpPr>
            <a:spLocks noGrp="1"/>
          </p:cNvSpPr>
          <p:nvPr>
            <p:ph sz="quarter" idx="13"/>
          </p:nvPr>
        </p:nvSpPr>
        <p:spPr>
          <a:xfrm>
            <a:off x="609600" y="1255970"/>
            <a:ext cx="7924800" cy="4114800"/>
          </a:xfrm>
        </p:spPr>
        <p:txBody>
          <a:bodyPr>
            <a:normAutofit/>
          </a:bodyPr>
          <a:lstStyle/>
          <a:p>
            <a:pPr marL="0" indent="0">
              <a:buNone/>
            </a:pPr>
            <a:endParaRPr lang="en-US" sz="2800" dirty="0" smtClean="0"/>
          </a:p>
          <a:p>
            <a:pPr marL="0" indent="0">
              <a:buNone/>
            </a:pPr>
            <a:r>
              <a:rPr lang="en-US" sz="2800" dirty="0" smtClean="0"/>
              <a:t>What are some common things between all of these 5 types of asexual reproduction?</a:t>
            </a:r>
          </a:p>
          <a:p>
            <a:pPr marL="0" indent="0">
              <a:buNone/>
            </a:pPr>
            <a:endParaRPr lang="en-US" sz="2800" dirty="0" smtClean="0"/>
          </a:p>
          <a:p>
            <a:pPr marL="0" indent="0">
              <a:buNone/>
            </a:pPr>
            <a:endParaRPr lang="en-US" sz="2800" dirty="0" smtClean="0"/>
          </a:p>
          <a:p>
            <a:pPr marL="0" indent="0">
              <a:buNone/>
            </a:pPr>
            <a:r>
              <a:rPr lang="en-US" sz="2800" dirty="0" smtClean="0"/>
              <a:t>Advantages/Disadvantages of asexual reproduction?</a:t>
            </a:r>
            <a:endParaRPr lang="en-US" sz="2800" dirty="0"/>
          </a:p>
        </p:txBody>
      </p:sp>
    </p:spTree>
    <p:extLst>
      <p:ext uri="{BB962C8B-B14F-4D97-AF65-F5344CB8AC3E}">
        <p14:creationId xmlns:p14="http://schemas.microsoft.com/office/powerpoint/2010/main" val="15450322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asexual reproduction</a:t>
            </a:r>
            <a:endParaRPr lang="en-US" dirty="0"/>
          </a:p>
        </p:txBody>
      </p:sp>
      <p:sp>
        <p:nvSpPr>
          <p:cNvPr id="3" name="Content Placeholder 2"/>
          <p:cNvSpPr>
            <a:spLocks noGrp="1"/>
          </p:cNvSpPr>
          <p:nvPr>
            <p:ph sz="quarter" idx="13"/>
          </p:nvPr>
        </p:nvSpPr>
        <p:spPr>
          <a:xfrm>
            <a:off x="609600" y="1255970"/>
            <a:ext cx="7924800" cy="4114800"/>
          </a:xfrm>
        </p:spPr>
        <p:txBody>
          <a:bodyPr>
            <a:normAutofit/>
          </a:bodyPr>
          <a:lstStyle/>
          <a:p>
            <a:pPr marL="0" indent="0">
              <a:buNone/>
            </a:pPr>
            <a:r>
              <a:rPr lang="en-US" sz="2000" dirty="0" smtClean="0"/>
              <a:t>Different types of asexual reproduction, all have three characteristics in common:</a:t>
            </a:r>
            <a:endParaRPr lang="en-US" sz="2000" dirty="0"/>
          </a:p>
          <a:p>
            <a:r>
              <a:rPr lang="en-US" sz="2000" dirty="0" smtClean="0"/>
              <a:t>Only one organism is needed to reproduce</a:t>
            </a:r>
          </a:p>
          <a:p>
            <a:r>
              <a:rPr lang="en-US" sz="2000" dirty="0" smtClean="0"/>
              <a:t>All the offspring are genetically identical to each other and to the parent organism</a:t>
            </a:r>
          </a:p>
          <a:p>
            <a:r>
              <a:rPr lang="en-US" sz="2000" dirty="0" smtClean="0"/>
              <a:t>A single organism can produce large numbers of offspring</a:t>
            </a:r>
            <a:endParaRPr lang="en-US" sz="2000" dirty="0"/>
          </a:p>
        </p:txBody>
      </p:sp>
      <p:pic>
        <p:nvPicPr>
          <p:cNvPr id="4" name="Picture 9" descr="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992" y="3611420"/>
            <a:ext cx="5420963" cy="335327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0322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sz="quarter" idx="13"/>
          </p:nvPr>
        </p:nvSpPr>
        <p:spPr/>
        <p:txBody>
          <a:bodyPr>
            <a:normAutofit/>
          </a:bodyPr>
          <a:lstStyle/>
          <a:p>
            <a:r>
              <a:rPr lang="en-US" sz="2000" dirty="0" smtClean="0"/>
              <a:t>Finish 5.2 Worksheet</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Science 9</a:t>
            </a:r>
          </a:p>
          <a:p>
            <a:r>
              <a:rPr lang="en-US" dirty="0" smtClean="0"/>
              <a:t>Biology Unit</a:t>
            </a:r>
            <a:endParaRPr lang="en-US" dirty="0"/>
          </a:p>
        </p:txBody>
      </p:sp>
      <p:sp>
        <p:nvSpPr>
          <p:cNvPr id="3" name="Title 2"/>
          <p:cNvSpPr>
            <a:spLocks noGrp="1"/>
          </p:cNvSpPr>
          <p:nvPr>
            <p:ph type="ctrTitle"/>
          </p:nvPr>
        </p:nvSpPr>
        <p:spPr/>
        <p:txBody>
          <a:bodyPr/>
          <a:lstStyle/>
          <a:p>
            <a:r>
              <a:rPr lang="en-US" sz="3600" dirty="0" smtClean="0"/>
              <a:t>5.2 Asexual Reproduction</a:t>
            </a:r>
            <a:endParaRPr lang="en-US" sz="3600" dirty="0"/>
          </a:p>
        </p:txBody>
      </p:sp>
    </p:spTree>
    <p:extLst>
      <p:ext uri="{BB962C8B-B14F-4D97-AF65-F5344CB8AC3E}">
        <p14:creationId xmlns:p14="http://schemas.microsoft.com/office/powerpoint/2010/main" val="32181740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3031"/>
            <a:ext cx="7924800" cy="1143000"/>
          </a:xfrm>
        </p:spPr>
        <p:txBody>
          <a:bodyPr/>
          <a:lstStyle/>
          <a:p>
            <a:r>
              <a:rPr lang="en-US" dirty="0" smtClean="0"/>
              <a:t>Reproduction:</a:t>
            </a:r>
            <a:endParaRPr lang="en-US" dirty="0"/>
          </a:p>
        </p:txBody>
      </p:sp>
      <p:sp>
        <p:nvSpPr>
          <p:cNvPr id="3" name="Content Placeholder 2"/>
          <p:cNvSpPr>
            <a:spLocks noGrp="1"/>
          </p:cNvSpPr>
          <p:nvPr>
            <p:ph sz="quarter" idx="13"/>
          </p:nvPr>
        </p:nvSpPr>
        <p:spPr>
          <a:xfrm>
            <a:off x="609600" y="1119692"/>
            <a:ext cx="7924800" cy="4114800"/>
          </a:xfrm>
        </p:spPr>
        <p:txBody>
          <a:bodyPr>
            <a:noAutofit/>
          </a:bodyPr>
          <a:lstStyle/>
          <a:p>
            <a:r>
              <a:rPr lang="en-US" sz="2800" dirty="0" smtClean="0"/>
              <a:t>Two types of reproduction: Sexual &amp; Asexual</a:t>
            </a:r>
          </a:p>
          <a:p>
            <a:endParaRPr lang="en-US" sz="2800" dirty="0"/>
          </a:p>
          <a:p>
            <a:r>
              <a:rPr lang="en-US" sz="2800" dirty="0" smtClean="0"/>
              <a:t>In </a:t>
            </a:r>
            <a:r>
              <a:rPr lang="en-US" sz="2800" u="sng" dirty="0" smtClean="0"/>
              <a:t>Sexual Reproduction</a:t>
            </a:r>
            <a:r>
              <a:rPr lang="en-US" sz="2800" dirty="0" smtClean="0"/>
              <a:t>, two separate organisms (parents) contribute genetic information, usually specialized </a:t>
            </a:r>
            <a:r>
              <a:rPr lang="en-US" sz="2800" b="1" dirty="0" smtClean="0"/>
              <a:t>sex cells </a:t>
            </a:r>
            <a:r>
              <a:rPr lang="en-US" sz="2800" dirty="0" smtClean="0"/>
              <a:t>(egg cell and sperm cell)</a:t>
            </a:r>
          </a:p>
          <a:p>
            <a:pPr lvl="1">
              <a:buNone/>
            </a:pPr>
            <a:endParaRPr lang="en-US" sz="2800" dirty="0" smtClean="0"/>
          </a:p>
        </p:txBody>
      </p:sp>
      <p:pic>
        <p:nvPicPr>
          <p:cNvPr id="5" name="Picture 4"/>
          <p:cNvPicPr>
            <a:picLocks noChangeAspect="1"/>
          </p:cNvPicPr>
          <p:nvPr/>
        </p:nvPicPr>
        <p:blipFill>
          <a:blip r:embed="rId2"/>
          <a:stretch>
            <a:fillRect/>
          </a:stretch>
        </p:blipFill>
        <p:spPr>
          <a:xfrm>
            <a:off x="1540598" y="3999813"/>
            <a:ext cx="5333815" cy="2469358"/>
          </a:xfrm>
          <a:prstGeom prst="rect">
            <a:avLst/>
          </a:prstGeom>
        </p:spPr>
      </p:pic>
      <p:sp>
        <p:nvSpPr>
          <p:cNvPr id="6" name="TextBox 5"/>
          <p:cNvSpPr txBox="1"/>
          <p:nvPr/>
        </p:nvSpPr>
        <p:spPr>
          <a:xfrm>
            <a:off x="3002994" y="5010575"/>
            <a:ext cx="1120845" cy="369332"/>
          </a:xfrm>
          <a:prstGeom prst="rect">
            <a:avLst/>
          </a:prstGeom>
          <a:noFill/>
        </p:spPr>
        <p:txBody>
          <a:bodyPr wrap="none" rtlCol="0">
            <a:spAutoFit/>
          </a:bodyPr>
          <a:lstStyle/>
          <a:p>
            <a:r>
              <a:rPr lang="en-US" dirty="0" smtClean="0">
                <a:solidFill>
                  <a:schemeClr val="bg1"/>
                </a:solidFill>
              </a:rPr>
              <a:t>Same DNA</a:t>
            </a:r>
            <a:endParaRPr lang="en-US" dirty="0">
              <a:solidFill>
                <a:schemeClr val="bg1"/>
              </a:solidFill>
            </a:endParaRPr>
          </a:p>
        </p:txBody>
      </p:sp>
      <p:sp>
        <p:nvSpPr>
          <p:cNvPr id="7" name="TextBox 6"/>
          <p:cNvSpPr txBox="1"/>
          <p:nvPr/>
        </p:nvSpPr>
        <p:spPr>
          <a:xfrm>
            <a:off x="4349361" y="5780781"/>
            <a:ext cx="920782" cy="369332"/>
          </a:xfrm>
          <a:prstGeom prst="rect">
            <a:avLst/>
          </a:prstGeom>
          <a:noFill/>
        </p:spPr>
        <p:txBody>
          <a:bodyPr wrap="none" rtlCol="0">
            <a:spAutoFit/>
          </a:bodyPr>
          <a:lstStyle/>
          <a:p>
            <a:r>
              <a:rPr lang="en-US" dirty="0" smtClean="0">
                <a:solidFill>
                  <a:schemeClr val="bg1"/>
                </a:solidFill>
              </a:rPr>
              <a:t>Mix DNA</a:t>
            </a:r>
            <a:endParaRPr lang="en-US" dirty="0">
              <a:solidFill>
                <a:schemeClr val="bg1"/>
              </a:solidFill>
            </a:endParaRPr>
          </a:p>
        </p:txBody>
      </p:sp>
    </p:spTree>
    <p:extLst>
      <p:ext uri="{BB962C8B-B14F-4D97-AF65-F5344CB8AC3E}">
        <p14:creationId xmlns:p14="http://schemas.microsoft.com/office/powerpoint/2010/main" val="7689692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3031"/>
            <a:ext cx="7924800" cy="1143000"/>
          </a:xfrm>
        </p:spPr>
        <p:txBody>
          <a:bodyPr/>
          <a:lstStyle/>
          <a:p>
            <a:r>
              <a:rPr lang="en-US" dirty="0" smtClean="0"/>
              <a:t>Reproduction:</a:t>
            </a:r>
            <a:endParaRPr lang="en-US" dirty="0"/>
          </a:p>
        </p:txBody>
      </p:sp>
      <p:sp>
        <p:nvSpPr>
          <p:cNvPr id="3" name="Content Placeholder 2"/>
          <p:cNvSpPr>
            <a:spLocks noGrp="1"/>
          </p:cNvSpPr>
          <p:nvPr>
            <p:ph sz="quarter" idx="13"/>
          </p:nvPr>
        </p:nvSpPr>
        <p:spPr>
          <a:xfrm>
            <a:off x="609600" y="1119692"/>
            <a:ext cx="7924800" cy="4114800"/>
          </a:xfrm>
        </p:spPr>
        <p:txBody>
          <a:bodyPr>
            <a:noAutofit/>
          </a:bodyPr>
          <a:lstStyle/>
          <a:p>
            <a:r>
              <a:rPr lang="en-US" sz="2800" dirty="0" smtClean="0"/>
              <a:t>Two types of reproduction: Sexual &amp; Asexual</a:t>
            </a:r>
          </a:p>
          <a:p>
            <a:r>
              <a:rPr lang="en-US" sz="2800" dirty="0" smtClean="0"/>
              <a:t>In </a:t>
            </a:r>
            <a:r>
              <a:rPr lang="en-US" sz="2800" u="sng" dirty="0" smtClean="0"/>
              <a:t>Asexual Reproduction</a:t>
            </a:r>
            <a:r>
              <a:rPr lang="en-US" sz="2800" dirty="0" smtClean="0"/>
              <a:t>, only 1 parent cell is needed.  All the offspring that are produced are identical to parent.</a:t>
            </a:r>
          </a:p>
          <a:p>
            <a:pPr lvl="1"/>
            <a:r>
              <a:rPr lang="en-US" sz="2800" dirty="0" smtClean="0"/>
              <a:t>Offspring produced are </a:t>
            </a:r>
            <a:r>
              <a:rPr lang="en-US" sz="2800" b="1" dirty="0" smtClean="0"/>
              <a:t>clones</a:t>
            </a:r>
            <a:r>
              <a:rPr lang="en-US" sz="2800" dirty="0" smtClean="0"/>
              <a:t> containing identical DNA of the parent (cell division)</a:t>
            </a:r>
          </a:p>
          <a:p>
            <a:pPr lvl="1">
              <a:buNone/>
            </a:pPr>
            <a:endParaRPr lang="en-US" sz="2800" dirty="0" smtClean="0"/>
          </a:p>
        </p:txBody>
      </p:sp>
      <p:pic>
        <p:nvPicPr>
          <p:cNvPr id="5" name="Picture 4"/>
          <p:cNvPicPr>
            <a:picLocks noChangeAspect="1"/>
          </p:cNvPicPr>
          <p:nvPr/>
        </p:nvPicPr>
        <p:blipFill>
          <a:blip r:embed="rId2"/>
          <a:stretch>
            <a:fillRect/>
          </a:stretch>
        </p:blipFill>
        <p:spPr>
          <a:xfrm>
            <a:off x="1540598" y="4071033"/>
            <a:ext cx="5333815" cy="2469358"/>
          </a:xfrm>
          <a:prstGeom prst="rect">
            <a:avLst/>
          </a:prstGeom>
        </p:spPr>
      </p:pic>
      <p:sp>
        <p:nvSpPr>
          <p:cNvPr id="6" name="TextBox 5"/>
          <p:cNvSpPr txBox="1"/>
          <p:nvPr/>
        </p:nvSpPr>
        <p:spPr>
          <a:xfrm>
            <a:off x="3002994" y="5010575"/>
            <a:ext cx="1120845" cy="369332"/>
          </a:xfrm>
          <a:prstGeom prst="rect">
            <a:avLst/>
          </a:prstGeom>
          <a:noFill/>
        </p:spPr>
        <p:txBody>
          <a:bodyPr wrap="none" rtlCol="0">
            <a:spAutoFit/>
          </a:bodyPr>
          <a:lstStyle/>
          <a:p>
            <a:r>
              <a:rPr lang="en-US" dirty="0" smtClean="0">
                <a:solidFill>
                  <a:schemeClr val="bg1"/>
                </a:solidFill>
              </a:rPr>
              <a:t>Same DNA</a:t>
            </a:r>
            <a:endParaRPr lang="en-US" dirty="0">
              <a:solidFill>
                <a:schemeClr val="bg1"/>
              </a:solidFill>
            </a:endParaRPr>
          </a:p>
        </p:txBody>
      </p:sp>
      <p:sp>
        <p:nvSpPr>
          <p:cNvPr id="7" name="TextBox 6"/>
          <p:cNvSpPr txBox="1"/>
          <p:nvPr/>
        </p:nvSpPr>
        <p:spPr>
          <a:xfrm>
            <a:off x="4349361" y="5780781"/>
            <a:ext cx="920782" cy="369332"/>
          </a:xfrm>
          <a:prstGeom prst="rect">
            <a:avLst/>
          </a:prstGeom>
          <a:noFill/>
        </p:spPr>
        <p:txBody>
          <a:bodyPr wrap="none" rtlCol="0">
            <a:spAutoFit/>
          </a:bodyPr>
          <a:lstStyle/>
          <a:p>
            <a:r>
              <a:rPr lang="en-US" dirty="0" smtClean="0">
                <a:solidFill>
                  <a:schemeClr val="bg1"/>
                </a:solidFill>
              </a:rPr>
              <a:t>Mix DNA</a:t>
            </a:r>
            <a:endParaRPr lang="en-US" dirty="0">
              <a:solidFill>
                <a:schemeClr val="bg1"/>
              </a:solidFill>
            </a:endParaRPr>
          </a:p>
        </p:txBody>
      </p:sp>
    </p:spTree>
    <p:extLst>
      <p:ext uri="{BB962C8B-B14F-4D97-AF65-F5344CB8AC3E}">
        <p14:creationId xmlns:p14="http://schemas.microsoft.com/office/powerpoint/2010/main" val="7689692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TYPES OF </a:t>
            </a:r>
            <a:r>
              <a:rPr lang="en-US" dirty="0" err="1" smtClean="0"/>
              <a:t>aSEXUAL</a:t>
            </a:r>
            <a:r>
              <a:rPr lang="en-US" dirty="0" smtClean="0"/>
              <a:t> REPRODUCTION</a:t>
            </a:r>
            <a:endParaRPr lang="en-US" dirty="0"/>
          </a:p>
        </p:txBody>
      </p:sp>
      <p:sp>
        <p:nvSpPr>
          <p:cNvPr id="3" name="Content Placeholder 2"/>
          <p:cNvSpPr>
            <a:spLocks noGrp="1"/>
          </p:cNvSpPr>
          <p:nvPr>
            <p:ph sz="quarter" idx="13"/>
          </p:nvPr>
        </p:nvSpPr>
        <p:spPr>
          <a:xfrm>
            <a:off x="1262118" y="2003952"/>
            <a:ext cx="3704715" cy="3314483"/>
          </a:xfrm>
        </p:spPr>
        <p:txBody>
          <a:bodyPr>
            <a:normAutofit/>
          </a:bodyPr>
          <a:lstStyle/>
          <a:p>
            <a:pPr marL="457200" lvl="0" indent="-457200">
              <a:buFont typeface="+mj-lt"/>
              <a:buAutoNum type="arabicPeriod"/>
            </a:pPr>
            <a:r>
              <a:rPr lang="en-US" sz="2800" dirty="0" smtClean="0"/>
              <a:t>binary fission</a:t>
            </a:r>
          </a:p>
          <a:p>
            <a:pPr marL="457200" lvl="0" indent="-457200">
              <a:buFont typeface="+mj-lt"/>
              <a:buAutoNum type="arabicPeriod"/>
            </a:pPr>
            <a:r>
              <a:rPr lang="en-US" sz="2800" dirty="0" smtClean="0"/>
              <a:t>budding</a:t>
            </a:r>
          </a:p>
          <a:p>
            <a:pPr marL="457200" lvl="0" indent="-457200">
              <a:buFont typeface="+mj-lt"/>
              <a:buAutoNum type="arabicPeriod"/>
            </a:pPr>
            <a:r>
              <a:rPr lang="en-US" sz="2800" dirty="0" smtClean="0"/>
              <a:t>fragmentation</a:t>
            </a:r>
          </a:p>
          <a:p>
            <a:pPr marL="457200" lvl="0" indent="-457200">
              <a:buFont typeface="+mj-lt"/>
              <a:buAutoNum type="arabicPeriod"/>
            </a:pPr>
            <a:r>
              <a:rPr lang="en-US" sz="2800" dirty="0" smtClean="0"/>
              <a:t>vegetative reproduction</a:t>
            </a:r>
          </a:p>
          <a:p>
            <a:pPr marL="457200" lvl="0" indent="-457200">
              <a:buFont typeface="+mj-lt"/>
              <a:buAutoNum type="arabicPeriod"/>
            </a:pPr>
            <a:r>
              <a:rPr lang="en-US" sz="2800" dirty="0" smtClean="0"/>
              <a:t>spore formation</a:t>
            </a:r>
            <a:endParaRPr lang="en-US" sz="2800" dirty="0"/>
          </a:p>
        </p:txBody>
      </p:sp>
    </p:spTree>
    <p:extLst>
      <p:ext uri="{BB962C8B-B14F-4D97-AF65-F5344CB8AC3E}">
        <p14:creationId xmlns:p14="http://schemas.microsoft.com/office/powerpoint/2010/main" val="21399769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gROUP</a:t>
            </a:r>
            <a:r>
              <a:rPr lang="en-US" dirty="0" smtClean="0"/>
              <a:t> ACTIVITY</a:t>
            </a:r>
            <a:endParaRPr lang="en-US" dirty="0"/>
          </a:p>
        </p:txBody>
      </p:sp>
      <p:sp>
        <p:nvSpPr>
          <p:cNvPr id="3" name="Content Placeholder 2"/>
          <p:cNvSpPr>
            <a:spLocks noGrp="1"/>
          </p:cNvSpPr>
          <p:nvPr>
            <p:ph sz="quarter" idx="13"/>
          </p:nvPr>
        </p:nvSpPr>
        <p:spPr/>
        <p:txBody>
          <a:bodyPr>
            <a:normAutofit/>
          </a:bodyPr>
          <a:lstStyle/>
          <a:p>
            <a:pPr lvl="0"/>
            <a:r>
              <a:rPr lang="en-US" sz="2800" dirty="0" smtClean="0"/>
              <a:t>Your group will be assigned one method of asexual reproduction. You will have 30 </a:t>
            </a:r>
            <a:r>
              <a:rPr lang="en-US" sz="2800" dirty="0" err="1" smtClean="0"/>
              <a:t>mins</a:t>
            </a:r>
            <a:r>
              <a:rPr lang="en-US" sz="2800" dirty="0" smtClean="0"/>
              <a:t> to read through the material in the textbook and become experts on your method. </a:t>
            </a:r>
          </a:p>
          <a:p>
            <a:pPr lvl="0"/>
            <a:r>
              <a:rPr lang="en-US" sz="2800" dirty="0" smtClean="0"/>
              <a:t>Each group is responsible for teaching the class about their method of asexual reproduction through a 2 min presentation/skit/poem/song/comic strip. </a:t>
            </a:r>
          </a:p>
          <a:p>
            <a:pPr>
              <a:buNone/>
            </a:pPr>
            <a:endParaRPr lang="en-US" sz="2800" dirty="0" smtClean="0"/>
          </a:p>
          <a:p>
            <a:endParaRPr lang="en-US" sz="2800" dirty="0"/>
          </a:p>
        </p:txBody>
      </p:sp>
    </p:spTree>
    <p:extLst>
      <p:ext uri="{BB962C8B-B14F-4D97-AF65-F5344CB8AC3E}">
        <p14:creationId xmlns:p14="http://schemas.microsoft.com/office/powerpoint/2010/main" val="27392162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gROUP</a:t>
            </a:r>
            <a:r>
              <a:rPr lang="en-US" dirty="0" smtClean="0"/>
              <a:t> ACTIVITY</a:t>
            </a:r>
            <a:endParaRPr lang="en-US" dirty="0"/>
          </a:p>
        </p:txBody>
      </p:sp>
      <p:sp>
        <p:nvSpPr>
          <p:cNvPr id="3" name="Content Placeholder 2"/>
          <p:cNvSpPr>
            <a:spLocks noGrp="1"/>
          </p:cNvSpPr>
          <p:nvPr>
            <p:ph sz="quarter" idx="13"/>
          </p:nvPr>
        </p:nvSpPr>
        <p:spPr/>
        <p:txBody>
          <a:bodyPr>
            <a:normAutofit/>
          </a:bodyPr>
          <a:lstStyle/>
          <a:p>
            <a:pPr lvl="0"/>
            <a:r>
              <a:rPr lang="en-US" sz="2400" dirty="0" smtClean="0"/>
              <a:t>During each presentation the rest of the class will take notes on the material presented and fill it in their chart. MAKE SURE YOU SPEAK CLEAR AND SLOW so they can write down the info.</a:t>
            </a:r>
          </a:p>
          <a:p>
            <a:pPr>
              <a:buNone/>
            </a:pPr>
            <a:endParaRPr lang="en-US" sz="2400" dirty="0" smtClean="0"/>
          </a:p>
          <a:p>
            <a:endParaRPr lang="en-US" sz="2400" dirty="0"/>
          </a:p>
        </p:txBody>
      </p:sp>
    </p:spTree>
    <p:extLst>
      <p:ext uri="{BB962C8B-B14F-4D97-AF65-F5344CB8AC3E}">
        <p14:creationId xmlns:p14="http://schemas.microsoft.com/office/powerpoint/2010/main" val="27392162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Guidelines for Presentations</a:t>
            </a:r>
            <a:endParaRPr lang="en-US" dirty="0" smtClean="0"/>
          </a:p>
        </p:txBody>
      </p:sp>
      <p:sp>
        <p:nvSpPr>
          <p:cNvPr id="3" name="Content Placeholder 2"/>
          <p:cNvSpPr>
            <a:spLocks noGrp="1"/>
          </p:cNvSpPr>
          <p:nvPr>
            <p:ph sz="quarter" idx="13"/>
          </p:nvPr>
        </p:nvSpPr>
        <p:spPr/>
        <p:txBody>
          <a:bodyPr>
            <a:noAutofit/>
          </a:bodyPr>
          <a:lstStyle/>
          <a:p>
            <a:pPr>
              <a:buNone/>
            </a:pPr>
            <a:r>
              <a:rPr lang="en-US" sz="2400" dirty="0" smtClean="0"/>
              <a:t> </a:t>
            </a:r>
          </a:p>
          <a:p>
            <a:pPr lvl="0"/>
            <a:r>
              <a:rPr lang="en-US" sz="2400" dirty="0" smtClean="0"/>
              <a:t>You must clearly state which method of asexual reproduction you have</a:t>
            </a:r>
          </a:p>
          <a:p>
            <a:pPr lvl="0"/>
            <a:r>
              <a:rPr lang="en-US" sz="2400" dirty="0" smtClean="0"/>
              <a:t>Explain exactly how this method produces a new organism</a:t>
            </a:r>
          </a:p>
          <a:p>
            <a:pPr lvl="0"/>
            <a:r>
              <a:rPr lang="en-US" sz="2400" dirty="0" smtClean="0"/>
              <a:t>Give an example organism that uses this method of reproduction</a:t>
            </a:r>
          </a:p>
          <a:p>
            <a:pPr lvl="0"/>
            <a:r>
              <a:rPr lang="en-US" sz="2400" dirty="0" smtClean="0"/>
              <a:t>Explain the advantages of this method</a:t>
            </a:r>
          </a:p>
          <a:p>
            <a:pPr lvl="0"/>
            <a:r>
              <a:rPr lang="en-US" sz="2400" dirty="0" smtClean="0"/>
              <a:t>In addition, the presentation should be interesting and fun to watch</a:t>
            </a:r>
          </a:p>
          <a:p>
            <a:pPr lvl="0"/>
            <a:r>
              <a:rPr lang="en-US" sz="2400" dirty="0" smtClean="0"/>
              <a:t>After your presentation you must answer any questions the teacher or the students have about the material presented</a:t>
            </a:r>
          </a:p>
          <a:p>
            <a:endParaRPr lang="en-US" sz="2400" dirty="0" smtClean="0"/>
          </a:p>
        </p:txBody>
      </p:sp>
    </p:spTree>
    <p:extLst>
      <p:ext uri="{BB962C8B-B14F-4D97-AF65-F5344CB8AC3E}">
        <p14:creationId xmlns:p14="http://schemas.microsoft.com/office/powerpoint/2010/main" val="27392162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Marking Scheme</a:t>
            </a:r>
            <a:endParaRPr lang="en-US" dirty="0" smtClean="0"/>
          </a:p>
        </p:txBody>
      </p:sp>
      <p:sp>
        <p:nvSpPr>
          <p:cNvPr id="3" name="Content Placeholder 2"/>
          <p:cNvSpPr>
            <a:spLocks noGrp="1"/>
          </p:cNvSpPr>
          <p:nvPr>
            <p:ph sz="quarter" idx="13"/>
          </p:nvPr>
        </p:nvSpPr>
        <p:spPr/>
        <p:txBody>
          <a:bodyPr>
            <a:noAutofit/>
          </a:bodyPr>
          <a:lstStyle/>
          <a:p>
            <a:pPr>
              <a:buNone/>
            </a:pPr>
            <a:r>
              <a:rPr lang="en-US" sz="2400" dirty="0" smtClean="0"/>
              <a:t> </a:t>
            </a:r>
          </a:p>
          <a:p>
            <a:r>
              <a:rPr lang="en-US" sz="2400" dirty="0" smtClean="0"/>
              <a:t>Your group will be given a mark out of 15 for your presentation. </a:t>
            </a:r>
          </a:p>
          <a:p>
            <a:pPr>
              <a:buNone/>
            </a:pPr>
            <a:r>
              <a:rPr lang="en-US" sz="2400" dirty="0" smtClean="0"/>
              <a:t> </a:t>
            </a:r>
          </a:p>
          <a:p>
            <a:pPr lvl="1"/>
            <a:r>
              <a:rPr lang="en-US" sz="2400" dirty="0" smtClean="0"/>
              <a:t> Including all the necessary information        	(6 marks)	</a:t>
            </a:r>
          </a:p>
          <a:p>
            <a:pPr lvl="1"/>
            <a:r>
              <a:rPr lang="en-US" sz="2400" dirty="0" smtClean="0"/>
              <a:t> Creativity                                                     	(2 marks)</a:t>
            </a:r>
          </a:p>
          <a:p>
            <a:pPr lvl="1"/>
            <a:r>
              <a:rPr lang="en-US" sz="2400" dirty="0" smtClean="0"/>
              <a:t>How well your group works together             	(2 marks)</a:t>
            </a:r>
          </a:p>
          <a:p>
            <a:pPr lvl="1"/>
            <a:r>
              <a:rPr lang="en-US" sz="2400" dirty="0" smtClean="0"/>
              <a:t>Effectiveness of the presentation               	(3 marks)</a:t>
            </a:r>
          </a:p>
          <a:p>
            <a:pPr lvl="1"/>
            <a:r>
              <a:rPr lang="en-US" sz="2400" dirty="0" smtClean="0"/>
              <a:t> Listening during other groups presentations 	(2 marks)</a:t>
            </a:r>
          </a:p>
          <a:p>
            <a:endParaRPr lang="en-US" sz="2400" dirty="0"/>
          </a:p>
        </p:txBody>
      </p:sp>
    </p:spTree>
    <p:extLst>
      <p:ext uri="{BB962C8B-B14F-4D97-AF65-F5344CB8AC3E}">
        <p14:creationId xmlns:p14="http://schemas.microsoft.com/office/powerpoint/2010/main" val="27392162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594</TotalTime>
  <Words>326</Words>
  <Application>Microsoft Macintosh PowerPoint</Application>
  <PresentationFormat>On-screen Show (4:3)</PresentationFormat>
  <Paragraphs>62</Paragraphs>
  <Slides>15</Slides>
  <Notes>0</Notes>
  <HiddenSlides>0</HiddenSlides>
  <MMClips>3</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Horizon</vt:lpstr>
      <vt:lpstr>Warm up:</vt:lpstr>
      <vt:lpstr>5.2 Asexual Reproduction</vt:lpstr>
      <vt:lpstr>Reproduction:</vt:lpstr>
      <vt:lpstr>Reproduction:</vt:lpstr>
      <vt:lpstr>5 TYPES OF aSEXUAL REPRODUCTION</vt:lpstr>
      <vt:lpstr>gROUP ACTIVITY</vt:lpstr>
      <vt:lpstr>gROUP ACTIVITY</vt:lpstr>
      <vt:lpstr>Guidelines for Presentations</vt:lpstr>
      <vt:lpstr>Marking Scheme</vt:lpstr>
      <vt:lpstr>PowerPoint Presentation</vt:lpstr>
      <vt:lpstr>PowerPoint Presentation</vt:lpstr>
      <vt:lpstr>Planarians </vt:lpstr>
      <vt:lpstr>Characteristics of asexual reproduction</vt:lpstr>
      <vt:lpstr>Characteristics of asexual reproduction</vt:lpstr>
      <vt:lpstr>Homework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Warm-up question</dc:title>
  <dc:creator>Christopher sparkman</dc:creator>
  <cp:lastModifiedBy>Danielle Martel</cp:lastModifiedBy>
  <cp:revision>24</cp:revision>
  <dcterms:created xsi:type="dcterms:W3CDTF">2015-02-03T03:51:13Z</dcterms:created>
  <dcterms:modified xsi:type="dcterms:W3CDTF">2016-10-14T17:10:32Z</dcterms:modified>
</cp:coreProperties>
</file>