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8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56" r:id="rId18"/>
    <p:sldId id="274" r:id="rId19"/>
    <p:sldId id="275" r:id="rId20"/>
    <p:sldId id="276" r:id="rId21"/>
    <p:sldId id="297" r:id="rId22"/>
    <p:sldId id="280" r:id="rId23"/>
    <p:sldId id="277" r:id="rId24"/>
    <p:sldId id="263" r:id="rId25"/>
    <p:sldId id="264" r:id="rId26"/>
    <p:sldId id="265" r:id="rId27"/>
    <p:sldId id="266" r:id="rId28"/>
    <p:sldId id="267" r:id="rId29"/>
    <p:sldId id="257" r:id="rId30"/>
    <p:sldId id="258" r:id="rId31"/>
    <p:sldId id="259" r:id="rId32"/>
    <p:sldId id="260" r:id="rId33"/>
    <p:sldId id="261" r:id="rId34"/>
    <p:sldId id="272" r:id="rId35"/>
    <p:sldId id="262" r:id="rId36"/>
    <p:sldId id="268" r:id="rId37"/>
    <p:sldId id="269" r:id="rId38"/>
    <p:sldId id="278" r:id="rId39"/>
    <p:sldId id="279" r:id="rId40"/>
    <p:sldId id="273" r:id="rId41"/>
    <p:sldId id="299" r:id="rId4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MS Gothic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MS Gothic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MS Gothic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MS Gothic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MS Gothic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MS Gothic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MS Gothic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MS Gothic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4" y="-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50298-C85B-4346-8D82-1131854D5731}" type="datetimeFigureOut">
              <a:rPr lang="en-US" smtClean="0"/>
              <a:pPr/>
              <a:t>16-10-14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A7FF1-6CE3-4C48-994A-0FBCC9C27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44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02ED6D-5627-5C40-A56E-F2488263D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364593-2132-2546-9BFD-A75160162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0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D6BB90-FEFD-204F-8857-D64314D48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3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93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3276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3886200" y="2133600"/>
            <a:ext cx="3276600" cy="39925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714030-54C5-3642-B9C2-D723DCE2AAF5}" type="datetime1">
              <a:rPr lang="en-US"/>
              <a:pPr/>
              <a:t>16-10-14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177C50-F4AC-E845-9236-7A849DD8E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93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133600"/>
            <a:ext cx="6705600" cy="39925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BA1A5C-77B7-3241-A06A-4AFA2FFB716B}" type="datetime1">
              <a:rPr lang="en-US"/>
              <a:pPr/>
              <a:t>16-10-14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50F492-6FF1-7D43-86A1-85081CC36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93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3276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2133600"/>
            <a:ext cx="3276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EB2912-AC85-7C4C-A416-0B79565F3B5E}" type="datetime1">
              <a:rPr lang="en-US"/>
              <a:pPr/>
              <a:t>16-10-14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B630C3-AE16-2545-879D-DD4AC37ADF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8561A3-ECB5-2241-B791-864CD8673C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52DAA1-B63D-BA4E-9593-62DCFE2DAD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6A596-7736-7546-A91C-A822A605F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CA5A57-FAB4-AF4D-A21C-D3B322D0B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8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92E074-2922-CD49-A0B4-5CA03AE01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CCB29A-8A65-6D4D-9F60-8B5DA0CB0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FB936-CEE2-B54A-86F5-0EC0D67CD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A1F381-9C2E-D14A-911B-756024A17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cs typeface="Lucida Sans Unicode" charset="0"/>
              </a:defRPr>
            </a:lvl1pPr>
          </a:lstStyle>
          <a:p>
            <a:fld id="{07EDA915-C5EA-D14F-80F4-899FF180A6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S Gothic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S Gothic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S Gothic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S Gothic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S Gothic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S Gothic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S Gothic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S Gothic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file://localhost/Users/nfuru/Desktop/science9/Unit%202%20-%20Biology/Chapter%205%20-%208%20classes/BBC%20Planet%20Earth%20-%20Birds%20of%20Paradise%20HD.mp4" TargetMode="External"/><Relationship Id="rId2" Type="http://schemas.openxmlformats.org/officeDocument/2006/relationships/video" Target="file://localhost/Users/nfuru/Desktop/science9/Unit%202%20-%20Biology/Chapter%205%20-%208%20classes/BBC%20Planet%20Earth%20-%20Birds%20of%20Paradise%20HD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1" Type="http://schemas.microsoft.com/office/2007/relationships/media" Target="file://localhost/Users/nfuru/Desktop/science9/Unit%202%20-%20Biology/Chapter%205%20-%208%20classes/BBC%20Planet%20Earth_Blue%20Planet%20-%20Deep%20ocean%20creatures.mp4" TargetMode="External"/><Relationship Id="rId2" Type="http://schemas.openxmlformats.org/officeDocument/2006/relationships/video" Target="file://localhost/Users/nfuru/Desktop/science9/Unit%202%20-%20Biology/Chapter%205%20-%208%20classes/BBC%20Planet%20Earth_Blue%20Planet%20-%20Deep%20ocean%20creatures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9.png"/><Relationship Id="rId1" Type="http://schemas.microsoft.com/office/2007/relationships/media" Target="file://localhost/Volumes/NFPASSPORT/Teaching/BIS_2013:14/science9/Unit2-Biology/L6-%20Mitosis1/Mitosis%20-%20cluster%20of%20cells.mp4" TargetMode="External"/><Relationship Id="rId2" Type="http://schemas.openxmlformats.org/officeDocument/2006/relationships/video" Target="file://localhost/Volumes/NFPASSPORT/Teaching/BIS_2013:14/science9/Unit2-Biology/L6-%20Mitosis1/Mitosis%20-%20cluster%20of%20cells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0.png"/><Relationship Id="rId1" Type="http://schemas.microsoft.com/office/2007/relationships/media" Target="file://localhost/Volumes/NFPASSPORT/Teaching/BIS_2013:14/science9/Unit2-Biology/L6-%20Mitosis1/Mitosis.mov" TargetMode="External"/><Relationship Id="rId2" Type="http://schemas.openxmlformats.org/officeDocument/2006/relationships/video" Target="file://localhost/Volumes/NFPASSPORT/Teaching/BIS_2013:14/science9/Unit2-Biology/L6-%20Mitosis1/Mitosis.mov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-castellano-mit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06875"/>
            <a:ext cx="8332763" cy="6322525"/>
          </a:xfrm>
          <a:prstGeom prst="rect">
            <a:avLst/>
          </a:prstGeom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38200" y="15240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4400" smtClean="0">
                <a:solidFill>
                  <a:schemeClr val="bg1"/>
                </a:solidFill>
              </a:rPr>
              <a:t>5.1 THE </a:t>
            </a:r>
            <a:r>
              <a:rPr lang="en-US" sz="4400" dirty="0" smtClean="0">
                <a:solidFill>
                  <a:schemeClr val="bg1"/>
                </a:solidFill>
              </a:rPr>
              <a:t>CELL CYCLE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Mitosis</a:t>
            </a:r>
            <a:endParaRPr lang="en-US" sz="4400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438400" y="47244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sz="3200" dirty="0">
                <a:solidFill>
                  <a:srgbClr val="898989"/>
                </a:solidFill>
              </a:rPr>
              <a:t>Science 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Blobfish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in deep water in Australia and they are adapted to living at extreme pressures. </a:t>
            </a:r>
            <a:endParaRPr lang="en-US" dirty="0"/>
          </a:p>
        </p:txBody>
      </p:sp>
      <p:pic>
        <p:nvPicPr>
          <p:cNvPr id="4" name="Picture 3" descr="Screen Shot 2014-09-21 at 2.58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0"/>
            <a:ext cx="5480050" cy="3232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Aye-aye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live in Madagascar and they are the world’s largest nocturnal primate. </a:t>
            </a:r>
            <a:endParaRPr lang="en-US" dirty="0"/>
          </a:p>
        </p:txBody>
      </p:sp>
      <p:pic>
        <p:nvPicPr>
          <p:cNvPr id="4" name="Picture 3" descr="Screen Shot 2014-09-21 at 3.01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71800"/>
            <a:ext cx="4267200" cy="3143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Potoo</a:t>
            </a:r>
            <a:r>
              <a:rPr lang="en-US" dirty="0" smtClean="0"/>
              <a:t> Bird</a:t>
            </a:r>
            <a:endParaRPr lang="en-US" dirty="0"/>
          </a:p>
        </p:txBody>
      </p:sp>
      <p:pic>
        <p:nvPicPr>
          <p:cNvPr id="4" name="Content Placeholder 3" descr="Screen Shot 2014-09-21 at 3.09.2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049" r="-20049"/>
          <a:stretch>
            <a:fillRect/>
          </a:stretch>
        </p:blipFill>
        <p:spPr>
          <a:xfrm>
            <a:off x="228600" y="3276600"/>
            <a:ext cx="4967288" cy="2658954"/>
          </a:xfrm>
        </p:spPr>
      </p:pic>
      <p:pic>
        <p:nvPicPr>
          <p:cNvPr id="5" name="Picture 4" descr="Screen Shot 2014-09-21 at 3.09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0"/>
            <a:ext cx="4140200" cy="440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Sphynx</a:t>
            </a:r>
            <a:r>
              <a:rPr lang="en-US" dirty="0" smtClean="0"/>
              <a:t> 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Breed for its lack of hair and extroverted behavior. </a:t>
            </a:r>
          </a:p>
          <a:p>
            <a:endParaRPr lang="en-US" dirty="0"/>
          </a:p>
        </p:txBody>
      </p:sp>
      <p:pic>
        <p:nvPicPr>
          <p:cNvPr id="4" name="Picture 3" descr="Screen Shot 2014-09-21 at 3.05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95600"/>
            <a:ext cx="3892550" cy="301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Strongest living thing on Earth</a:t>
            </a:r>
            <a:endParaRPr lang="en-US" dirty="0"/>
          </a:p>
        </p:txBody>
      </p:sp>
      <p:pic>
        <p:nvPicPr>
          <p:cNvPr id="4" name="Content Placeholder 3" descr="Screen Shot 2014-09-13 at 12.04.1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707" r="-12707"/>
          <a:stretch>
            <a:fillRect/>
          </a:stretch>
        </p:blipFill>
        <p:spPr>
          <a:xfrm>
            <a:off x="900112" y="1706880"/>
            <a:ext cx="7345363" cy="3931920"/>
          </a:xfrm>
        </p:spPr>
      </p:pic>
      <p:sp>
        <p:nvSpPr>
          <p:cNvPr id="5" name="TextBox 4"/>
          <p:cNvSpPr txBox="1"/>
          <p:nvPr/>
        </p:nvSpPr>
        <p:spPr>
          <a:xfrm>
            <a:off x="3200400" y="5715000"/>
            <a:ext cx="2893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Rhinoceros beetle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624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BC Planet Earth - Birds of Paradise HD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540" y="1600200"/>
            <a:ext cx="8043333" cy="45243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BC Planet Earth_Blue Planet - Deep ocean creatures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685800"/>
            <a:ext cx="7436644" cy="557748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-castellano-mit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06875"/>
            <a:ext cx="8332763" cy="6322525"/>
          </a:xfrm>
          <a:prstGeom prst="rect">
            <a:avLst/>
          </a:prstGeom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38200" y="15240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4400" smtClean="0">
                <a:solidFill>
                  <a:schemeClr val="bg1"/>
                </a:solidFill>
              </a:rPr>
              <a:t>5.1 THE </a:t>
            </a:r>
            <a:r>
              <a:rPr lang="en-US" sz="4400" dirty="0" smtClean="0">
                <a:solidFill>
                  <a:schemeClr val="bg1"/>
                </a:solidFill>
              </a:rPr>
              <a:t>CELL CYCLE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Mitosis</a:t>
            </a:r>
            <a:endParaRPr lang="en-US" sz="4400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438400" y="47244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sz="3200" dirty="0">
                <a:solidFill>
                  <a:srgbClr val="898989"/>
                </a:solidFill>
              </a:rPr>
              <a:t>Science 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>
                <a:ea typeface="ＭＳ Ｐゴシック" pitchFamily="-104" charset="-128"/>
                <a:cs typeface="ＭＳ Ｐゴシック" pitchFamily="-104" charset="-128"/>
              </a:rPr>
              <a:t>Introduction: How do </a:t>
            </a:r>
            <a:r>
              <a:rPr lang="en-US" b="1" u="sng">
                <a:ea typeface="ＭＳ Ｐゴシック" pitchFamily="-104" charset="-128"/>
                <a:cs typeface="ＭＳ Ｐゴシック" pitchFamily="-104" charset="-128"/>
              </a:rPr>
              <a:t>little</a:t>
            </a:r>
            <a:r>
              <a:rPr lang="en-US" b="1">
                <a:ea typeface="ＭＳ Ｐゴシック" pitchFamily="-104" charset="-128"/>
                <a:cs typeface="ＭＳ Ｐゴシック" pitchFamily="-104" charset="-128"/>
              </a:rPr>
              <a:t> elephants grow up to be </a:t>
            </a:r>
            <a:r>
              <a:rPr lang="en-US" b="1" u="sng">
                <a:ea typeface="ＭＳ Ｐゴシック" pitchFamily="-104" charset="-128"/>
                <a:cs typeface="ＭＳ Ｐゴシック" pitchFamily="-104" charset="-128"/>
              </a:rPr>
              <a:t>BIG</a:t>
            </a:r>
            <a:r>
              <a:rPr lang="en-US" b="1">
                <a:ea typeface="ＭＳ Ｐゴシック" pitchFamily="-104" charset="-128"/>
                <a:cs typeface="ＭＳ Ｐゴシック" pitchFamily="-104" charset="-128"/>
              </a:rPr>
              <a:t> elephants?</a:t>
            </a:r>
            <a:endParaRPr lang="en-US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/>
            <a:endParaRPr lang="en-US"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54102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133600"/>
            <a:ext cx="8305800" cy="1077913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itchFamily="-104" charset="0"/>
                <a:sym typeface="Century Gothic" pitchFamily="-104" charset="0"/>
              </a:rPr>
              <a:t>The process of asexual reproduction begins </a:t>
            </a:r>
            <a:r>
              <a:rPr lang="en-US" sz="3200" b="1" dirty="0">
                <a:solidFill>
                  <a:srgbClr val="0000FF"/>
                </a:solidFill>
                <a:latin typeface="Century Gothic" pitchFamily="-104" charset="0"/>
                <a:sym typeface="Century Gothic" pitchFamily="-104" charset="0"/>
              </a:rPr>
              <a:t>after</a:t>
            </a:r>
            <a:r>
              <a:rPr lang="en-US" sz="3200" b="1" dirty="0">
                <a:solidFill>
                  <a:schemeClr val="tx1"/>
                </a:solidFill>
                <a:latin typeface="Century Gothic" pitchFamily="-104" charset="0"/>
                <a:sym typeface="Century Gothic" pitchFamily="-104" charset="0"/>
              </a:rPr>
              <a:t> a sperm fertilizes an egg.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56000"/>
            <a:ext cx="3810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0062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>Asexual Reproduction</a:t>
            </a:r>
            <a:endParaRPr lang="en-US" b="1" dirty="0">
              <a:solidFill>
                <a:schemeClr val="tx1"/>
              </a:solidFill>
              <a:effectLst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56301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Biology is about the very small….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	sometimes we learn about things that we can’t see or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										don’t think about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But biology is about understanding about what our body is doing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without you even knowing about it…..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Nature also has come up with some pretty weird things…..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9601200" cy="3886200"/>
          </a:xfrm>
        </p:spPr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>Three reasons why cells reproduce by asexual reproduction:</a:t>
            </a:r>
            <a:r>
              <a:rPr lang="en-US" sz="12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>                  1.  Growth</a:t>
            </a:r>
            <a:br>
              <a:rPr lang="en-US" sz="40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>                  2.  Repair</a:t>
            </a:r>
            <a:br>
              <a:rPr lang="en-US" sz="40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>                  3.  Replacement</a:t>
            </a:r>
            <a:endParaRPr lang="en-US" sz="4000" b="1" dirty="0">
              <a:solidFill>
                <a:schemeClr val="tx1"/>
              </a:solidFill>
              <a:effectLst/>
              <a:ea typeface="+mj-ea"/>
              <a:cs typeface="+mj-cs"/>
            </a:endParaRPr>
          </a:p>
        </p:txBody>
      </p:sp>
      <p:pic>
        <p:nvPicPr>
          <p:cNvPr id="21506" name="Picture 8" descr="http://content.revolutionhealth.com/contentimages/images-image_popup-bas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191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art Placeholder 3" descr="Screen Shot 2015-01-21 at 8.23.11 AM.png"/>
          <p:cNvPicPr>
            <a:picLocks noGrp="1" noChangeAspect="1"/>
          </p:cNvPicPr>
          <p:nvPr>
            <p:ph type="chart" idx="1"/>
          </p:nvPr>
        </p:nvPicPr>
        <p:blipFill>
          <a:blip r:embed="rId2"/>
          <a:srcRect l="-546" r="-546"/>
          <a:stretch>
            <a:fillRect/>
          </a:stretch>
        </p:blipFill>
        <p:spPr>
          <a:xfrm>
            <a:off x="228600" y="304800"/>
            <a:ext cx="6705600" cy="3992563"/>
          </a:xfrm>
        </p:spPr>
      </p:pic>
      <p:pic>
        <p:nvPicPr>
          <p:cNvPr id="5" name="Picture 4" descr="Screen Shot 2015-01-21 at 8.23.2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3006197"/>
            <a:ext cx="6350000" cy="38518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0" y="3276600"/>
            <a:ext cx="1654251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 smtClean="0"/>
              <a:t>B. </a:t>
            </a:r>
            <a:r>
              <a:rPr lang="en-US" sz="4000" baseline="30000" dirty="0" err="1" smtClean="0"/>
              <a:t>taitanus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art Placeholder 4" descr="Screen Shot 2013-12-08 at 7.25.09 PM.png"/>
          <p:cNvPicPr>
            <a:picLocks noGrp="1" noChangeAspect="1"/>
          </p:cNvPicPr>
          <p:nvPr>
            <p:ph type="chart" idx="1"/>
          </p:nvPr>
        </p:nvPicPr>
        <p:blipFill>
          <a:blip r:embed="rId2"/>
          <a:srcRect l="-16559" r="-16559"/>
          <a:stretch>
            <a:fillRect/>
          </a:stretch>
        </p:blipFill>
        <p:spPr>
          <a:xfrm>
            <a:off x="304800" y="762000"/>
            <a:ext cx="8497315" cy="50593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006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>Cell Cycle</a:t>
            </a:r>
            <a:endParaRPr lang="en-US" b="1" dirty="0">
              <a:solidFill>
                <a:schemeClr val="tx1"/>
              </a:solidFill>
              <a:effectLst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133600"/>
            <a:ext cx="9144000" cy="44958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4800" dirty="0" smtClean="0">
                <a:ea typeface="+mn-ea"/>
                <a:cs typeface="+mn-cs"/>
              </a:rPr>
              <a:t>The cell cycle has </a:t>
            </a:r>
            <a:r>
              <a:rPr lang="en-US" sz="4800" b="1" u="sng" dirty="0" smtClean="0">
                <a:ea typeface="+mn-ea"/>
                <a:cs typeface="+mn-cs"/>
              </a:rPr>
              <a:t>three</a:t>
            </a:r>
            <a:r>
              <a:rPr lang="en-US" sz="4800" dirty="0" smtClean="0">
                <a:ea typeface="+mn-ea"/>
                <a:cs typeface="+mn-cs"/>
              </a:rPr>
              <a:t> </a:t>
            </a:r>
            <a:r>
              <a:rPr lang="en-US" sz="4800" i="1" dirty="0" smtClean="0">
                <a:ea typeface="+mn-ea"/>
                <a:cs typeface="+mn-cs"/>
              </a:rPr>
              <a:t>stages</a:t>
            </a:r>
            <a:endParaRPr lang="en-US" sz="4800" dirty="0" smtClean="0">
              <a:ea typeface="+mn-ea"/>
              <a:cs typeface="+mn-cs"/>
            </a:endParaRPr>
          </a:p>
          <a:p>
            <a:pPr marL="1292733" lvl="2" indent="-5715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sz="4400" dirty="0" smtClean="0">
                <a:ea typeface="+mn-ea"/>
              </a:rPr>
              <a:t>Interphase</a:t>
            </a:r>
          </a:p>
          <a:p>
            <a:pPr marL="1292733" lvl="2" indent="-5715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sz="4400" dirty="0" smtClean="0">
                <a:ea typeface="+mn-ea"/>
              </a:rPr>
              <a:t>Mitosis </a:t>
            </a:r>
          </a:p>
          <a:p>
            <a:pPr marL="1292733" lvl="2" indent="-5715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sz="4400" dirty="0" smtClean="0">
                <a:ea typeface="+mn-ea"/>
              </a:rPr>
              <a:t>Cytokinesis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922114"/>
          </a:xfrm>
        </p:spPr>
        <p:txBody>
          <a:bodyPr/>
          <a:lstStyle/>
          <a:p>
            <a:r>
              <a:rPr lang="en-US" b="1" dirty="0" smtClean="0"/>
              <a:t>The Cell Cycle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720080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25888" y="3581400"/>
            <a:ext cx="2808312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INTERPHASE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437112"/>
            <a:ext cx="1979712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MITOSIS</a:t>
            </a:r>
          </a:p>
          <a:p>
            <a:r>
              <a:rPr lang="en-US" sz="2400" b="1" dirty="0" smtClean="0">
                <a:solidFill>
                  <a:srgbClr val="3366FF"/>
                </a:solidFill>
              </a:rPr>
              <a:t>-divide up cell contents</a:t>
            </a:r>
            <a:endParaRPr lang="en-US" sz="1400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2808312" cy="10772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CYTOKINESIS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- Split into 2 cells</a:t>
            </a:r>
            <a:endParaRPr lang="en-US" sz="1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6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778098"/>
          </a:xfrm>
        </p:spPr>
        <p:txBody>
          <a:bodyPr/>
          <a:lstStyle/>
          <a:p>
            <a:r>
              <a:rPr lang="en-US" b="1" dirty="0" smtClean="0"/>
              <a:t>1. INTERPHASE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980729"/>
            <a:ext cx="4464496" cy="3672408"/>
          </a:xfrm>
        </p:spPr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solidFill>
                  <a:srgbClr val="3366FF"/>
                </a:solidFill>
              </a:rPr>
              <a:t>Longest</a:t>
            </a:r>
            <a:r>
              <a:rPr lang="en-US" sz="2800" dirty="0" smtClean="0"/>
              <a:t> stage </a:t>
            </a:r>
            <a:r>
              <a:rPr lang="en-US" sz="2800" dirty="0"/>
              <a:t>where the cell carries the </a:t>
            </a:r>
            <a:r>
              <a:rPr lang="en-US" sz="2800" dirty="0" smtClean="0">
                <a:solidFill>
                  <a:srgbClr val="3366FF"/>
                </a:solidFill>
              </a:rPr>
              <a:t>normal</a:t>
            </a:r>
            <a:r>
              <a:rPr lang="en-US" sz="2800" dirty="0" smtClean="0"/>
              <a:t> function </a:t>
            </a:r>
            <a:r>
              <a:rPr lang="en-US" sz="2800" dirty="0"/>
              <a:t>within the organisms. </a:t>
            </a:r>
          </a:p>
          <a:p>
            <a:r>
              <a:rPr lang="en-US" sz="2800" dirty="0"/>
              <a:t>	(e.g. Nerve cells transfer electrical signals, stomach cells release enzymes for digestion</a:t>
            </a:r>
            <a:r>
              <a:rPr lang="en-US" sz="28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24744"/>
            <a:ext cx="4320480" cy="32403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4581128"/>
            <a:ext cx="8640960" cy="18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Times New Roman" charset="0"/>
              <a:buAutoNum type="alphaUcParenR"/>
            </a:pPr>
            <a:r>
              <a:rPr lang="en-US" sz="2800" b="1" dirty="0" smtClean="0"/>
              <a:t>Growth and preparation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Cell increases in </a:t>
            </a:r>
            <a:r>
              <a:rPr lang="en-US" sz="2800" dirty="0" smtClean="0">
                <a:solidFill>
                  <a:srgbClr val="3366FF"/>
                </a:solidFill>
              </a:rPr>
              <a:t>size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Cell makes </a:t>
            </a:r>
            <a:r>
              <a:rPr lang="en-US" sz="2800" dirty="0" smtClean="0">
                <a:solidFill>
                  <a:srgbClr val="3366FF"/>
                </a:solidFill>
              </a:rPr>
              <a:t>proteins</a:t>
            </a:r>
            <a:r>
              <a:rPr lang="en-US" sz="2800" dirty="0" smtClean="0"/>
              <a:t> for regular function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Some organelles begin to </a:t>
            </a:r>
            <a:r>
              <a:rPr lang="en-US" sz="2800" dirty="0" smtClean="0">
                <a:solidFill>
                  <a:srgbClr val="3366FF"/>
                </a:solidFill>
              </a:rPr>
              <a:t>duplicate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7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634082"/>
          </a:xfrm>
        </p:spPr>
        <p:txBody>
          <a:bodyPr/>
          <a:lstStyle/>
          <a:p>
            <a:r>
              <a:rPr lang="en-US" b="1" dirty="0" smtClean="0"/>
              <a:t>1.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5760641" cy="4855815"/>
          </a:xfrm>
        </p:spPr>
        <p:txBody>
          <a:bodyPr/>
          <a:lstStyle/>
          <a:p>
            <a:r>
              <a:rPr lang="en-US" b="1" dirty="0"/>
              <a:t>B) DNA replication</a:t>
            </a:r>
            <a:r>
              <a:rPr lang="en-US" dirty="0" smtClean="0">
                <a:effectLst/>
              </a:rPr>
              <a:t> </a:t>
            </a:r>
          </a:p>
          <a:p>
            <a:pPr lvl="0"/>
            <a:r>
              <a:rPr lang="en-US" dirty="0" smtClean="0"/>
              <a:t>1. DNA </a:t>
            </a:r>
            <a:r>
              <a:rPr lang="en-US" dirty="0" smtClean="0">
                <a:solidFill>
                  <a:srgbClr val="3366FF"/>
                </a:solidFill>
              </a:rPr>
              <a:t>unwinds</a:t>
            </a:r>
            <a:r>
              <a:rPr lang="en-US" dirty="0" smtClean="0"/>
              <a:t> and unzips, </a:t>
            </a:r>
            <a:r>
              <a:rPr lang="en-US" dirty="0"/>
              <a:t>separating the ladder at the bases.</a:t>
            </a:r>
          </a:p>
          <a:p>
            <a:pPr lvl="0"/>
            <a:r>
              <a:rPr lang="en-US" dirty="0" smtClean="0"/>
              <a:t>2. New </a:t>
            </a:r>
            <a:r>
              <a:rPr lang="en-US" dirty="0" smtClean="0">
                <a:solidFill>
                  <a:srgbClr val="3366FF"/>
                </a:solidFill>
              </a:rPr>
              <a:t>nucleotides</a:t>
            </a:r>
            <a:r>
              <a:rPr lang="en-US" dirty="0" smtClean="0"/>
              <a:t> floating </a:t>
            </a:r>
            <a:r>
              <a:rPr lang="en-US" dirty="0"/>
              <a:t>around the cells come in and pair with the original DNA.  (A</a:t>
            </a:r>
            <a:r>
              <a:rPr lang="en-US" dirty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olidFill>
                  <a:srgbClr val="3366FF"/>
                </a:solidFill>
              </a:rPr>
              <a:t>T</a:t>
            </a:r>
            <a:r>
              <a:rPr lang="en-US" dirty="0" smtClean="0"/>
              <a:t>; </a:t>
            </a:r>
            <a:r>
              <a:rPr lang="en-US" dirty="0"/>
              <a:t>G</a:t>
            </a:r>
            <a:r>
              <a:rPr lang="en-US" dirty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olidFill>
                  <a:srgbClr val="3366FF"/>
                </a:solidFill>
              </a:rPr>
              <a:t>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3. Two </a:t>
            </a:r>
            <a:r>
              <a:rPr lang="en-US" dirty="0"/>
              <a:t>identical DNA molecules, each with one </a:t>
            </a:r>
            <a:r>
              <a:rPr lang="en-US" dirty="0" smtClean="0"/>
              <a:t>old and </a:t>
            </a:r>
            <a:r>
              <a:rPr lang="en-US" dirty="0"/>
              <a:t>one </a:t>
            </a:r>
            <a:r>
              <a:rPr lang="en-US" dirty="0" smtClean="0"/>
              <a:t>new strand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creen Shot 2013-12-06 at 10.23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066800"/>
            <a:ext cx="2814244" cy="56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6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28234" y="-1062219"/>
            <a:ext cx="3940769" cy="88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8013" cy="634082"/>
          </a:xfrm>
        </p:spPr>
        <p:txBody>
          <a:bodyPr/>
          <a:lstStyle/>
          <a:p>
            <a:r>
              <a:rPr lang="en-US" b="1" dirty="0" smtClean="0"/>
              <a:t>1.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4855815"/>
          </a:xfrm>
        </p:spPr>
        <p:txBody>
          <a:bodyPr/>
          <a:lstStyle/>
          <a:p>
            <a:r>
              <a:rPr lang="en-US" b="1" dirty="0"/>
              <a:t>C) Continued growth &amp; preparation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 marL="457200" lvl="0" indent="-457200">
              <a:buFont typeface="Arial"/>
              <a:buChar char="•"/>
            </a:pPr>
            <a:r>
              <a:rPr lang="en-US" dirty="0"/>
              <a:t>Grow and make </a:t>
            </a:r>
            <a:r>
              <a:rPr lang="en-US" dirty="0">
                <a:solidFill>
                  <a:schemeClr val="tx1"/>
                </a:solidFill>
              </a:rPr>
              <a:t>protein</a:t>
            </a:r>
            <a:r>
              <a:rPr lang="en-US" dirty="0"/>
              <a:t> for cell </a:t>
            </a:r>
            <a:r>
              <a:rPr lang="en-US" dirty="0" smtClean="0"/>
              <a:t>division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Mitochondria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3366FF"/>
                </a:solidFill>
              </a:rPr>
              <a:t>chloroplasts</a:t>
            </a:r>
            <a:r>
              <a:rPr lang="en-US" dirty="0" smtClean="0"/>
              <a:t> duplicate</a:t>
            </a:r>
            <a:r>
              <a:rPr lang="en-US" dirty="0" smtClean="0">
                <a:effectLst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581128"/>
            <a:ext cx="2612008" cy="1959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84984"/>
            <a:ext cx="2632951" cy="151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4" y="3141458"/>
            <a:ext cx="2632951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670394"/>
            <a:ext cx="2612008" cy="19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MITOSIS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6048671" cy="5028431"/>
          </a:xfrm>
        </p:spPr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en-US" sz="3600" dirty="0" smtClean="0">
                <a:solidFill>
                  <a:srgbClr val="3366FF"/>
                </a:solidFill>
              </a:rPr>
              <a:t>Shortest</a:t>
            </a:r>
            <a:r>
              <a:rPr lang="en-US" sz="3600" dirty="0" smtClean="0"/>
              <a:t> stage </a:t>
            </a:r>
          </a:p>
          <a:p>
            <a:pPr marL="457200" lvl="0" indent="-457200">
              <a:buFont typeface="Arial"/>
              <a:buChar char="•"/>
            </a:pPr>
            <a:r>
              <a:rPr lang="en-US" sz="3600" dirty="0" smtClean="0"/>
              <a:t>The </a:t>
            </a:r>
            <a:r>
              <a:rPr lang="en-US" sz="3600" dirty="0"/>
              <a:t>goal is to get </a:t>
            </a:r>
            <a:r>
              <a:rPr lang="en-US" sz="3600" dirty="0" smtClean="0">
                <a:solidFill>
                  <a:srgbClr val="3366FF"/>
                </a:solidFill>
              </a:rPr>
              <a:t>2 daughter </a:t>
            </a:r>
            <a:r>
              <a:rPr lang="en-US" sz="3600" dirty="0" smtClean="0"/>
              <a:t>nuclei </a:t>
            </a:r>
            <a:r>
              <a:rPr lang="en-US" sz="3600" dirty="0"/>
              <a:t>(plural of nucleus</a:t>
            </a:r>
            <a:r>
              <a:rPr lang="en-US" sz="3600" dirty="0" smtClean="0"/>
              <a:t>)</a:t>
            </a:r>
          </a:p>
          <a:p>
            <a:pPr marL="457200" lvl="0" indent="-457200">
              <a:buFont typeface="Arial"/>
              <a:buChar char="•"/>
            </a:pPr>
            <a:r>
              <a:rPr lang="en-US" sz="3600" dirty="0" smtClean="0"/>
              <a:t>The </a:t>
            </a:r>
            <a:r>
              <a:rPr lang="en-US" sz="3600" dirty="0"/>
              <a:t>two molecules of DNA from replication </a:t>
            </a:r>
            <a:r>
              <a:rPr lang="en-US" sz="3600" dirty="0" smtClean="0"/>
              <a:t>coil </a:t>
            </a:r>
            <a:r>
              <a:rPr lang="en-US" sz="3600" dirty="0"/>
              <a:t>up into </a:t>
            </a:r>
            <a:r>
              <a:rPr lang="en-US" sz="3600" dirty="0" smtClean="0"/>
              <a:t>sister chromatids and are joined </a:t>
            </a:r>
            <a:r>
              <a:rPr lang="en-US" sz="3600" dirty="0"/>
              <a:t>in the middle by a </a:t>
            </a:r>
            <a:r>
              <a:rPr lang="en-US" sz="3600" dirty="0" smtClean="0">
                <a:solidFill>
                  <a:srgbClr val="3366FF"/>
                </a:solidFill>
              </a:rPr>
              <a:t>centromere</a:t>
            </a:r>
            <a:endParaRPr lang="en-US" sz="36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664296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0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Weirdest Living things on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4400" b="1"/>
              <a:t>Early Prophase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43375" y="1600200"/>
            <a:ext cx="4543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/>
              <a:t>Chromosome coiled into X-shape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/>
              <a:t>Nucleolus disappears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/>
              <a:t>Nuclear membrane breaks down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/>
              <a:t>Centrioles move to opposite ends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/>
              <a:t>Spindle</a:t>
            </a:r>
            <a:r>
              <a:rPr lang="en-US" sz="3200" dirty="0" smtClean="0"/>
              <a:t> </a:t>
            </a:r>
            <a:r>
              <a:rPr lang="en-US" sz="3200" smtClean="0"/>
              <a:t>fibres</a:t>
            </a:r>
            <a:r>
              <a:rPr lang="en-US" sz="3200" dirty="0" smtClean="0"/>
              <a:t> start to form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260475"/>
            <a:ext cx="35274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500563"/>
            <a:ext cx="2339975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4400" b="1"/>
              <a:t>Late Prophase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214813" y="1260475"/>
            <a:ext cx="4471987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 dirty="0"/>
              <a:t>Spindle</a:t>
            </a:r>
            <a:r>
              <a:rPr lang="en-US" sz="3200" dirty="0" smtClean="0"/>
              <a:t> </a:t>
            </a:r>
            <a:r>
              <a:rPr lang="en-US" sz="3200" dirty="0" err="1" smtClean="0"/>
              <a:t>fibres</a:t>
            </a:r>
            <a:r>
              <a:rPr lang="en-US" sz="3200" dirty="0" smtClean="0"/>
              <a:t> </a:t>
            </a:r>
            <a:r>
              <a:rPr lang="en-US" sz="3200" dirty="0"/>
              <a:t>completely formed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 dirty="0"/>
              <a:t>Nuclear membrane disappears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 dirty="0"/>
              <a:t>Chromosomes attach to spindle</a:t>
            </a:r>
            <a:r>
              <a:rPr lang="en-US" sz="3200" dirty="0" smtClean="0"/>
              <a:t> </a:t>
            </a:r>
            <a:r>
              <a:rPr lang="en-US" sz="3200" dirty="0" err="1" smtClean="0"/>
              <a:t>fibres</a:t>
            </a:r>
            <a:r>
              <a:rPr lang="en-US" sz="3200" dirty="0" smtClean="0"/>
              <a:t> </a:t>
            </a:r>
            <a:r>
              <a:rPr lang="en-US" sz="3200" dirty="0"/>
              <a:t>at centromeres</a:t>
            </a:r>
          </a:p>
          <a:p>
            <a:pPr>
              <a:spcBef>
                <a:spcPts val="800"/>
              </a:spcBef>
              <a:buFont typeface="Arial" charset="0"/>
              <a:buNone/>
            </a:pPr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60475"/>
            <a:ext cx="37306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140200"/>
            <a:ext cx="2879725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4400" b="1"/>
              <a:t>Metaphase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00113" y="5040313"/>
            <a:ext cx="77866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Chromosomes line up at equator of cell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250950"/>
            <a:ext cx="4791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439863"/>
            <a:ext cx="31432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4400" b="1"/>
              <a:t>Anaphase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33913" y="1250950"/>
            <a:ext cx="40068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Spindle fibres contract and pull chromosomes apart into halves (sister chromatids)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779838"/>
            <a:ext cx="32385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Screen Shot 2015-01-17 at 7.22.2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19200"/>
            <a:ext cx="3949700" cy="4902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0409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54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4400" b="1" dirty="0" err="1"/>
              <a:t>Telophase</a:t>
            </a:r>
            <a:endParaRPr lang="en-US" sz="4400" b="1" dirty="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23928" y="1052736"/>
            <a:ext cx="507605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0000"/>
              </a:lnSpc>
              <a:spcBef>
                <a:spcPts val="625"/>
              </a:spcBef>
              <a:buFont typeface="Arial" charset="0"/>
              <a:buChar char="•"/>
            </a:pPr>
            <a:r>
              <a:rPr lang="en-US" sz="2500" dirty="0"/>
              <a:t>Complete set of chromosomes is at each end of cell</a:t>
            </a:r>
          </a:p>
          <a:p>
            <a:pPr>
              <a:lnSpc>
                <a:spcPct val="80000"/>
              </a:lnSpc>
              <a:spcBef>
                <a:spcPts val="625"/>
              </a:spcBef>
              <a:buFont typeface="Arial" charset="0"/>
              <a:buChar char="•"/>
            </a:pPr>
            <a:r>
              <a:rPr lang="en-US" sz="2500" dirty="0"/>
              <a:t>Spindle</a:t>
            </a:r>
            <a:r>
              <a:rPr lang="en-US" sz="2500" dirty="0" smtClean="0"/>
              <a:t> </a:t>
            </a:r>
            <a:r>
              <a:rPr lang="en-US" sz="2500" dirty="0" err="1" smtClean="0"/>
              <a:t>fibres</a:t>
            </a:r>
            <a:r>
              <a:rPr lang="en-US" sz="2500" dirty="0" smtClean="0"/>
              <a:t> </a:t>
            </a:r>
            <a:r>
              <a:rPr lang="en-US" sz="2500" dirty="0"/>
              <a:t>disappear</a:t>
            </a:r>
          </a:p>
          <a:p>
            <a:pPr>
              <a:lnSpc>
                <a:spcPct val="80000"/>
              </a:lnSpc>
              <a:spcBef>
                <a:spcPts val="625"/>
              </a:spcBef>
              <a:buFont typeface="Arial" charset="0"/>
              <a:buChar char="•"/>
            </a:pPr>
            <a:r>
              <a:rPr lang="en-US" sz="2500" dirty="0" smtClean="0"/>
              <a:t>2 nuclear </a:t>
            </a:r>
            <a:r>
              <a:rPr lang="en-US" sz="2500" dirty="0"/>
              <a:t>membranes </a:t>
            </a:r>
            <a:r>
              <a:rPr lang="en-US" sz="2500" dirty="0" smtClean="0"/>
              <a:t>form</a:t>
            </a:r>
            <a:endParaRPr lang="en-US" sz="2500" dirty="0"/>
          </a:p>
          <a:p>
            <a:pPr>
              <a:lnSpc>
                <a:spcPct val="80000"/>
              </a:lnSpc>
              <a:spcBef>
                <a:spcPts val="625"/>
              </a:spcBef>
              <a:buFont typeface="Arial" charset="0"/>
              <a:buChar char="•"/>
            </a:pPr>
            <a:r>
              <a:rPr lang="en-US" sz="2500" dirty="0" smtClean="0"/>
              <a:t>2 nucleoli </a:t>
            </a:r>
            <a:r>
              <a:rPr lang="en-US" sz="2500" dirty="0"/>
              <a:t>appear in each nucleus</a:t>
            </a:r>
          </a:p>
          <a:p>
            <a:pPr>
              <a:lnSpc>
                <a:spcPct val="80000"/>
              </a:lnSpc>
              <a:spcBef>
                <a:spcPts val="625"/>
              </a:spcBef>
              <a:buFont typeface="Arial" charset="0"/>
              <a:buChar char="•"/>
            </a:pPr>
            <a:r>
              <a:rPr lang="en-US" sz="2500" dirty="0"/>
              <a:t>Ready for Cytokinesis </a:t>
            </a:r>
            <a:r>
              <a:rPr lang="en-US" sz="2500" dirty="0" smtClean="0"/>
              <a:t>(separation)</a:t>
            </a:r>
            <a:r>
              <a:rPr lang="en-US" sz="2500" dirty="0"/>
              <a:t>!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70758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1623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43188" y="274638"/>
            <a:ext cx="6043612" cy="562074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Cytokinesis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59832" y="836712"/>
            <a:ext cx="5904656" cy="1872208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  <a:latin typeface="Calibri" charset="0"/>
              </a:rPr>
              <a:t>Final </a:t>
            </a:r>
            <a:r>
              <a:rPr lang="en-US" dirty="0">
                <a:latin typeface="Calibri" charset="0"/>
              </a:rPr>
              <a:t>stage of cell cycle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dirty="0">
                <a:latin typeface="Calibri" charset="0"/>
              </a:rPr>
              <a:t>Separate two nuclei into </a:t>
            </a:r>
            <a:r>
              <a:rPr lang="en-US" dirty="0">
                <a:solidFill>
                  <a:srgbClr val="3366FF"/>
                </a:solidFill>
                <a:latin typeface="Calibri" charset="0"/>
              </a:rPr>
              <a:t>two DAUGHTER CELLS</a:t>
            </a:r>
            <a:r>
              <a:rPr lang="en-US" dirty="0">
                <a:latin typeface="Calibri" charset="0"/>
              </a:rPr>
              <a:t> (identical to parent)</a:t>
            </a: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808312" cy="41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7432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504" y="4653136"/>
            <a:ext cx="5945287" cy="188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In plants, a </a:t>
            </a:r>
            <a:r>
              <a:rPr lang="en-US" dirty="0" smtClean="0">
                <a:solidFill>
                  <a:srgbClr val="3366FF"/>
                </a:solidFill>
                <a:latin typeface="Calibri" charset="0"/>
              </a:rPr>
              <a:t>cell plate </a:t>
            </a:r>
            <a:r>
              <a:rPr lang="en-US" dirty="0" smtClean="0">
                <a:latin typeface="Calibri" charset="0"/>
              </a:rPr>
              <a:t>is formed and it becomes the new </a:t>
            </a:r>
            <a:r>
              <a:rPr lang="en-US" dirty="0" smtClean="0">
                <a:solidFill>
                  <a:srgbClr val="3366FF"/>
                </a:solidFill>
                <a:latin typeface="Calibri" charset="0"/>
              </a:rPr>
              <a:t>cell wall</a:t>
            </a:r>
            <a:r>
              <a:rPr lang="en-US" dirty="0" smtClean="0">
                <a:latin typeface="Calibri" charset="0"/>
              </a:rPr>
              <a:t> and </a:t>
            </a:r>
            <a:r>
              <a:rPr lang="en-US" dirty="0" smtClean="0">
                <a:solidFill>
                  <a:srgbClr val="3366FF"/>
                </a:solidFill>
                <a:latin typeface="Calibri" charset="0"/>
              </a:rPr>
              <a:t>cell membrane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5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778098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Checkpoints in Cell Cycle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2304256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dirty="0">
                <a:latin typeface="Calibri" charset="0"/>
              </a:rPr>
              <a:t>Special proteins monitor cell </a:t>
            </a:r>
            <a:r>
              <a:rPr lang="en-US" dirty="0" smtClean="0">
                <a:latin typeface="Calibri" charset="0"/>
              </a:rPr>
              <a:t>activities </a:t>
            </a:r>
            <a:r>
              <a:rPr lang="en-US" dirty="0">
                <a:latin typeface="Calibri" charset="0"/>
              </a:rPr>
              <a:t>during various stages in the cell cycle</a:t>
            </a:r>
            <a:endParaRPr lang="en-US" sz="2800" dirty="0">
              <a:latin typeface="Calibri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dirty="0">
                <a:latin typeface="Calibri" charset="0"/>
              </a:rPr>
              <a:t>Send instructions to nucleus to tell cell NOT to divide if</a:t>
            </a:r>
            <a:r>
              <a:rPr lang="en-US" dirty="0" smtClean="0">
                <a:latin typeface="Calibri" charset="0"/>
              </a:rPr>
              <a:t>:</a:t>
            </a:r>
            <a:endParaRPr lang="en-US" sz="280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996952"/>
            <a:ext cx="4591222" cy="33322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3212976"/>
            <a:ext cx="410445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/>
            <a:r>
              <a:rPr lang="en-US" sz="2400" dirty="0" smtClean="0">
                <a:latin typeface="Calibri" charset="0"/>
              </a:rPr>
              <a:t>-Not enough nutrients for growth</a:t>
            </a:r>
          </a:p>
          <a:p>
            <a:pPr marL="57150" indent="0"/>
            <a:r>
              <a:rPr lang="en-US" sz="2400" dirty="0" smtClean="0">
                <a:latin typeface="Calibri" charset="0"/>
              </a:rPr>
              <a:t>-DNA not replicated</a:t>
            </a:r>
          </a:p>
          <a:p>
            <a:pPr marL="57150" indent="0"/>
            <a:r>
              <a:rPr lang="en-US" sz="2400" dirty="0" smtClean="0">
                <a:latin typeface="Calibri" charset="0"/>
              </a:rPr>
              <a:t>-DNA is damaged (e.g. chromosomes did not attach to spindle </a:t>
            </a:r>
            <a:r>
              <a:rPr lang="en-US" sz="2400" dirty="0" err="1" smtClean="0">
                <a:latin typeface="Calibri" charset="0"/>
              </a:rPr>
              <a:t>fibres</a:t>
            </a:r>
            <a:r>
              <a:rPr lang="en-US" sz="2400" dirty="0" smtClean="0">
                <a:latin typeface="Calibri" charset="0"/>
              </a:rPr>
              <a:t>, chromosome did not move to poles)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1676400" y="0"/>
            <a:ext cx="6143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Animal Mitosis -- Review</a:t>
            </a:r>
          </a:p>
          <a:p>
            <a:pPr eaLnBrk="0" hangingPunct="0"/>
            <a:endParaRPr lang="en-US" sz="4000"/>
          </a:p>
        </p:txBody>
      </p:sp>
      <p:graphicFrame>
        <p:nvGraphicFramePr>
          <p:cNvPr id="19506" name="Group 50"/>
          <p:cNvGraphicFramePr>
            <a:graphicFrameLocks noGrp="1"/>
          </p:cNvGraphicFramePr>
          <p:nvPr/>
        </p:nvGraphicFramePr>
        <p:xfrm>
          <a:off x="838200" y="1066800"/>
          <a:ext cx="7391400" cy="4918076"/>
        </p:xfrm>
        <a:graphic>
          <a:graphicData uri="http://schemas.openxmlformats.org/drawingml/2006/table">
            <a:tbl>
              <a:tblPr/>
              <a:tblGrid>
                <a:gridCol w="3733800"/>
                <a:gridCol w="3657600"/>
              </a:tblGrid>
              <a:tr h="17462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Prophase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Metaphase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Anaphase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Telophase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Cytokinesis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4" charset="0"/>
                          <a:ea typeface="Arial" pitchFamily="-104" charset="0"/>
                          <a:cs typeface="Arial" pitchFamily="-10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04" name="Picture 4" descr="interphas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6" descr="prop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8" descr="metaph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200400"/>
            <a:ext cx="1600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10" descr="anapha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200400"/>
            <a:ext cx="1592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12" descr="telophas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4876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14" descr="interphase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8006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itosis - cluster of cells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381000"/>
            <a:ext cx="6400800" cy="6295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345363" cy="3931920"/>
          </a:xfrm>
        </p:spPr>
        <p:txBody>
          <a:bodyPr/>
          <a:lstStyle/>
          <a:p>
            <a:r>
              <a:rPr lang="en-US" dirty="0" smtClean="0"/>
              <a:t>Zombie worms feed off the bones of whales and other dead sea creatures…but they don’t have a mouth</a:t>
            </a:r>
          </a:p>
          <a:p>
            <a:r>
              <a:rPr lang="en-US" dirty="0" smtClean="0"/>
              <a:t>Scientists have discovered they excrete acid that breaks down the bone.</a:t>
            </a:r>
            <a:endParaRPr lang="en-US" dirty="0"/>
          </a:p>
        </p:txBody>
      </p:sp>
      <p:pic>
        <p:nvPicPr>
          <p:cNvPr id="4" name="Picture 3" descr="Screen Shot 2014-09-21 at 2.43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27095"/>
            <a:ext cx="2781300" cy="249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itosis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8533" y="914400"/>
            <a:ext cx="9262533" cy="52101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please complete the worksheet in your notes </a:t>
            </a:r>
            <a:r>
              <a:rPr lang="en-US" smtClean="0"/>
              <a:t>for review.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3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Axolotl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Mexican mole salamander that lived in the water</a:t>
            </a:r>
            <a:endParaRPr lang="en-US" dirty="0"/>
          </a:p>
        </p:txBody>
      </p:sp>
      <p:pic>
        <p:nvPicPr>
          <p:cNvPr id="4" name="Picture 3" descr="Screen Shot 2014-09-21 at 2.46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19400"/>
            <a:ext cx="4787900" cy="355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Bear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a “dog bear” due to its small size and large tongue. They are found in Southeast Asia.</a:t>
            </a:r>
            <a:endParaRPr lang="en-US" dirty="0"/>
          </a:p>
        </p:txBody>
      </p:sp>
      <p:pic>
        <p:nvPicPr>
          <p:cNvPr id="4" name="Picture 3" descr="Screen Shot 2014-09-21 at 2.47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349752"/>
            <a:ext cx="3638550" cy="300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Nosed Mole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live in Canada and the US. They have 22 tentacles that helps that find food.</a:t>
            </a:r>
            <a:endParaRPr lang="en-US" dirty="0"/>
          </a:p>
        </p:txBody>
      </p:sp>
      <p:pic>
        <p:nvPicPr>
          <p:cNvPr id="4" name="Picture 3" descr="Screen Shot 2014-09-21 at 2.49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48000"/>
            <a:ext cx="4044097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Leafy </a:t>
            </a:r>
            <a:r>
              <a:rPr lang="en-US" dirty="0" err="1" smtClean="0"/>
              <a:t>Seadragon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lives in Australia and looks like seaweed. It is camouflaged very well. </a:t>
            </a:r>
            <a:endParaRPr lang="en-US" dirty="0"/>
          </a:p>
        </p:txBody>
      </p:sp>
      <p:pic>
        <p:nvPicPr>
          <p:cNvPr id="4" name="Picture 3" descr="Screen Shot 2014-09-21 at 2.50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00400"/>
            <a:ext cx="4152900" cy="2897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guys perform ninja moves to catch birds in mid flight while leaping from tree to tree.</a:t>
            </a:r>
            <a:endParaRPr lang="en-US" dirty="0"/>
          </a:p>
        </p:txBody>
      </p:sp>
      <p:pic>
        <p:nvPicPr>
          <p:cNvPr id="4" name="Picture 3" descr="Screen Shot 2014-09-21 at 2.51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971800"/>
            <a:ext cx="4089400" cy="304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Gothic"/>
      </a:majorFont>
      <a:minorFont>
        <a:latin typeface="Calibri"/>
        <a:ea typeface="ＭＳ Ｐゴシック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642</Words>
  <Application>Microsoft Macintosh PowerPoint</Application>
  <PresentationFormat>On-screen Show (4:3)</PresentationFormat>
  <Paragraphs>116</Paragraphs>
  <Slides>41</Slides>
  <Notes>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Weirdest Living things on Earth</vt:lpstr>
      <vt:lpstr>Zombie Worms</vt:lpstr>
      <vt:lpstr>Axolotl</vt:lpstr>
      <vt:lpstr>Sun Bear</vt:lpstr>
      <vt:lpstr>Star Nosed Mole</vt:lpstr>
      <vt:lpstr>Leafy Seadragon</vt:lpstr>
      <vt:lpstr>Tarsier</vt:lpstr>
      <vt:lpstr>Blobfish</vt:lpstr>
      <vt:lpstr>Aye-aye</vt:lpstr>
      <vt:lpstr>Potoo Bird</vt:lpstr>
      <vt:lpstr>Sphynx cat</vt:lpstr>
      <vt:lpstr>Strongest living thing on Earth</vt:lpstr>
      <vt:lpstr>PowerPoint Presentation</vt:lpstr>
      <vt:lpstr>PowerPoint Presentation</vt:lpstr>
      <vt:lpstr>PowerPoint Presentation</vt:lpstr>
      <vt:lpstr>PowerPoint Presentation</vt:lpstr>
      <vt:lpstr>Asexual Reproduction</vt:lpstr>
      <vt:lpstr>Three reasons why cells reproduce by asexual reproduction:                    1.  Growth                   2.  Repair                   3.  Replacement</vt:lpstr>
      <vt:lpstr>PowerPoint Presentation</vt:lpstr>
      <vt:lpstr>PowerPoint Presentation</vt:lpstr>
      <vt:lpstr>Cell Cycle</vt:lpstr>
      <vt:lpstr>The Cell Cycle</vt:lpstr>
      <vt:lpstr>1. INTERPHASE</vt:lpstr>
      <vt:lpstr>1. INTERPHASE</vt:lpstr>
      <vt:lpstr>PowerPoint Presentation</vt:lpstr>
      <vt:lpstr>1. INTERPHASE</vt:lpstr>
      <vt:lpstr>2. MITOSIS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Cytokinesis</vt:lpstr>
      <vt:lpstr>Checkpoints in Cell Cycle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 </dc:creator>
  <cp:lastModifiedBy>Danielle Martel</cp:lastModifiedBy>
  <cp:revision>25</cp:revision>
  <cp:lastPrinted>2013-01-07T08:21:08Z</cp:lastPrinted>
  <dcterms:created xsi:type="dcterms:W3CDTF">2015-01-20T23:20:15Z</dcterms:created>
  <dcterms:modified xsi:type="dcterms:W3CDTF">2016-10-14T16:55:07Z</dcterms:modified>
</cp:coreProperties>
</file>