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20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lvl1pPr marL="0" marR="0" indent="0" algn="r" rtl="0">
              <a:spcBef>
                <a:spcPts val="0"/>
              </a:spcBef>
              <a:spcAft>
                <a:spcPts val="0"/>
              </a:spcAft>
              <a:buNone/>
              <a:defRPr sz="1200" b="0" i="0" u="none" strike="noStrike" cap="none" baseline="0">
                <a:solidFill>
                  <a:schemeClr val="dk2"/>
                </a:solidFill>
                <a:latin typeface="Tahoma"/>
                <a:ea typeface="Tahoma"/>
                <a:cs typeface="Tahoma"/>
                <a:sym typeface="Tahoma"/>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val="233491195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1</a:t>
            </a:fld>
            <a:endParaRPr lang="en-US" sz="1200" b="0" i="0" u="none" strike="noStrike" cap="none" baseline="0">
              <a:solidFill>
                <a:schemeClr val="dk2"/>
              </a:solidFill>
              <a:latin typeface="Tahoma"/>
              <a:ea typeface="Tahoma"/>
              <a:cs typeface="Tahoma"/>
              <a:sym typeface="Tahoma"/>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	Heart disease is the leading cause of death in the US.</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	Cancer is the 2nd leading cause of death in the US. </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	Lifetime risk of developing cancer for men is 1 in 2, for women it is 1 in 3 according to the CDC.		</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	One doesn’t think about it until it affects you or someone you know.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94" name="Shape 1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b="0" i="0" u="none" strike="noStrike" cap="none" baseline="0">
                <a:solidFill>
                  <a:schemeClr val="dk2"/>
                </a:solidFill>
                <a:latin typeface="Tahoma"/>
                <a:ea typeface="Tahoma"/>
                <a:cs typeface="Tahoma"/>
                <a:sym typeface="Tahoma"/>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12</a:t>
            </a:fld>
            <a:endParaRPr lang="en-US" sz="1200" b="0" i="0" u="none" strike="noStrike" cap="none" baseline="0">
              <a:solidFill>
                <a:schemeClr val="dk2"/>
              </a:solidFill>
              <a:latin typeface="Tahoma"/>
              <a:ea typeface="Tahoma"/>
              <a:cs typeface="Tahoma"/>
              <a:sym typeface="Tahoma"/>
            </a:endParaRPr>
          </a:p>
        </p:txBody>
      </p:sp>
      <p:sp>
        <p:nvSpPr>
          <p:cNvPr id="319" name="Shape 319"/>
          <p:cNvSpPr>
            <a:spLocks noGrp="1" noRot="1" noChangeAspect="1"/>
          </p:cNvSpPr>
          <p:nvPr>
            <p:ph type="sldImg" idx="2"/>
          </p:nvPr>
        </p:nvSpPr>
        <p:spPr>
          <a:xfrm>
            <a:off x="203200" y="533400"/>
            <a:ext cx="2641600" cy="19811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0" name="Shape 320"/>
          <p:cNvSpPr txBox="1">
            <a:spLocks noGrp="1"/>
          </p:cNvSpPr>
          <p:nvPr>
            <p:ph type="body" idx="1"/>
          </p:nvPr>
        </p:nvSpPr>
        <p:spPr>
          <a:xfrm>
            <a:off x="3122613" y="533400"/>
            <a:ext cx="3432175" cy="1981199"/>
          </a:xfrm>
          <a:prstGeom prst="rect">
            <a:avLst/>
          </a:prstGeom>
          <a:noFill/>
          <a:ln>
            <a:noFill/>
          </a:ln>
        </p:spPr>
        <p:txBody>
          <a:bodyPr lIns="89875" tIns="44925" rIns="89875" bIns="44925"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If cancer cells divide every month, it would be 2 1/2 years before one cancer cell grows into a small grape-sized tumor.</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A person has usually had cancer for several years before it is detected and/or causes side effects.</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13</a:t>
            </a:fld>
            <a:endParaRPr lang="en-US" sz="1200" b="0" i="0" u="none" strike="noStrike" cap="none" baseline="0">
              <a:solidFill>
                <a:schemeClr val="dk2"/>
              </a:solidFill>
              <a:latin typeface="Tahoma"/>
              <a:ea typeface="Tahoma"/>
              <a:cs typeface="Tahoma"/>
              <a:sym typeface="Tahoma"/>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7" name="Shape 32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chemeClr val="dk1"/>
                </a:solidFill>
                <a:latin typeface="Times New Roman"/>
                <a:ea typeface="Times New Roman"/>
                <a:cs typeface="Times New Roman"/>
                <a:sym typeface="Times New Roman"/>
              </a:rPr>
              <a:t>Not having symptoms does not mean there is no cancer.</a:t>
            </a:r>
          </a:p>
          <a:p>
            <a:pPr marL="0" marR="0" lvl="0" indent="0" algn="l" rtl="0">
              <a:spcBef>
                <a:spcPts val="360"/>
              </a:spcBef>
              <a:spcAft>
                <a:spcPts val="0"/>
              </a:spcAft>
              <a:buNone/>
            </a:pPr>
            <a:endParaRPr sz="1200" b="1" i="0" u="none" strike="noStrike" cap="none" baseline="0">
              <a:solidFill>
                <a:srgbClr val="000000"/>
              </a:solidFill>
              <a:latin typeface="Arial"/>
              <a:ea typeface="Arial"/>
              <a:cs typeface="Arial"/>
              <a:sym typeface="Arial"/>
            </a:endParaRPr>
          </a:p>
          <a:p>
            <a:pPr marL="0" marR="0" lvl="0" indent="0" algn="l" rtl="0">
              <a:spcBef>
                <a:spcPts val="360"/>
              </a:spcBef>
              <a:spcAft>
                <a:spcPts val="0"/>
              </a:spcAft>
              <a:buClr>
                <a:schemeClr val="dk1"/>
              </a:buClr>
              <a:buSzPct val="100000"/>
              <a:buFont typeface="Times New Roman"/>
              <a:buChar char="•"/>
            </a:pPr>
            <a:r>
              <a:rPr lang="en-US" sz="1200" b="1" i="0" u="none" strike="noStrike" cap="none" baseline="0">
                <a:solidFill>
                  <a:schemeClr val="dk1"/>
                </a:solidFill>
                <a:latin typeface="Times New Roman"/>
                <a:ea typeface="Times New Roman"/>
                <a:cs typeface="Times New Roman"/>
                <a:sym typeface="Times New Roman"/>
              </a:rPr>
              <a:t>A change in bowel habits or bladder function.</a:t>
            </a:r>
            <a:r>
              <a:rPr lang="en-US" sz="1200" b="0" i="0" u="none" strike="noStrike" cap="none" baseline="0">
                <a:solidFill>
                  <a:schemeClr val="dk1"/>
                </a:solidFill>
                <a:latin typeface="Times New Roman"/>
                <a:ea typeface="Times New Roman"/>
                <a:cs typeface="Times New Roman"/>
                <a:sym typeface="Times New Roman"/>
              </a:rPr>
              <a:t>  Chronic constipation, diarrhea, or a change in the size of the stool may indicate colon cancer.  Pain with urination, blood in the urine, or change in bladder function could be related to bladder or prostate cancer.  Any changes in bladder or bowel function should be reported to your doctor.</a:t>
            </a: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1" i="0" u="none" strike="noStrike" cap="none" baseline="0">
                <a:solidFill>
                  <a:schemeClr val="dk1"/>
                </a:solidFill>
                <a:latin typeface="Times New Roman"/>
                <a:ea typeface="Times New Roman"/>
                <a:cs typeface="Times New Roman"/>
                <a:sym typeface="Times New Roman"/>
              </a:rPr>
              <a:t>Sores that do not heal.</a:t>
            </a:r>
            <a:r>
              <a:rPr lang="en-US" sz="1200" b="0" i="0" u="none" strike="noStrike" cap="none" baseline="0">
                <a:solidFill>
                  <a:schemeClr val="dk1"/>
                </a:solidFill>
                <a:latin typeface="Times New Roman"/>
                <a:ea typeface="Times New Roman"/>
                <a:cs typeface="Times New Roman"/>
                <a:sym typeface="Times New Roman"/>
              </a:rPr>
              <a:t>  Skin cancers may bleed and resemble sores that do not heal.  A persistent sore in the mouth could be an oral cancer and should be dealt with promptly, especially for patients  who smoke, chew tobacco, or frequently drink alcohol.  Sores anywhere on the body should not be overlooked.  </a:t>
            </a: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1" i="0" u="none" strike="noStrike" cap="none" baseline="0">
                <a:solidFill>
                  <a:schemeClr val="dk1"/>
                </a:solidFill>
                <a:latin typeface="Times New Roman"/>
                <a:ea typeface="Times New Roman"/>
                <a:cs typeface="Times New Roman"/>
                <a:sym typeface="Times New Roman"/>
              </a:rPr>
              <a:t>Unusual bleeding or discharge including discolorations such as black, brown or red.</a:t>
            </a:r>
            <a:r>
              <a:rPr lang="en-US" sz="1200" b="0" i="0" u="none" strike="noStrike" cap="none" baseline="0">
                <a:solidFill>
                  <a:schemeClr val="dk1"/>
                </a:solidFill>
                <a:latin typeface="Times New Roman"/>
                <a:ea typeface="Times New Roman"/>
                <a:cs typeface="Times New Roman"/>
                <a:sym typeface="Times New Roman"/>
              </a:rPr>
              <a:t>  Unusual bleeding can occur in early or advanced cancer.  Coughing up blood is a sign of lung cancer.  Blood in the stool could be a sign of colon or rectal cancer.  Cancer of the lining of the uterus </a:t>
            </a:r>
            <a:r>
              <a:rPr lang="en-US" sz="1200" b="0" i="1" u="none" strike="noStrike" cap="none" baseline="0">
                <a:solidFill>
                  <a:schemeClr val="dk1"/>
                </a:solidFill>
                <a:latin typeface="Times New Roman"/>
                <a:ea typeface="Times New Roman"/>
                <a:cs typeface="Times New Roman"/>
                <a:sym typeface="Times New Roman"/>
              </a:rPr>
              <a:t>(eudiometrical cancer)</a:t>
            </a:r>
            <a:r>
              <a:rPr lang="en-US" sz="1200" b="0" i="0" u="none" strike="noStrike" cap="none" baseline="0">
                <a:solidFill>
                  <a:schemeClr val="dk1"/>
                </a:solidFill>
                <a:latin typeface="Times New Roman"/>
                <a:ea typeface="Times New Roman"/>
                <a:cs typeface="Times New Roman"/>
                <a:sym typeface="Times New Roman"/>
              </a:rPr>
              <a:t> or cervix can cause vaginal bleeding.  Blood in the urine is a sign of possible bladder or kidney cancer.  A bloody discharge from the nipple may be a sign of breast cancer.</a:t>
            </a: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1" i="0" u="none" strike="noStrike" cap="none" baseline="0">
                <a:solidFill>
                  <a:schemeClr val="dk1"/>
                </a:solidFill>
                <a:latin typeface="Times New Roman"/>
                <a:ea typeface="Times New Roman"/>
                <a:cs typeface="Times New Roman"/>
                <a:sym typeface="Times New Roman"/>
              </a:rPr>
              <a:t>Thickening or lump in breast or other parts of the body.</a:t>
            </a:r>
            <a:r>
              <a:rPr lang="en-US" sz="1200" b="0" i="0" u="none" strike="noStrike" cap="none" baseline="0">
                <a:solidFill>
                  <a:schemeClr val="dk1"/>
                </a:solidFill>
                <a:latin typeface="Times New Roman"/>
                <a:ea typeface="Times New Roman"/>
                <a:cs typeface="Times New Roman"/>
                <a:sym typeface="Times New Roman"/>
              </a:rPr>
              <a:t>  Many cancers can be felt through the skin, particularly in the breast, testicle, lymph nodes (glands), and the soft tissues of the body.   A lump or thickening may be an early or late sign of cancer.  Any lump or thickening should be reported to your doctor.  You may be feeling a lump that is an early cancer that could be treated successfully.</a:t>
            </a: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1" i="0" u="none" strike="noStrike" cap="none" baseline="0">
                <a:solidFill>
                  <a:schemeClr val="dk1"/>
                </a:solidFill>
                <a:latin typeface="Times New Roman"/>
                <a:ea typeface="Times New Roman"/>
                <a:cs typeface="Times New Roman"/>
                <a:sym typeface="Times New Roman"/>
              </a:rPr>
              <a:t>Indigestion or difficulty swallowing</a:t>
            </a:r>
            <a:r>
              <a:rPr lang="en-US" sz="1200" b="0" i="0" u="none" strike="noStrike" cap="none" baseline="0">
                <a:solidFill>
                  <a:schemeClr val="dk1"/>
                </a:solidFill>
                <a:latin typeface="Times New Roman"/>
                <a:ea typeface="Times New Roman"/>
                <a:cs typeface="Times New Roman"/>
                <a:sym typeface="Times New Roman"/>
              </a:rPr>
              <a:t>.  These symptoms may indicate cancer of the esophagus, stomach, or</a:t>
            </a:r>
            <a:r>
              <a:rPr lang="en-US" sz="1200" b="0" i="1" u="none" strike="noStrike" cap="none" baseline="0">
                <a:solidFill>
                  <a:schemeClr val="dk1"/>
                </a:solidFill>
                <a:latin typeface="Times New Roman"/>
                <a:ea typeface="Times New Roman"/>
                <a:cs typeface="Times New Roman"/>
                <a:sym typeface="Times New Roman"/>
              </a:rPr>
              <a:t>  pharynx</a:t>
            </a:r>
            <a:r>
              <a:rPr lang="en-US" sz="1200" b="0" i="0" u="none" strike="noStrike" cap="none" baseline="0">
                <a:solidFill>
                  <a:schemeClr val="dk1"/>
                </a:solidFill>
                <a:latin typeface="Times New Roman"/>
                <a:ea typeface="Times New Roman"/>
                <a:cs typeface="Times New Roman"/>
                <a:sym typeface="Times New Roman"/>
              </a:rPr>
              <a:t> (throat). </a:t>
            </a: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1" i="0" u="none" strike="noStrike" cap="none" baseline="0">
                <a:solidFill>
                  <a:schemeClr val="dk1"/>
                </a:solidFill>
                <a:latin typeface="Times New Roman"/>
                <a:ea typeface="Times New Roman"/>
                <a:cs typeface="Times New Roman"/>
                <a:sym typeface="Times New Roman"/>
              </a:rPr>
              <a:t>Recent change in a wart or mole.</a:t>
            </a:r>
            <a:r>
              <a:rPr lang="en-US" sz="1200" b="0" i="0" u="none" strike="noStrike" cap="none" baseline="0">
                <a:solidFill>
                  <a:schemeClr val="dk1"/>
                </a:solidFill>
                <a:latin typeface="Times New Roman"/>
                <a:ea typeface="Times New Roman"/>
                <a:cs typeface="Times New Roman"/>
                <a:sym typeface="Times New Roman"/>
              </a:rPr>
              <a:t>  A change in color, loss of definite borders, or an increase in size should be reported to your doctor without delay.  The skin lesion may be a melanoma which, if diagnosed early, can be treated successfully.  </a:t>
            </a: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1" i="0" u="none" strike="noStrike" cap="none" baseline="0">
                <a:solidFill>
                  <a:schemeClr val="dk1"/>
                </a:solidFill>
                <a:latin typeface="Times New Roman"/>
                <a:ea typeface="Times New Roman"/>
                <a:cs typeface="Times New Roman"/>
                <a:sym typeface="Times New Roman"/>
              </a:rPr>
              <a:t>A nagging cough or hoarseness.</a:t>
            </a:r>
            <a:r>
              <a:rPr lang="en-US" sz="1200" b="0" i="0" u="none" strike="noStrike" cap="none" baseline="0">
                <a:solidFill>
                  <a:schemeClr val="dk1"/>
                </a:solidFill>
                <a:latin typeface="Times New Roman"/>
                <a:ea typeface="Times New Roman"/>
                <a:cs typeface="Times New Roman"/>
                <a:sym typeface="Times New Roman"/>
              </a:rPr>
              <a:t>  A persistent cough that does not go away is a sign of lung cancer.  Hoarseness can be a sign of cancer of the </a:t>
            </a:r>
            <a:r>
              <a:rPr lang="en-US" sz="1200" b="0" i="1" u="none" strike="noStrike" cap="none" baseline="0">
                <a:solidFill>
                  <a:schemeClr val="dk1"/>
                </a:solidFill>
                <a:latin typeface="Times New Roman"/>
                <a:ea typeface="Times New Roman"/>
                <a:cs typeface="Times New Roman"/>
                <a:sym typeface="Times New Roman"/>
              </a:rPr>
              <a:t>larynx</a:t>
            </a:r>
            <a:r>
              <a:rPr lang="en-US" sz="1200" b="0" i="0" u="none" strike="noStrike" cap="none" baseline="0">
                <a:solidFill>
                  <a:schemeClr val="dk1"/>
                </a:solidFill>
                <a:latin typeface="Times New Roman"/>
                <a:ea typeface="Times New Roman"/>
                <a:cs typeface="Times New Roman"/>
                <a:sym typeface="Times New Roman"/>
              </a:rPr>
              <a:t> (voice box) or thyroid.  These are often late signs of cancer. </a:t>
            </a:r>
          </a:p>
          <a:p>
            <a:pPr marL="0" marR="0" lvl="0" indent="76200" algn="l" rtl="0">
              <a:spcBef>
                <a:spcPts val="0"/>
              </a:spcBef>
              <a:spcAft>
                <a:spcPts val="0"/>
              </a:spcAft>
              <a:buClr>
                <a:schemeClr val="dk1"/>
              </a:buClr>
              <a:buFont typeface="Times New Roman"/>
              <a:buNone/>
            </a:pPr>
            <a:endParaRPr sz="1200" b="0" i="0" u="none" strike="noStrike" cap="none" baseline="0">
              <a:solidFill>
                <a:srgbClr val="000000"/>
              </a:solidFill>
              <a:latin typeface="Arial"/>
              <a:ea typeface="Arial"/>
              <a:cs typeface="Arial"/>
              <a:sym typeface="Arial"/>
            </a:endParaRPr>
          </a:p>
          <a:p>
            <a:pPr marL="0" marR="0" lvl="0" indent="0" algn="l" rtl="0">
              <a:spcBef>
                <a:spcPts val="300"/>
              </a:spcBef>
              <a:spcAft>
                <a:spcPts val="0"/>
              </a:spcAft>
              <a:buClr>
                <a:schemeClr val="dk1"/>
              </a:buClr>
              <a:buSzPct val="100000"/>
              <a:buFont typeface="Times New Roman"/>
              <a:buChar char="•"/>
            </a:pPr>
            <a:r>
              <a:rPr lang="en-US" sz="1000" b="0" i="0" u="none" strike="noStrike" cap="none" baseline="0">
                <a:solidFill>
                  <a:schemeClr val="dk1"/>
                </a:solidFill>
                <a:latin typeface="Times New Roman"/>
                <a:ea typeface="Times New Roman"/>
                <a:cs typeface="Times New Roman"/>
                <a:sym typeface="Times New Roman"/>
              </a:rPr>
              <a:t>Additional  general symptoms</a:t>
            </a:r>
          </a:p>
          <a:p>
            <a:pPr marL="0" marR="0" lvl="0" indent="0" algn="l" rtl="0">
              <a:spcBef>
                <a:spcPts val="300"/>
              </a:spcBef>
              <a:spcAft>
                <a:spcPts val="0"/>
              </a:spcAft>
              <a:buClr>
                <a:schemeClr val="dk1"/>
              </a:buClr>
              <a:buSzPct val="100000"/>
              <a:buFont typeface="Times New Roman"/>
              <a:buChar char="•"/>
            </a:pPr>
            <a:r>
              <a:rPr lang="en-US" sz="1000" b="0" i="0" u="none" strike="noStrike" cap="none" baseline="0">
                <a:solidFill>
                  <a:schemeClr val="dk1"/>
                </a:solidFill>
                <a:latin typeface="Times New Roman"/>
                <a:ea typeface="Times New Roman"/>
                <a:cs typeface="Times New Roman"/>
                <a:sym typeface="Times New Roman"/>
              </a:rPr>
              <a:t>Unexplained weight loss</a:t>
            </a:r>
          </a:p>
          <a:p>
            <a:pPr marL="0" marR="0" lvl="0" indent="0" algn="l" rtl="0">
              <a:spcBef>
                <a:spcPts val="300"/>
              </a:spcBef>
              <a:spcAft>
                <a:spcPts val="0"/>
              </a:spcAft>
              <a:buClr>
                <a:schemeClr val="dk1"/>
              </a:buClr>
              <a:buSzPct val="100000"/>
              <a:buFont typeface="Times New Roman"/>
              <a:buChar char="•"/>
            </a:pPr>
            <a:r>
              <a:rPr lang="en-US" sz="1000" b="0" i="0" u="none" strike="noStrike" cap="none" baseline="0">
                <a:solidFill>
                  <a:schemeClr val="dk1"/>
                </a:solidFill>
                <a:latin typeface="Times New Roman"/>
                <a:ea typeface="Times New Roman"/>
                <a:cs typeface="Times New Roman"/>
                <a:sym typeface="Times New Roman"/>
              </a:rPr>
              <a:t>Fever</a:t>
            </a:r>
          </a:p>
          <a:p>
            <a:pPr marL="0" marR="0" lvl="0" indent="0" algn="l" rtl="0">
              <a:spcBef>
                <a:spcPts val="300"/>
              </a:spcBef>
              <a:spcAft>
                <a:spcPts val="0"/>
              </a:spcAft>
              <a:buClr>
                <a:schemeClr val="dk1"/>
              </a:buClr>
              <a:buSzPct val="100000"/>
              <a:buFont typeface="Times New Roman"/>
              <a:buChar char="•"/>
            </a:pPr>
            <a:r>
              <a:rPr lang="en-US" sz="1000" b="0" i="0" u="none" strike="noStrike" cap="none" baseline="0">
                <a:solidFill>
                  <a:schemeClr val="dk1"/>
                </a:solidFill>
                <a:latin typeface="Times New Roman"/>
                <a:ea typeface="Times New Roman"/>
                <a:cs typeface="Times New Roman"/>
                <a:sym typeface="Times New Roman"/>
              </a:rPr>
              <a:t>Fatigue</a:t>
            </a:r>
          </a:p>
          <a:p>
            <a:pPr marL="0" marR="0" lvl="0" indent="0" algn="l" rtl="0">
              <a:spcBef>
                <a:spcPts val="300"/>
              </a:spcBef>
              <a:spcAft>
                <a:spcPts val="0"/>
              </a:spcAft>
              <a:buClr>
                <a:schemeClr val="dk1"/>
              </a:buClr>
              <a:buSzPct val="100000"/>
              <a:buFont typeface="Times New Roman"/>
              <a:buChar char="•"/>
            </a:pPr>
            <a:r>
              <a:rPr lang="en-US" sz="1000" b="0" i="0" u="none" strike="noStrike" cap="none" baseline="0">
                <a:solidFill>
                  <a:schemeClr val="dk1"/>
                </a:solidFill>
                <a:latin typeface="Times New Roman"/>
                <a:ea typeface="Times New Roman"/>
                <a:cs typeface="Times New Roman"/>
                <a:sym typeface="Times New Roman"/>
              </a:rPr>
              <a:t>Pain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14</a:t>
            </a:fld>
            <a:endParaRPr lang="en-US" sz="1200" b="0" i="0" u="none" strike="noStrike" cap="none" baseline="0">
              <a:solidFill>
                <a:schemeClr val="dk2"/>
              </a:solidFill>
              <a:latin typeface="Tahoma"/>
              <a:ea typeface="Tahoma"/>
              <a:cs typeface="Tahoma"/>
              <a:sym typeface="Tahoma"/>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9" name="Shape 33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We know that there are three major contributing/risk factors for cancer.  (Read slide)</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15</a:t>
            </a:fld>
            <a:endParaRPr lang="en-US" sz="1200" b="0" i="0" u="none" strike="noStrike" cap="none" baseline="0">
              <a:solidFill>
                <a:schemeClr val="dk2"/>
              </a:solidFill>
              <a:latin typeface="Tahoma"/>
              <a:ea typeface="Tahoma"/>
              <a:cs typeface="Tahoma"/>
              <a:sym typeface="Tahoma"/>
            </a:endParaRPr>
          </a:p>
        </p:txBody>
      </p:sp>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9" name="Shape 34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Two-thirds (67%) of all cancers are caused by the way we live.</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Obesity is a lifestyle risk for developing cancer.  In Utah 18% of adults are obese.</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16</a:t>
            </a:fld>
            <a:endParaRPr lang="en-US" sz="1200" b="0" i="0" u="none" strike="noStrike" cap="none" baseline="0">
              <a:solidFill>
                <a:schemeClr val="dk2"/>
              </a:solidFill>
              <a:latin typeface="Tahoma"/>
              <a:ea typeface="Tahoma"/>
              <a:cs typeface="Tahoma"/>
              <a:sym typeface="Tahoma"/>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56" name="Shape 35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Researchers have estimated that between 2 and 8 percent of cancers can be attributed to workplace exposures. In the United States, this would represent between 24,500 and 98,000 new cases of cancer each year.</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Diesel exhaust and other pollutants are linked to lung cancer, but unless you have had prolonged exposure, your risk is low.  The Environmental Protection Agency regulates diesel exhaust emissions from motor vehicles under the Clean Air Act.  For more information go to www.EPA.gov.</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Smokers have 10 times the risk of getting lung cancer than a non-smoker.</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17</a:t>
            </a:fld>
            <a:endParaRPr lang="en-US" sz="1200" b="0" i="0" u="none" strike="noStrike" cap="none" baseline="0">
              <a:solidFill>
                <a:schemeClr val="dk2"/>
              </a:solidFill>
              <a:latin typeface="Tahoma"/>
              <a:ea typeface="Tahoma"/>
              <a:cs typeface="Tahoma"/>
              <a:sym typeface="Tahoma"/>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3" name="Shape 36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Remember to stress that only 15% are inherited. Everyone is at risk for cancer!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9" name="Shape 37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80" name="Shape 3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b="0" i="0" u="none" strike="noStrike" cap="none" baseline="0">
                <a:solidFill>
                  <a:schemeClr val="dk2"/>
                </a:solidFill>
                <a:latin typeface="Tahoma"/>
                <a:ea typeface="Tahoma"/>
                <a:cs typeface="Tahoma"/>
                <a:sym typeface="Tahoma"/>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2</a:t>
            </a:fld>
            <a:endParaRPr lang="en-US" sz="1200" b="0" i="0" u="none" strike="noStrike" cap="none" baseline="0">
              <a:solidFill>
                <a:schemeClr val="dk2"/>
              </a:solidFill>
              <a:latin typeface="Tahoma"/>
              <a:ea typeface="Tahoma"/>
              <a:cs typeface="Tahoma"/>
              <a:sym typeface="Tahoma"/>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 name="Shape 12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We use the term “cancer” to refer to a group of almost 200 different diseases. Our bodies are made up of about 30 trillion cells. The cells group together to form tissues and organs. Cancer can arise in any of those cells.</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For example, stomach cancer is a different disease than breast cancer. It has different treatments, etc.  There are even different types of breast cancer and skin cancer, etc.</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390" name="Shape 3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b="0" i="0" u="none" strike="noStrike" cap="none" baseline="0">
                <a:solidFill>
                  <a:schemeClr val="dk2"/>
                </a:solidFill>
                <a:latin typeface="Tahoma"/>
                <a:ea typeface="Tahoma"/>
                <a:cs typeface="Tahoma"/>
                <a:sym typeface="Tahoma"/>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401" name="Shape 4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b="0" i="0" u="none" strike="noStrike" cap="none" baseline="0">
                <a:solidFill>
                  <a:schemeClr val="dk2"/>
                </a:solidFill>
                <a:latin typeface="Tahoma"/>
                <a:ea typeface="Tahoma"/>
                <a:cs typeface="Tahoma"/>
                <a:sym typeface="Tahoma"/>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23</a:t>
            </a:fld>
            <a:endParaRPr lang="en-US" sz="1200" b="0" i="0" u="none" strike="noStrike" cap="none" baseline="0">
              <a:solidFill>
                <a:schemeClr val="dk2"/>
              </a:solidFill>
              <a:latin typeface="Tahoma"/>
              <a:ea typeface="Tahoma"/>
              <a:cs typeface="Tahoma"/>
              <a:sym typeface="Tahoma"/>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0" name="Shape 42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baseline="0">
                <a:solidFill>
                  <a:srgbClr val="000000"/>
                </a:solidFill>
                <a:latin typeface="Arial"/>
                <a:ea typeface="Arial"/>
                <a:cs typeface="Arial"/>
                <a:sym typeface="Arial"/>
              </a:rPr>
              <a:t>Sometimes cancers form in locations where symptoms may not be produced until the cancer has grown quite large. The treatment of cancer is most successful when the cancer is detected as early as possible. It is possible to detect some cancers before symptoms occur. The American Cancer Society, and other organizations, encourage the early detection of certain cancers before symptoms occur by recommending a cancer-related checkup and specific early detection tests for people who do not have any symptoms.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25</a:t>
            </a:fld>
            <a:endParaRPr lang="en-US" sz="1200" b="0" i="0" u="none" strike="noStrike" cap="none" baseline="0">
              <a:solidFill>
                <a:schemeClr val="dk2"/>
              </a:solidFill>
              <a:latin typeface="Tahoma"/>
              <a:ea typeface="Tahoma"/>
              <a:cs typeface="Tahoma"/>
              <a:sym typeface="Tahoma"/>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4" name="Shape 43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More than 400,000 people die of tobacco-related causes each year, killing more people than homicides, drugs, AIDS, and car accidents combined.  </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One out of 3 smokers die from smoking &amp; many more become very sick.</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Cigarettes &amp; other forms of tobacco are linked to stroke, heart disease, and cancers of the lung, pancreas, mouth, throat, esophagus, larynx, bladder, and cervix.</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Tobacco smoke contains at least 43 cancer-causing substances.  Tobacco companies add ingredients to make their product as addictive as possible.  </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Most smokers begin smoking before the age of 18 and become addicted.  </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Tobacco companies target youth to replace smokers who either quit or die from their habit.</a:t>
            </a:r>
          </a:p>
          <a:p>
            <a:pPr marL="0" marR="0" lvl="0" indent="0" algn="l" rtl="0">
              <a:lnSpc>
                <a:spcPct val="80000"/>
              </a:lnSpc>
              <a:spcBef>
                <a:spcPts val="240"/>
              </a:spcBef>
              <a:spcAft>
                <a:spcPts val="0"/>
              </a:spcAft>
              <a:buSzPct val="25000"/>
              <a:buNone/>
            </a:pPr>
            <a:r>
              <a:rPr lang="en-US" sz="800" b="0" i="0" u="none" strike="noStrike" cap="none" baseline="0">
                <a:solidFill>
                  <a:schemeClr val="dk1"/>
                </a:solidFill>
                <a:latin typeface="Times New Roman"/>
                <a:ea typeface="Times New Roman"/>
                <a:cs typeface="Times New Roman"/>
                <a:sym typeface="Times New Roman"/>
              </a:rPr>
              <a:t>Secondhand smoke can be harmful in many ways. In the United States alone, each year it is responsible for:</a:t>
            </a:r>
          </a:p>
          <a:p>
            <a:pPr marL="457200" marR="0" lvl="1" indent="0" algn="l" rtl="0">
              <a:lnSpc>
                <a:spcPct val="80000"/>
              </a:lnSpc>
              <a:spcBef>
                <a:spcPts val="240"/>
              </a:spcBef>
              <a:spcAft>
                <a:spcPts val="0"/>
              </a:spcAft>
              <a:buClr>
                <a:schemeClr val="dk1"/>
              </a:buClr>
              <a:buSzPct val="100000"/>
              <a:buFont typeface="Times New Roman"/>
              <a:buChar char="•"/>
            </a:pPr>
            <a:r>
              <a:rPr lang="en-US" sz="800" b="0" i="0" u="none" strike="noStrike" cap="none" baseline="0">
                <a:solidFill>
                  <a:schemeClr val="dk1"/>
                </a:solidFill>
                <a:latin typeface="Times New Roman"/>
                <a:ea typeface="Times New Roman"/>
                <a:cs typeface="Times New Roman"/>
                <a:sym typeface="Times New Roman"/>
              </a:rPr>
              <a:t>An estimated 35,000 to 40,000 deaths from heart disease in people who are not current smokers</a:t>
            </a:r>
          </a:p>
          <a:p>
            <a:pPr marL="457200" marR="0" lvl="1" indent="0" algn="l" rtl="0">
              <a:lnSpc>
                <a:spcPct val="80000"/>
              </a:lnSpc>
              <a:spcBef>
                <a:spcPts val="240"/>
              </a:spcBef>
              <a:spcAft>
                <a:spcPts val="0"/>
              </a:spcAft>
              <a:buClr>
                <a:schemeClr val="dk1"/>
              </a:buClr>
              <a:buSzPct val="100000"/>
              <a:buFont typeface="Times New Roman"/>
              <a:buChar char="•"/>
            </a:pPr>
            <a:r>
              <a:rPr lang="en-US" sz="800" b="0" i="0" u="none" strike="noStrike" cap="none" baseline="0">
                <a:solidFill>
                  <a:schemeClr val="dk1"/>
                </a:solidFill>
                <a:latin typeface="Times New Roman"/>
                <a:ea typeface="Times New Roman"/>
                <a:cs typeface="Times New Roman"/>
                <a:sym typeface="Times New Roman"/>
              </a:rPr>
              <a:t>About 3,000 lung cancer deaths  in nonsmoking adults </a:t>
            </a:r>
          </a:p>
          <a:p>
            <a:pPr marL="457200" marR="0" lvl="1" indent="0" algn="l" rtl="0">
              <a:lnSpc>
                <a:spcPct val="80000"/>
              </a:lnSpc>
              <a:spcBef>
                <a:spcPts val="240"/>
              </a:spcBef>
              <a:spcAft>
                <a:spcPts val="0"/>
              </a:spcAft>
              <a:buClr>
                <a:schemeClr val="dk1"/>
              </a:buClr>
              <a:buSzPct val="100000"/>
              <a:buFont typeface="Times New Roman"/>
              <a:buChar char="•"/>
            </a:pPr>
            <a:r>
              <a:rPr lang="en-US" sz="800" b="0" i="0" u="none" strike="noStrike" cap="none" baseline="0">
                <a:solidFill>
                  <a:schemeClr val="dk1"/>
                </a:solidFill>
                <a:latin typeface="Times New Roman"/>
                <a:ea typeface="Times New Roman"/>
                <a:cs typeface="Times New Roman"/>
                <a:sym typeface="Times New Roman"/>
              </a:rPr>
              <a:t>Other respiratory problems in nonsmokers, including coughing, phlegm, chest discomfort, and reduced lung function </a:t>
            </a:r>
          </a:p>
          <a:p>
            <a:pPr marL="457200" marR="0" lvl="1" indent="0" algn="l" rtl="0">
              <a:lnSpc>
                <a:spcPct val="80000"/>
              </a:lnSpc>
              <a:spcBef>
                <a:spcPts val="240"/>
              </a:spcBef>
              <a:spcAft>
                <a:spcPts val="0"/>
              </a:spcAft>
              <a:buClr>
                <a:schemeClr val="dk1"/>
              </a:buClr>
              <a:buSzPct val="100000"/>
              <a:buFont typeface="Times New Roman"/>
              <a:buChar char="•"/>
            </a:pPr>
            <a:r>
              <a:rPr lang="en-US" sz="800" b="0" i="0" u="none" strike="noStrike" cap="none" baseline="0">
                <a:solidFill>
                  <a:schemeClr val="dk1"/>
                </a:solidFill>
                <a:latin typeface="Times New Roman"/>
                <a:ea typeface="Times New Roman"/>
                <a:cs typeface="Times New Roman"/>
                <a:sym typeface="Times New Roman"/>
              </a:rPr>
              <a:t>150,000 to 300,000 lower respiratory tract infections (such as pneumonia and bronchitis) in children younger than 18 months of age, which result in 7,500 to 15,000 hospitalizations </a:t>
            </a:r>
          </a:p>
          <a:p>
            <a:pPr marL="457200" marR="0" lvl="1" indent="0" algn="l" rtl="0">
              <a:lnSpc>
                <a:spcPct val="80000"/>
              </a:lnSpc>
              <a:spcBef>
                <a:spcPts val="240"/>
              </a:spcBef>
              <a:spcAft>
                <a:spcPts val="0"/>
              </a:spcAft>
              <a:buClr>
                <a:schemeClr val="dk1"/>
              </a:buClr>
              <a:buSzPct val="100000"/>
              <a:buFont typeface="Times New Roman"/>
              <a:buChar char="•"/>
            </a:pPr>
            <a:r>
              <a:rPr lang="en-US" sz="800" b="0" i="0" u="none" strike="noStrike" cap="none" baseline="0">
                <a:solidFill>
                  <a:schemeClr val="dk1"/>
                </a:solidFill>
                <a:latin typeface="Times New Roman"/>
                <a:ea typeface="Times New Roman"/>
                <a:cs typeface="Times New Roman"/>
                <a:sym typeface="Times New Roman"/>
              </a:rPr>
              <a:t>Increases in the number and severity of asthma attacks in about 200,000 to 1 million asthmatic children </a:t>
            </a:r>
          </a:p>
          <a:p>
            <a:pPr marL="457200" marR="0" lvl="1" indent="0" algn="l" rtl="0">
              <a:lnSpc>
                <a:spcPct val="80000"/>
              </a:lnSpc>
              <a:spcBef>
                <a:spcPts val="240"/>
              </a:spcBef>
              <a:spcAft>
                <a:spcPts val="0"/>
              </a:spcAft>
              <a:buClr>
                <a:schemeClr val="dk1"/>
              </a:buClr>
              <a:buSzPct val="100000"/>
              <a:buFont typeface="Times New Roman"/>
              <a:buChar char="•"/>
            </a:pPr>
            <a:r>
              <a:rPr lang="en-US" sz="800" b="0" i="0" u="none" strike="noStrike" cap="none" baseline="0">
                <a:solidFill>
                  <a:schemeClr val="dk1"/>
                </a:solidFill>
                <a:latin typeface="Times New Roman"/>
                <a:ea typeface="Times New Roman"/>
                <a:cs typeface="Times New Roman"/>
                <a:sym typeface="Times New Roman"/>
              </a:rPr>
              <a:t>Increase in the number of cases of inflammation of the middle ear and build up of fluid in the ear in young children of smokers.  </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26</a:t>
            </a:fld>
            <a:endParaRPr lang="en-US" sz="1200" b="0" i="0" u="none" strike="noStrike" cap="none" baseline="0">
              <a:solidFill>
                <a:schemeClr val="dk2"/>
              </a:solidFill>
              <a:latin typeface="Tahoma"/>
              <a:ea typeface="Tahoma"/>
              <a:cs typeface="Tahoma"/>
              <a:sym typeface="Tahoma"/>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2" name="Shape 44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*if everyone  consumed 5 or more servings of fruits &amp; vegetables each day</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Additionally</a:t>
            </a:r>
          </a:p>
          <a:p>
            <a:pPr marL="0" marR="0" lvl="0" indent="0" algn="l" rtl="0">
              <a:spcBef>
                <a:spcPts val="600"/>
              </a:spcBef>
              <a:spcAft>
                <a:spcPts val="0"/>
              </a:spcAft>
              <a:buClr>
                <a:schemeClr val="dk2"/>
              </a:buClr>
              <a:buSzPct val="25000"/>
              <a:buFont typeface="Noto Symbol"/>
              <a:buNone/>
            </a:pPr>
            <a:r>
              <a:rPr lang="en-US" sz="1200" b="1" i="0" u="none" strike="noStrike" cap="none" baseline="0">
                <a:solidFill>
                  <a:schemeClr val="dk2"/>
                </a:solidFill>
                <a:latin typeface="Times New Roman"/>
                <a:ea typeface="Times New Roman"/>
                <a:cs typeface="Times New Roman"/>
                <a:sym typeface="Times New Roman"/>
              </a:rPr>
              <a:t>Eat more high-fiber foods: whole grains, cereals, beans, and vegetables.</a:t>
            </a:r>
          </a:p>
          <a:p>
            <a:pPr marL="0" marR="0" lvl="0" indent="0" algn="l" rtl="0">
              <a:spcBef>
                <a:spcPts val="600"/>
              </a:spcBef>
              <a:spcAft>
                <a:spcPts val="0"/>
              </a:spcAft>
              <a:buClr>
                <a:schemeClr val="dk2"/>
              </a:buClr>
              <a:buSzPct val="25000"/>
              <a:buFont typeface="Noto Symbol"/>
              <a:buNone/>
            </a:pPr>
            <a:r>
              <a:rPr lang="en-US" sz="1200" b="1" i="0" u="none" strike="noStrike" cap="none" baseline="0">
                <a:solidFill>
                  <a:schemeClr val="dk2"/>
                </a:solidFill>
                <a:latin typeface="Times New Roman"/>
                <a:ea typeface="Times New Roman"/>
                <a:cs typeface="Times New Roman"/>
                <a:sym typeface="Times New Roman"/>
              </a:rPr>
              <a:t>Eat fewer high-fat foods and watch your weight. Cut down on butter, margarine, fried foods, and rich desserts.</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27</a:t>
            </a:fld>
            <a:endParaRPr lang="en-US" sz="1200" b="0" i="0" u="none" strike="noStrike" cap="none" baseline="0">
              <a:solidFill>
                <a:schemeClr val="dk2"/>
              </a:solidFill>
              <a:latin typeface="Tahoma"/>
              <a:ea typeface="Tahoma"/>
              <a:cs typeface="Tahoma"/>
              <a:sym typeface="Tahoma"/>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9" name="Shape 44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Alcohol increases</a:t>
            </a:r>
            <a:r>
              <a:rPr lang="en-US" sz="1200" b="1" i="0" u="none" strike="noStrike" cap="none" baseline="0">
                <a:solidFill>
                  <a:schemeClr val="dk1"/>
                </a:solidFill>
                <a:latin typeface="Times New Roman"/>
                <a:ea typeface="Times New Roman"/>
                <a:cs typeface="Times New Roman"/>
                <a:sym typeface="Times New Roman"/>
              </a:rPr>
              <a:t> </a:t>
            </a:r>
            <a:r>
              <a:rPr lang="en-US" sz="1200" b="0" i="0" u="none" strike="noStrike" cap="none" baseline="0">
                <a:solidFill>
                  <a:schemeClr val="dk1"/>
                </a:solidFill>
                <a:latin typeface="Times New Roman"/>
                <a:ea typeface="Times New Roman"/>
                <a:cs typeface="Times New Roman"/>
                <a:sym typeface="Times New Roman"/>
              </a:rPr>
              <a:t>the risk of cancers of</a:t>
            </a:r>
            <a:r>
              <a:rPr lang="en-US" sz="1200" b="1" i="0" u="none" strike="noStrike" cap="none" baseline="0">
                <a:solidFill>
                  <a:schemeClr val="dk1"/>
                </a:solidFill>
                <a:latin typeface="Times New Roman"/>
                <a:ea typeface="Times New Roman"/>
                <a:cs typeface="Times New Roman"/>
                <a:sym typeface="Times New Roman"/>
              </a:rPr>
              <a:t> </a:t>
            </a:r>
            <a:r>
              <a:rPr lang="en-US" sz="1200" b="0" i="0" u="none" strike="noStrike" cap="none" baseline="0">
                <a:solidFill>
                  <a:schemeClr val="dk1"/>
                </a:solidFill>
                <a:latin typeface="Times New Roman"/>
                <a:ea typeface="Times New Roman"/>
                <a:cs typeface="Times New Roman"/>
                <a:sym typeface="Times New Roman"/>
              </a:rPr>
              <a:t>the mouth, pharynx, larynx, esophagus, liver, and breast. </a:t>
            </a:r>
          </a:p>
          <a:p>
            <a:pPr marL="0" marR="0" lvl="0" indent="0" algn="just"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A drink is defined as 12 ounces of beer, 5 ounces of wine, or 1.5 ounces of 80 proof distilled spirits. </a:t>
            </a:r>
          </a:p>
          <a:p>
            <a:pPr marL="0" marR="0" lvl="0" indent="0" algn="just"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The combination of alcohol and tobacco increases the risk of cancer far more than the effect of either drinking or smoking. </a:t>
            </a:r>
          </a:p>
          <a:p>
            <a:pPr marL="0" marR="0" lvl="0" indent="0" algn="just"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Regular consumption of even a few drinks per week is associated with an increased risk of breast cancer in women. Women at high risk of breast cancer may want to consider not drinking any alcohol.</a:t>
            </a: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28</a:t>
            </a:fld>
            <a:endParaRPr lang="en-US" sz="1200" b="0" i="0" u="none" strike="noStrike" cap="none" baseline="0">
              <a:solidFill>
                <a:schemeClr val="dk2"/>
              </a:solidFill>
              <a:latin typeface="Tahoma"/>
              <a:ea typeface="Tahoma"/>
              <a:cs typeface="Tahoma"/>
              <a:sym typeface="Tahoma"/>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4" name="Shape 46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100000"/>
              <a:buFont typeface="Times New Roman"/>
              <a:buChar char="•"/>
            </a:pPr>
            <a:r>
              <a:rPr lang="en-US" sz="1200" b="0" i="0" u="none" strike="noStrike" cap="none" baseline="0">
                <a:solidFill>
                  <a:srgbClr val="000000"/>
                </a:solidFill>
                <a:latin typeface="Times New Roman"/>
                <a:ea typeface="Times New Roman"/>
                <a:cs typeface="Times New Roman"/>
                <a:sym typeface="Times New Roman"/>
              </a:rPr>
              <a:t>You are 66 times more likely to sunburn while hiking Mt. Timpanogos than while sunbathing in Los Angeles.(we need reference for this)</a:t>
            </a:r>
          </a:p>
          <a:p>
            <a:pPr marL="0" marR="0" lvl="0" indent="0" algn="l" rtl="0">
              <a:spcBef>
                <a:spcPts val="100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Tanning beds, once thought to be safer than the sun, may be associated with a nearly two-fold increase in the likelihood of developing the potentially deadly skin cancer melanoma, according to a Swedish study published in the </a:t>
            </a:r>
            <a:r>
              <a:rPr lang="en-US" sz="1200" b="0" i="1" u="none" strike="noStrike" cap="none" baseline="0">
                <a:solidFill>
                  <a:schemeClr val="dk1"/>
                </a:solidFill>
                <a:latin typeface="Times New Roman"/>
                <a:ea typeface="Times New Roman"/>
                <a:cs typeface="Times New Roman"/>
                <a:sym typeface="Times New Roman"/>
              </a:rPr>
              <a:t>British Journal of Cancer </a:t>
            </a:r>
            <a:r>
              <a:rPr lang="en-US" sz="1200" b="0" i="0" u="none" strike="noStrike" cap="none" baseline="0">
                <a:solidFill>
                  <a:schemeClr val="dk1"/>
                </a:solidFill>
                <a:latin typeface="Times New Roman"/>
                <a:ea typeface="Times New Roman"/>
                <a:cs typeface="Times New Roman"/>
                <a:sym typeface="Times New Roman"/>
              </a:rPr>
              <a:t>(Vol. 82, No. 9). People 35 or younger who used the beds regularly had a melanoma risk eight-fold higher than people who never used tanning beds. Even occasional use among that age group almost tripled the chances of developing melanoma. </a:t>
            </a:r>
          </a:p>
          <a:p>
            <a:pPr marL="0" marR="0" lvl="0" indent="0" algn="l" rtl="0">
              <a:spcBef>
                <a:spcPts val="8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3</a:t>
            </a:fld>
            <a:endParaRPr lang="en-US" sz="1200" b="0" i="0" u="none" strike="noStrike" cap="none" baseline="0">
              <a:solidFill>
                <a:schemeClr val="dk2"/>
              </a:solidFill>
              <a:latin typeface="Tahoma"/>
              <a:ea typeface="Tahoma"/>
              <a:cs typeface="Tahoma"/>
              <a:sym typeface="Tahoma"/>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30</a:t>
            </a:fld>
            <a:endParaRPr lang="en-US" sz="1200" b="0" i="0" u="none" strike="noStrike" cap="none" baseline="0">
              <a:solidFill>
                <a:schemeClr val="dk2"/>
              </a:solidFill>
              <a:latin typeface="Tahoma"/>
              <a:ea typeface="Tahoma"/>
              <a:cs typeface="Tahoma"/>
              <a:sym typeface="Tahoma"/>
            </a:endParaRPr>
          </a:p>
        </p:txBody>
      </p:sp>
      <p:sp>
        <p:nvSpPr>
          <p:cNvPr id="485" name="Shape 485"/>
          <p:cNvSpPr>
            <a:spLocks noGrp="1" noRot="1" noChangeAspect="1"/>
          </p:cNvSpPr>
          <p:nvPr>
            <p:ph type="sldImg" idx="2"/>
          </p:nvPr>
        </p:nvSpPr>
        <p:spPr>
          <a:xfrm>
            <a:off x="203200" y="533400"/>
            <a:ext cx="2641600" cy="19811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86" name="Shape 486"/>
          <p:cNvSpPr txBox="1">
            <a:spLocks noGrp="1"/>
          </p:cNvSpPr>
          <p:nvPr>
            <p:ph type="body" idx="1"/>
          </p:nvPr>
        </p:nvSpPr>
        <p:spPr>
          <a:xfrm>
            <a:off x="3124200" y="533400"/>
            <a:ext cx="3429000" cy="1981199"/>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You may wonder what this number represents.</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This is the number of lives we could save each year from cancer deaths if people would follow ACS nutrition and physical activity guidelines.</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One third of the approximately 500,000 cancer deaths that occur each year in this country are due to diet and activity habits.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31</a:t>
            </a:fld>
            <a:endParaRPr lang="en-US" sz="1200" b="0" i="0" u="none" strike="noStrike" cap="none" baseline="0">
              <a:solidFill>
                <a:schemeClr val="dk2"/>
              </a:solidFill>
              <a:latin typeface="Tahoma"/>
              <a:ea typeface="Tahoma"/>
              <a:cs typeface="Tahoma"/>
              <a:sym typeface="Tahoma"/>
            </a:endParaRPr>
          </a:p>
        </p:txBody>
      </p:sp>
      <p:sp>
        <p:nvSpPr>
          <p:cNvPr id="492" name="Shape 492"/>
          <p:cNvSpPr>
            <a:spLocks noGrp="1" noRot="1" noChangeAspect="1"/>
          </p:cNvSpPr>
          <p:nvPr>
            <p:ph type="sldImg" idx="2"/>
          </p:nvPr>
        </p:nvSpPr>
        <p:spPr>
          <a:xfrm>
            <a:off x="203200" y="533400"/>
            <a:ext cx="2641500" cy="19811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93" name="Shape 493"/>
          <p:cNvSpPr txBox="1">
            <a:spLocks noGrp="1"/>
          </p:cNvSpPr>
          <p:nvPr>
            <p:ph type="body" idx="1"/>
          </p:nvPr>
        </p:nvSpPr>
        <p:spPr>
          <a:xfrm>
            <a:off x="3124200" y="533400"/>
            <a:ext cx="3429000" cy="1981199"/>
          </a:xfrm>
          <a:prstGeom prst="rect">
            <a:avLst/>
          </a:prstGeom>
          <a:solidFill>
            <a:srgbClr val="FFFFFF"/>
          </a:solidFill>
          <a:ln w="9525"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You may wonder what this number represents.</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This is the number of lives we could save each year from cancer deaths if people would follow ACS nutrition and physical activity guidelines.</a:t>
            </a: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One third of the approximately 500,000 cancer deaths that occur each year in this country are due to diet and activity habits.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32</a:t>
            </a:fld>
            <a:endParaRPr lang="en-US" sz="1200" b="0" i="0" u="none" strike="noStrike" cap="none" baseline="0">
              <a:solidFill>
                <a:schemeClr val="dk2"/>
              </a:solidFill>
              <a:latin typeface="Tahoma"/>
              <a:ea typeface="Tahoma"/>
              <a:cs typeface="Tahoma"/>
              <a:sym typeface="Tahoma"/>
            </a:endParaRPr>
          </a:p>
        </p:txBody>
      </p:sp>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0" name="Shape 50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Alcohol increases</a:t>
            </a:r>
            <a:r>
              <a:rPr lang="en-US" sz="1200" b="1" i="0" u="none" strike="noStrike" cap="none" baseline="0">
                <a:solidFill>
                  <a:schemeClr val="dk1"/>
                </a:solidFill>
                <a:latin typeface="Times New Roman"/>
                <a:ea typeface="Times New Roman"/>
                <a:cs typeface="Times New Roman"/>
                <a:sym typeface="Times New Roman"/>
              </a:rPr>
              <a:t> </a:t>
            </a:r>
            <a:r>
              <a:rPr lang="en-US" sz="1200" b="0" i="0" u="none" strike="noStrike" cap="none" baseline="0">
                <a:solidFill>
                  <a:schemeClr val="dk1"/>
                </a:solidFill>
                <a:latin typeface="Times New Roman"/>
                <a:ea typeface="Times New Roman"/>
                <a:cs typeface="Times New Roman"/>
                <a:sym typeface="Times New Roman"/>
              </a:rPr>
              <a:t>the risk of cancers of</a:t>
            </a:r>
            <a:r>
              <a:rPr lang="en-US" sz="1200" b="1" i="0" u="none" strike="noStrike" cap="none" baseline="0">
                <a:solidFill>
                  <a:schemeClr val="dk1"/>
                </a:solidFill>
                <a:latin typeface="Times New Roman"/>
                <a:ea typeface="Times New Roman"/>
                <a:cs typeface="Times New Roman"/>
                <a:sym typeface="Times New Roman"/>
              </a:rPr>
              <a:t> </a:t>
            </a:r>
            <a:r>
              <a:rPr lang="en-US" sz="1200" b="0" i="0" u="none" strike="noStrike" cap="none" baseline="0">
                <a:solidFill>
                  <a:schemeClr val="dk1"/>
                </a:solidFill>
                <a:latin typeface="Times New Roman"/>
                <a:ea typeface="Times New Roman"/>
                <a:cs typeface="Times New Roman"/>
                <a:sym typeface="Times New Roman"/>
              </a:rPr>
              <a:t>the mouth, pharynx, larynx, esophagus, liver, and breast. </a:t>
            </a:r>
          </a:p>
          <a:p>
            <a:pPr marL="0" marR="0" lvl="0" indent="0" algn="just"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A drink is defined as 12 ounces of beer, 5 ounces of wine, or 1.5 ounces of 80 proof distilled spirits. </a:t>
            </a:r>
          </a:p>
          <a:p>
            <a:pPr marL="0" marR="0" lvl="0" indent="0" algn="just"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The combination of alcohol and tobacco increases the risk of cancer far more than the effect of either drinking or smoking. </a:t>
            </a:r>
          </a:p>
          <a:p>
            <a:pPr marL="0" marR="0" lvl="0" indent="0" algn="just"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Regular consumption of even a few drinks per week is associated with an increased risk of breast cancer in women. Women at high risk of breast cancer may want to consider not drinking any alcohol.</a:t>
            </a:r>
          </a:p>
          <a:p>
            <a:pPr marL="0" marR="0" lvl="0" indent="76200" algn="l" rtl="0">
              <a:spcBef>
                <a:spcPts val="360"/>
              </a:spcBef>
              <a:spcAft>
                <a:spcPts val="0"/>
              </a:spcAft>
              <a:buClr>
                <a:schemeClr val="dk1"/>
              </a:buClr>
              <a:buFont typeface="Times New Roman"/>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4</a:t>
            </a:fld>
            <a:endParaRPr lang="en-US" sz="1200" b="0" i="0" u="none" strike="noStrike" cap="none" baseline="0">
              <a:solidFill>
                <a:schemeClr val="dk2"/>
              </a:solidFill>
              <a:latin typeface="Tahoma"/>
              <a:ea typeface="Tahoma"/>
              <a:cs typeface="Tahoma"/>
              <a:sym typeface="Tahoma"/>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1" name="Shape 14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We use the term “cancer” to refer to a group of almost 200 different diseases. Our bodies are made up of about 30 trillion cells. The cells group together to form tissues and organs. Cancer can arise in any of those cells.</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For example, stomach cancer is a different disease than breast cancer. It has different treatments, etc.  There are even different types of breast cancer and skin cancer, etc.</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52" name="Shape 1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b="0" i="0" u="none" strike="noStrike" cap="none" baseline="0">
                <a:solidFill>
                  <a:schemeClr val="dk2"/>
                </a:solidFill>
                <a:latin typeface="Tahoma"/>
                <a:ea typeface="Tahoma"/>
                <a:cs typeface="Tahoma"/>
                <a:sym typeface="Tahoma"/>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6</a:t>
            </a:fld>
            <a:endParaRPr lang="en-US" sz="1200" b="0" i="0" u="none" strike="noStrike" cap="none" baseline="0">
              <a:solidFill>
                <a:schemeClr val="dk2"/>
              </a:solidFill>
              <a:latin typeface="Tahoma"/>
              <a:ea typeface="Tahoma"/>
              <a:cs typeface="Tahoma"/>
              <a:sym typeface="Tahoma"/>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We use the term “cancer” to refer to a group of almost 200 different diseases. Our bodies are made up of about 30 trillion cells. The cells group together to form tissues and organs. Cancer can arise in any of those cells.</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For example, stomach cancer is a different disease than breast cancer. It has different treatments, etc.  There are even different types of breast cancer and skin cancer, etc.</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7</a:t>
            </a:fld>
            <a:endParaRPr lang="en-US" sz="1200" b="0" i="0" u="none" strike="noStrike" cap="none" baseline="0">
              <a:solidFill>
                <a:schemeClr val="dk2"/>
              </a:solidFill>
              <a:latin typeface="Tahoma"/>
              <a:ea typeface="Tahoma"/>
              <a:cs typeface="Tahoma"/>
              <a:sym typeface="Tahoma"/>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We use the term “cancer” to refer to a group of almost 200 different diseases. Our bodies are made up of about 30 trillion cells. The cells group together to form tissues and organs. Cancer can arise in any of those cells.</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360"/>
              </a:spcBef>
              <a:spcAft>
                <a:spcPts val="0"/>
              </a:spcAft>
              <a:buClr>
                <a:schemeClr val="dk1"/>
              </a:buClr>
              <a:buSzPct val="100000"/>
              <a:buFont typeface="Times New Roman"/>
              <a:buChar char="•"/>
            </a:pPr>
            <a:r>
              <a:rPr lang="en-US" sz="1200" b="0" i="0" u="none" strike="noStrike" cap="none" baseline="0">
                <a:solidFill>
                  <a:schemeClr val="dk1"/>
                </a:solidFill>
                <a:latin typeface="Times New Roman"/>
                <a:ea typeface="Times New Roman"/>
                <a:cs typeface="Times New Roman"/>
                <a:sym typeface="Times New Roman"/>
              </a:rPr>
              <a:t>For example, stomach cancer is a different disease than breast cancer. It has different treatments, etc.  There are even different types of breast cancer and skin cancer, etc.</a:t>
            </a:r>
          </a:p>
          <a:p>
            <a:pPr marL="0" marR="0" lvl="0" indent="0" algn="l" rtl="0">
              <a:spcBef>
                <a:spcPts val="36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2"/>
                </a:solidFill>
                <a:latin typeface="Tahoma"/>
                <a:ea typeface="Tahoma"/>
                <a:cs typeface="Tahoma"/>
                <a:sym typeface="Tahoma"/>
              </a:rPr>
              <a:pPr marL="0" marR="0" lvl="0" indent="0" algn="r" rtl="0">
                <a:spcBef>
                  <a:spcPts val="0"/>
                </a:spcBef>
                <a:spcAft>
                  <a:spcPts val="0"/>
                </a:spcAft>
                <a:buSzPct val="25000"/>
                <a:buNone/>
              </a:pPr>
              <a:t>8</a:t>
            </a:fld>
            <a:endParaRPr lang="en-US" sz="1200" b="0" i="0" u="none" strike="noStrike" cap="none" baseline="0">
              <a:solidFill>
                <a:schemeClr val="dk2"/>
              </a:solidFill>
              <a:latin typeface="Tahoma"/>
              <a:ea typeface="Tahoma"/>
              <a:cs typeface="Tahoma"/>
              <a:sym typeface="Tahoma"/>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Clr>
                <a:schemeClr val="dk2"/>
              </a:buClr>
              <a:buSzPct val="25000"/>
              <a:buFont typeface="Arial"/>
              <a:buNone/>
            </a:pPr>
            <a:r>
              <a:rPr lang="en-US" sz="1200" b="0" i="0" u="none" strike="noStrike" cap="none" baseline="0">
                <a:solidFill>
                  <a:schemeClr val="dk2"/>
                </a:solidFill>
                <a:latin typeface="Arial"/>
                <a:ea typeface="Arial"/>
                <a:cs typeface="Arial"/>
                <a:sym typeface="Arial"/>
              </a:rPr>
              <a:t>*</a:t>
            </a: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sz="1200" b="0" i="0" u="none" strike="noStrike" cap="none" baseline="0">
                <a:solidFill>
                  <a:schemeClr val="dk2"/>
                </a:solidFill>
                <a:latin typeface="Tahoma"/>
                <a:ea typeface="Tahoma"/>
                <a:cs typeface="Tahoma"/>
                <a:sym typeface="Tahoma"/>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a:off x="0" y="0"/>
            <a:ext cx="825499" cy="6858000"/>
          </a:xfrm>
          <a:prstGeom prst="rect">
            <a:avLst/>
          </a:prstGeom>
          <a:solidFill>
            <a:schemeClr val="lt2">
              <a:alpha val="49803"/>
            </a:scheme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17" name="Shape 17"/>
          <p:cNvSpPr/>
          <p:nvPr/>
        </p:nvSpPr>
        <p:spPr>
          <a:xfrm>
            <a:off x="0" y="3543300"/>
            <a:ext cx="3343274" cy="122237"/>
          </a:xfrm>
          <a:prstGeom prst="rect">
            <a:avLst/>
          </a:prstGeom>
          <a:solidFill>
            <a:schemeClr val="dk1">
              <a:alpha val="49803"/>
            </a:scheme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a:solidFill>
                <a:schemeClr val="lt1"/>
              </a:solidFill>
              <a:latin typeface="Times New Roman"/>
              <a:ea typeface="Times New Roman"/>
              <a:cs typeface="Times New Roman"/>
              <a:sym typeface="Times New Roman"/>
            </a:endParaRPr>
          </a:p>
        </p:txBody>
      </p:sp>
      <p:sp>
        <p:nvSpPr>
          <p:cNvPr id="18" name="Shape 18"/>
          <p:cNvSpPr txBox="1">
            <a:spLocks noGrp="1"/>
          </p:cNvSpPr>
          <p:nvPr>
            <p:ph type="ctrTitle"/>
          </p:nvPr>
        </p:nvSpPr>
        <p:spPr>
          <a:xfrm>
            <a:off x="990600" y="1171575"/>
            <a:ext cx="7467600" cy="21050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9" name="Shape 19"/>
          <p:cNvSpPr txBox="1">
            <a:spLocks noGrp="1"/>
          </p:cNvSpPr>
          <p:nvPr>
            <p:ph type="subTitle" idx="1"/>
          </p:nvPr>
        </p:nvSpPr>
        <p:spPr>
          <a:xfrm>
            <a:off x="1447800" y="3886200"/>
            <a:ext cx="6400799" cy="1752600"/>
          </a:xfrm>
          <a:prstGeom prst="rect">
            <a:avLst/>
          </a:prstGeom>
          <a:noFill/>
          <a:ln>
            <a:noFill/>
          </a:ln>
        </p:spPr>
        <p:txBody>
          <a:bodyPr lIns="91425" tIns="91425" rIns="91425" bIns="91425" anchor="t" anchorCtr="0"/>
          <a:lstStyle>
            <a:lvl1pPr marL="0" marR="0" indent="0" algn="ctr" rtl="0">
              <a:spcBef>
                <a:spcPts val="800"/>
              </a:spcBef>
              <a:spcAft>
                <a:spcPts val="0"/>
              </a:spcAft>
              <a:buClr>
                <a:schemeClr val="accent1"/>
              </a:buClr>
              <a:buFont typeface="Noto Symbol"/>
              <a:buNone/>
              <a:defRPr/>
            </a:lvl1pPr>
            <a:lvl2pPr marL="742950" marR="0" indent="-161290" algn="l" rtl="0">
              <a:spcBef>
                <a:spcPts val="560"/>
              </a:spcBef>
              <a:spcAft>
                <a:spcPts val="0"/>
              </a:spcAft>
              <a:buClr>
                <a:schemeClr val="lt2"/>
              </a:buClr>
              <a:buFont typeface="Noto Symbol"/>
              <a:buChar char="■"/>
              <a:defRPr/>
            </a:lvl2pPr>
            <a:lvl3pPr marL="1143000" marR="0" indent="-129539" algn="l" rtl="0">
              <a:spcBef>
                <a:spcPts val="480"/>
              </a:spcBef>
              <a:spcAft>
                <a:spcPts val="0"/>
              </a:spcAft>
              <a:buClr>
                <a:schemeClr val="accent1"/>
              </a:buClr>
              <a:buFont typeface="Noto Symbol"/>
              <a:buChar char="■"/>
              <a:defRPr/>
            </a:lvl3pPr>
            <a:lvl4pPr marL="1600200" marR="0" indent="-101600" algn="l" rtl="0">
              <a:spcBef>
                <a:spcPts val="400"/>
              </a:spcBef>
              <a:spcAft>
                <a:spcPts val="0"/>
              </a:spcAft>
              <a:buClr>
                <a:schemeClr val="lt1"/>
              </a:buClr>
              <a:buFont typeface="Tahoma"/>
              <a:buChar char="–"/>
              <a:defRPr/>
            </a:lvl4pPr>
            <a:lvl5pPr marL="2057400" marR="0" indent="-158750" algn="l" rtl="0">
              <a:spcBef>
                <a:spcPts val="400"/>
              </a:spcBef>
              <a:spcAft>
                <a:spcPts val="0"/>
              </a:spcAft>
              <a:buClr>
                <a:schemeClr val="lt2"/>
              </a:buClr>
              <a:buFont typeface="Noto Symbol"/>
              <a:buChar char="■"/>
              <a:defRPr/>
            </a:lvl5pPr>
            <a:lvl6pPr marL="2514600" marR="0" indent="-158750" algn="l" rtl="0">
              <a:spcBef>
                <a:spcPts val="400"/>
              </a:spcBef>
              <a:spcAft>
                <a:spcPts val="0"/>
              </a:spcAft>
              <a:buClr>
                <a:schemeClr val="lt2"/>
              </a:buClr>
              <a:buFont typeface="Noto Symbol"/>
              <a:buChar char="■"/>
              <a:defRPr/>
            </a:lvl6pPr>
            <a:lvl7pPr marL="2971800" marR="0" indent="-158750" algn="l" rtl="0">
              <a:spcBef>
                <a:spcPts val="400"/>
              </a:spcBef>
              <a:spcAft>
                <a:spcPts val="0"/>
              </a:spcAft>
              <a:buClr>
                <a:schemeClr val="lt2"/>
              </a:buClr>
              <a:buFont typeface="Noto Symbol"/>
              <a:buChar char="■"/>
              <a:defRPr/>
            </a:lvl7pPr>
            <a:lvl8pPr marL="3429000" marR="0" indent="-158750" algn="l" rtl="0">
              <a:spcBef>
                <a:spcPts val="400"/>
              </a:spcBef>
              <a:spcAft>
                <a:spcPts val="0"/>
              </a:spcAft>
              <a:buClr>
                <a:schemeClr val="lt2"/>
              </a:buClr>
              <a:buFont typeface="Noto Symbol"/>
              <a:buChar char="■"/>
              <a:defRPr/>
            </a:lvl8pPr>
            <a:lvl9pPr marL="3886200" marR="0" indent="-158750" algn="l" rtl="0">
              <a:spcBef>
                <a:spcPts val="400"/>
              </a:spcBef>
              <a:spcAft>
                <a:spcPts val="0"/>
              </a:spcAft>
              <a:buClr>
                <a:schemeClr val="lt2"/>
              </a:buClr>
              <a:buFont typeface="Noto Symbol"/>
              <a:buChar char="■"/>
              <a:defRPr/>
            </a:lvl9pPr>
          </a:lstStyle>
          <a:p>
            <a:endParaRPr/>
          </a:p>
        </p:txBody>
      </p:sp>
      <p:sp>
        <p:nvSpPr>
          <p:cNvPr id="20" name="Shape 20"/>
          <p:cNvSpPr txBox="1">
            <a:spLocks noGrp="1"/>
          </p:cNvSpPr>
          <p:nvPr>
            <p:ph type="dt" idx="10"/>
          </p:nvPr>
        </p:nvSpPr>
        <p:spPr>
          <a:xfrm>
            <a:off x="838200" y="6248400"/>
            <a:ext cx="1752600"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32766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6934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CCECFF"/>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68" name="Shape 68"/>
          <p:cNvSpPr>
            <a:spLocks noGrp="1"/>
          </p:cNvSpPr>
          <p:nvPr>
            <p:ph type="clipArt" idx="2"/>
          </p:nvPr>
        </p:nvSpPr>
        <p:spPr>
          <a:xfrm>
            <a:off x="685800" y="1981200"/>
            <a:ext cx="3809999" cy="4114800"/>
          </a:xfrm>
          <a:prstGeom prst="rect">
            <a:avLst/>
          </a:prstGeom>
          <a:noFill/>
          <a:ln>
            <a:noFill/>
          </a:ln>
        </p:spPr>
      </p:sp>
      <p:sp>
        <p:nvSpPr>
          <p:cNvPr id="69" name="Shape 69"/>
          <p:cNvSpPr txBox="1">
            <a:spLocks noGrp="1"/>
          </p:cNvSpPr>
          <p:nvPr>
            <p:ph type="body" idx="1"/>
          </p:nvPr>
        </p:nvSpPr>
        <p:spPr>
          <a:xfrm>
            <a:off x="4648200" y="1981200"/>
            <a:ext cx="3809999" cy="4114800"/>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accent1"/>
              </a:buClr>
              <a:buFont typeface="Noto Symbol"/>
              <a:buChar char="■"/>
              <a:defRPr/>
            </a:lvl1pPr>
            <a:lvl2pPr marL="742950" indent="-161290" algn="l" rtl="0">
              <a:spcBef>
                <a:spcPts val="560"/>
              </a:spcBef>
              <a:spcAft>
                <a:spcPts val="0"/>
              </a:spcAft>
              <a:buClr>
                <a:schemeClr val="lt2"/>
              </a:buClr>
              <a:buFont typeface="Noto Symbol"/>
              <a:buChar char="■"/>
              <a:defRPr/>
            </a:lvl2pPr>
            <a:lvl3pPr marL="1143000" indent="-129539" algn="l" rtl="0">
              <a:spcBef>
                <a:spcPts val="480"/>
              </a:spcBef>
              <a:spcAft>
                <a:spcPts val="0"/>
              </a:spcAft>
              <a:buClr>
                <a:schemeClr val="accent1"/>
              </a:buClr>
              <a:buFont typeface="Noto Symbol"/>
              <a:buChar char="■"/>
              <a:defRPr/>
            </a:lvl3pPr>
            <a:lvl4pPr marL="1600200" indent="-101600" algn="l" rtl="0">
              <a:spcBef>
                <a:spcPts val="400"/>
              </a:spcBef>
              <a:spcAft>
                <a:spcPts val="0"/>
              </a:spcAft>
              <a:buClr>
                <a:schemeClr val="lt1"/>
              </a:buClr>
              <a:buFont typeface="Tahoma"/>
              <a:buChar char="–"/>
              <a:defRPr/>
            </a:lvl4pPr>
            <a:lvl5pPr marL="2057400" indent="-158750" algn="l" rtl="0">
              <a:spcBef>
                <a:spcPts val="400"/>
              </a:spcBef>
              <a:spcAft>
                <a:spcPts val="0"/>
              </a:spcAft>
              <a:buClr>
                <a:schemeClr val="lt2"/>
              </a:buClr>
              <a:buFont typeface="Noto Symbol"/>
              <a:buChar char="■"/>
              <a:defRPr/>
            </a:lvl5pPr>
            <a:lvl6pPr marL="2514600" indent="-158750" algn="l" rtl="0">
              <a:spcBef>
                <a:spcPts val="400"/>
              </a:spcBef>
              <a:spcAft>
                <a:spcPts val="0"/>
              </a:spcAft>
              <a:buClr>
                <a:schemeClr val="lt2"/>
              </a:buClr>
              <a:buFont typeface="Noto Symbol"/>
              <a:buChar char="■"/>
              <a:defRPr/>
            </a:lvl6pPr>
            <a:lvl7pPr marL="2971800" indent="-158750" algn="l" rtl="0">
              <a:spcBef>
                <a:spcPts val="400"/>
              </a:spcBef>
              <a:spcAft>
                <a:spcPts val="0"/>
              </a:spcAft>
              <a:buClr>
                <a:schemeClr val="lt2"/>
              </a:buClr>
              <a:buFont typeface="Noto Symbol"/>
              <a:buChar char="■"/>
              <a:defRPr/>
            </a:lvl7pPr>
            <a:lvl8pPr marL="3429000" indent="-158750" algn="l" rtl="0">
              <a:spcBef>
                <a:spcPts val="400"/>
              </a:spcBef>
              <a:spcAft>
                <a:spcPts val="0"/>
              </a:spcAft>
              <a:buClr>
                <a:schemeClr val="lt2"/>
              </a:buClr>
              <a:buFont typeface="Noto Symbol"/>
              <a:buChar char="■"/>
              <a:defRPr/>
            </a:lvl8pPr>
            <a:lvl9pPr marL="3886200" indent="-158750" algn="l" rtl="0">
              <a:spcBef>
                <a:spcPts val="400"/>
              </a:spcBef>
              <a:spcAft>
                <a:spcPts val="0"/>
              </a:spcAft>
              <a:buClr>
                <a:schemeClr val="lt2"/>
              </a:buClr>
              <a:buFont typeface="Noto Symbol"/>
              <a:buChar char="■"/>
              <a:defRPr/>
            </a:lvl9pPr>
          </a:lstStyle>
          <a:p>
            <a:endParaRPr/>
          </a:p>
        </p:txBody>
      </p:sp>
      <p:sp>
        <p:nvSpPr>
          <p:cNvPr id="70" name="Shape 7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76" name="Shape 7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82" name="Shape 8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84" name="Shape 8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92" name="Shape 9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a:spLocks noGrp="1"/>
          </p:cNvSpPr>
          <p:nvPr>
            <p:ph type="pic" idx="2"/>
          </p:nvPr>
        </p:nvSpPr>
        <p:spPr>
          <a:xfrm>
            <a:off x="1792288" y="612775"/>
            <a:ext cx="5486399" cy="4114800"/>
          </a:xfrm>
          <a:prstGeom prst="rect">
            <a:avLst/>
          </a:prstGeom>
          <a:noFill/>
          <a:ln>
            <a:noFill/>
          </a:ln>
        </p:spPr>
      </p:sp>
      <p:sp>
        <p:nvSpPr>
          <p:cNvPr id="98" name="Shape 9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99" name="Shape 9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04" name="Shape 104"/>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accent1"/>
              </a:buClr>
              <a:buFont typeface="Noto Symbol"/>
              <a:buChar char="■"/>
              <a:defRPr/>
            </a:lvl1pPr>
            <a:lvl2pPr marL="742950" indent="-161290" algn="l" rtl="0">
              <a:spcBef>
                <a:spcPts val="560"/>
              </a:spcBef>
              <a:spcAft>
                <a:spcPts val="0"/>
              </a:spcAft>
              <a:buClr>
                <a:schemeClr val="lt2"/>
              </a:buClr>
              <a:buFont typeface="Noto Symbol"/>
              <a:buChar char="■"/>
              <a:defRPr/>
            </a:lvl2pPr>
            <a:lvl3pPr marL="1143000" indent="-129539" algn="l" rtl="0">
              <a:spcBef>
                <a:spcPts val="480"/>
              </a:spcBef>
              <a:spcAft>
                <a:spcPts val="0"/>
              </a:spcAft>
              <a:buClr>
                <a:schemeClr val="accent1"/>
              </a:buClr>
              <a:buFont typeface="Noto Symbol"/>
              <a:buChar char="■"/>
              <a:defRPr/>
            </a:lvl3pPr>
            <a:lvl4pPr marL="1600200" indent="-101600" algn="l" rtl="0">
              <a:spcBef>
                <a:spcPts val="400"/>
              </a:spcBef>
              <a:spcAft>
                <a:spcPts val="0"/>
              </a:spcAft>
              <a:buClr>
                <a:schemeClr val="lt1"/>
              </a:buClr>
              <a:buFont typeface="Tahoma"/>
              <a:buChar char="–"/>
              <a:defRPr/>
            </a:lvl4pPr>
            <a:lvl5pPr marL="2057400" indent="-158750" algn="l" rtl="0">
              <a:spcBef>
                <a:spcPts val="400"/>
              </a:spcBef>
              <a:spcAft>
                <a:spcPts val="0"/>
              </a:spcAft>
              <a:buClr>
                <a:schemeClr val="lt2"/>
              </a:buClr>
              <a:buFont typeface="Noto Symbol"/>
              <a:buChar char="■"/>
              <a:defRPr/>
            </a:lvl5pPr>
            <a:lvl6pPr marL="2514600" indent="-158750" algn="l" rtl="0">
              <a:spcBef>
                <a:spcPts val="400"/>
              </a:spcBef>
              <a:spcAft>
                <a:spcPts val="0"/>
              </a:spcAft>
              <a:buClr>
                <a:schemeClr val="lt2"/>
              </a:buClr>
              <a:buFont typeface="Noto Symbol"/>
              <a:buChar char="■"/>
              <a:defRPr/>
            </a:lvl6pPr>
            <a:lvl7pPr marL="2971800" indent="-158750" algn="l" rtl="0">
              <a:spcBef>
                <a:spcPts val="400"/>
              </a:spcBef>
              <a:spcAft>
                <a:spcPts val="0"/>
              </a:spcAft>
              <a:buClr>
                <a:schemeClr val="lt2"/>
              </a:buClr>
              <a:buFont typeface="Noto Symbol"/>
              <a:buChar char="■"/>
              <a:defRPr/>
            </a:lvl7pPr>
            <a:lvl8pPr marL="3429000" indent="-158750" algn="l" rtl="0">
              <a:spcBef>
                <a:spcPts val="400"/>
              </a:spcBef>
              <a:spcAft>
                <a:spcPts val="0"/>
              </a:spcAft>
              <a:buClr>
                <a:schemeClr val="lt2"/>
              </a:buClr>
              <a:buFont typeface="Noto Symbol"/>
              <a:buChar char="■"/>
              <a:defRPr/>
            </a:lvl8pPr>
            <a:lvl9pPr marL="3886200" indent="-158750" algn="l" rtl="0">
              <a:spcBef>
                <a:spcPts val="400"/>
              </a:spcBef>
              <a:spcAft>
                <a:spcPts val="0"/>
              </a:spcAft>
              <a:buClr>
                <a:schemeClr val="lt2"/>
              </a:buClr>
              <a:buFont typeface="Noto Symbol"/>
              <a:buChar char="■"/>
              <a:defRPr/>
            </a:lvl9pPr>
          </a:lstStyle>
          <a:p>
            <a:endParaRPr/>
          </a:p>
        </p:txBody>
      </p:sp>
      <p:sp>
        <p:nvSpPr>
          <p:cNvPr id="105" name="Shape 10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6" name="Shape 10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7" name="Shape 10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rot="5400000">
            <a:off x="4610099" y="2247900"/>
            <a:ext cx="5638800" cy="20574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110" name="Shape 110"/>
          <p:cNvSpPr txBox="1">
            <a:spLocks noGrp="1"/>
          </p:cNvSpPr>
          <p:nvPr>
            <p:ph type="body" idx="1"/>
          </p:nvPr>
        </p:nvSpPr>
        <p:spPr>
          <a:xfrm rot="5400000">
            <a:off x="419100" y="266700"/>
            <a:ext cx="5638800" cy="6019799"/>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accent1"/>
              </a:buClr>
              <a:buFont typeface="Noto Symbol"/>
              <a:buChar char="■"/>
              <a:defRPr/>
            </a:lvl1pPr>
            <a:lvl2pPr marL="742950" indent="-161290" algn="l" rtl="0">
              <a:spcBef>
                <a:spcPts val="560"/>
              </a:spcBef>
              <a:spcAft>
                <a:spcPts val="0"/>
              </a:spcAft>
              <a:buClr>
                <a:schemeClr val="lt2"/>
              </a:buClr>
              <a:buFont typeface="Noto Symbol"/>
              <a:buChar char="■"/>
              <a:defRPr/>
            </a:lvl2pPr>
            <a:lvl3pPr marL="1143000" indent="-129539" algn="l" rtl="0">
              <a:spcBef>
                <a:spcPts val="480"/>
              </a:spcBef>
              <a:spcAft>
                <a:spcPts val="0"/>
              </a:spcAft>
              <a:buClr>
                <a:schemeClr val="accent1"/>
              </a:buClr>
              <a:buFont typeface="Noto Symbol"/>
              <a:buChar char="■"/>
              <a:defRPr/>
            </a:lvl3pPr>
            <a:lvl4pPr marL="1600200" indent="-101600" algn="l" rtl="0">
              <a:spcBef>
                <a:spcPts val="400"/>
              </a:spcBef>
              <a:spcAft>
                <a:spcPts val="0"/>
              </a:spcAft>
              <a:buClr>
                <a:schemeClr val="lt1"/>
              </a:buClr>
              <a:buFont typeface="Tahoma"/>
              <a:buChar char="–"/>
              <a:defRPr/>
            </a:lvl4pPr>
            <a:lvl5pPr marL="2057400" indent="-158750" algn="l" rtl="0">
              <a:spcBef>
                <a:spcPts val="400"/>
              </a:spcBef>
              <a:spcAft>
                <a:spcPts val="0"/>
              </a:spcAft>
              <a:buClr>
                <a:schemeClr val="lt2"/>
              </a:buClr>
              <a:buFont typeface="Noto Symbol"/>
              <a:buChar char="■"/>
              <a:defRPr/>
            </a:lvl5pPr>
            <a:lvl6pPr marL="2514600" indent="-158750" algn="l" rtl="0">
              <a:spcBef>
                <a:spcPts val="400"/>
              </a:spcBef>
              <a:spcAft>
                <a:spcPts val="0"/>
              </a:spcAft>
              <a:buClr>
                <a:schemeClr val="lt2"/>
              </a:buClr>
              <a:buFont typeface="Noto Symbol"/>
              <a:buChar char="■"/>
              <a:defRPr/>
            </a:lvl6pPr>
            <a:lvl7pPr marL="2971800" indent="-158750" algn="l" rtl="0">
              <a:spcBef>
                <a:spcPts val="400"/>
              </a:spcBef>
              <a:spcAft>
                <a:spcPts val="0"/>
              </a:spcAft>
              <a:buClr>
                <a:schemeClr val="lt2"/>
              </a:buClr>
              <a:buFont typeface="Noto Symbol"/>
              <a:buChar char="■"/>
              <a:defRPr/>
            </a:lvl7pPr>
            <a:lvl8pPr marL="3429000" indent="-158750" algn="l" rtl="0">
              <a:spcBef>
                <a:spcPts val="400"/>
              </a:spcBef>
              <a:spcAft>
                <a:spcPts val="0"/>
              </a:spcAft>
              <a:buClr>
                <a:schemeClr val="lt2"/>
              </a:buClr>
              <a:buFont typeface="Noto Symbol"/>
              <a:buChar char="■"/>
              <a:defRPr/>
            </a:lvl8pPr>
            <a:lvl9pPr marL="3886200" indent="-158750" algn="l" rtl="0">
              <a:spcBef>
                <a:spcPts val="400"/>
              </a:spcBef>
              <a:spcAft>
                <a:spcPts val="0"/>
              </a:spcAft>
              <a:buClr>
                <a:schemeClr val="lt2"/>
              </a:buClr>
              <a:buFont typeface="Noto Symbol"/>
              <a:buChar char="■"/>
              <a:defRPr/>
            </a:lvl9pPr>
          </a:lstStyle>
          <a:p>
            <a:endParaRPr/>
          </a:p>
        </p:txBody>
      </p:sp>
      <p:sp>
        <p:nvSpPr>
          <p:cNvPr id="111" name="Shape 11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2" name="Shape 11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5" name="Shape 25"/>
          <p:cNvSpPr txBox="1">
            <a:spLocks noGrp="1"/>
          </p:cNvSpPr>
          <p:nvPr>
            <p:ph type="body" idx="1"/>
          </p:nvPr>
        </p:nvSpPr>
        <p:spPr>
          <a:xfrm>
            <a:off x="4648200" y="1981200"/>
            <a:ext cx="3809999" cy="4114800"/>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accent1"/>
              </a:buClr>
              <a:buFont typeface="Noto Symbol"/>
              <a:buChar char="■"/>
              <a:defRPr/>
            </a:lvl1pPr>
            <a:lvl2pPr marL="742950" indent="-161290" algn="l" rtl="0">
              <a:spcBef>
                <a:spcPts val="560"/>
              </a:spcBef>
              <a:spcAft>
                <a:spcPts val="0"/>
              </a:spcAft>
              <a:buClr>
                <a:schemeClr val="lt2"/>
              </a:buClr>
              <a:buFont typeface="Noto Symbol"/>
              <a:buChar char="■"/>
              <a:defRPr/>
            </a:lvl2pPr>
            <a:lvl3pPr marL="1143000" indent="-129539" algn="l" rtl="0">
              <a:spcBef>
                <a:spcPts val="480"/>
              </a:spcBef>
              <a:spcAft>
                <a:spcPts val="0"/>
              </a:spcAft>
              <a:buClr>
                <a:schemeClr val="accent1"/>
              </a:buClr>
              <a:buFont typeface="Noto Symbol"/>
              <a:buChar char="■"/>
              <a:defRPr/>
            </a:lvl3pPr>
            <a:lvl4pPr marL="1600200" indent="-101600" algn="l" rtl="0">
              <a:spcBef>
                <a:spcPts val="400"/>
              </a:spcBef>
              <a:spcAft>
                <a:spcPts val="0"/>
              </a:spcAft>
              <a:buClr>
                <a:schemeClr val="lt1"/>
              </a:buClr>
              <a:buFont typeface="Tahoma"/>
              <a:buChar char="–"/>
              <a:defRPr/>
            </a:lvl4pPr>
            <a:lvl5pPr marL="2057400" indent="-158750" algn="l" rtl="0">
              <a:spcBef>
                <a:spcPts val="400"/>
              </a:spcBef>
              <a:spcAft>
                <a:spcPts val="0"/>
              </a:spcAft>
              <a:buClr>
                <a:schemeClr val="lt2"/>
              </a:buClr>
              <a:buFont typeface="Noto Symbol"/>
              <a:buChar char="■"/>
              <a:defRPr/>
            </a:lvl5pPr>
            <a:lvl6pPr marL="2514600" indent="-158750" algn="l" rtl="0">
              <a:spcBef>
                <a:spcPts val="400"/>
              </a:spcBef>
              <a:spcAft>
                <a:spcPts val="0"/>
              </a:spcAft>
              <a:buClr>
                <a:schemeClr val="lt2"/>
              </a:buClr>
              <a:buFont typeface="Noto Symbol"/>
              <a:buChar char="■"/>
              <a:defRPr/>
            </a:lvl6pPr>
            <a:lvl7pPr marL="2971800" indent="-158750" algn="l" rtl="0">
              <a:spcBef>
                <a:spcPts val="400"/>
              </a:spcBef>
              <a:spcAft>
                <a:spcPts val="0"/>
              </a:spcAft>
              <a:buClr>
                <a:schemeClr val="lt2"/>
              </a:buClr>
              <a:buFont typeface="Noto Symbol"/>
              <a:buChar char="■"/>
              <a:defRPr/>
            </a:lvl7pPr>
            <a:lvl8pPr marL="3429000" indent="-158750" algn="l" rtl="0">
              <a:spcBef>
                <a:spcPts val="400"/>
              </a:spcBef>
              <a:spcAft>
                <a:spcPts val="0"/>
              </a:spcAft>
              <a:buClr>
                <a:schemeClr val="lt2"/>
              </a:buClr>
              <a:buFont typeface="Noto Symbol"/>
              <a:buChar char="■"/>
              <a:defRPr/>
            </a:lvl8pPr>
            <a:lvl9pPr marL="3886200" indent="-158750" algn="l" rtl="0">
              <a:spcBef>
                <a:spcPts val="400"/>
              </a:spcBef>
              <a:spcAft>
                <a:spcPts val="0"/>
              </a:spcAft>
              <a:buClr>
                <a:schemeClr val="lt2"/>
              </a:buClr>
              <a:buFont typeface="Noto Symbol"/>
              <a:buChar char="■"/>
              <a:defRPr/>
            </a:lvl9pPr>
          </a:lstStyle>
          <a:p>
            <a:endParaRPr/>
          </a:p>
        </p:txBody>
      </p:sp>
      <p:sp>
        <p:nvSpPr>
          <p:cNvPr id="26" name="Shape 2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1" name="Shape 3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accent1"/>
              </a:buClr>
              <a:buFont typeface="Noto Symbol"/>
              <a:buChar char="■"/>
              <a:defRPr/>
            </a:lvl1pPr>
            <a:lvl2pPr marL="742950" indent="-161290" algn="l" rtl="0">
              <a:spcBef>
                <a:spcPts val="560"/>
              </a:spcBef>
              <a:spcAft>
                <a:spcPts val="0"/>
              </a:spcAft>
              <a:buClr>
                <a:schemeClr val="lt2"/>
              </a:buClr>
              <a:buFont typeface="Noto Symbol"/>
              <a:buChar char="■"/>
              <a:defRPr/>
            </a:lvl2pPr>
            <a:lvl3pPr marL="1143000" indent="-129539" algn="l" rtl="0">
              <a:spcBef>
                <a:spcPts val="480"/>
              </a:spcBef>
              <a:spcAft>
                <a:spcPts val="0"/>
              </a:spcAft>
              <a:buClr>
                <a:schemeClr val="accent1"/>
              </a:buClr>
              <a:buFont typeface="Noto Symbol"/>
              <a:buChar char="■"/>
              <a:defRPr/>
            </a:lvl3pPr>
            <a:lvl4pPr marL="1600200" indent="-101600" algn="l" rtl="0">
              <a:spcBef>
                <a:spcPts val="400"/>
              </a:spcBef>
              <a:spcAft>
                <a:spcPts val="0"/>
              </a:spcAft>
              <a:buClr>
                <a:schemeClr val="lt1"/>
              </a:buClr>
              <a:buFont typeface="Tahoma"/>
              <a:buChar char="–"/>
              <a:defRPr/>
            </a:lvl4pPr>
            <a:lvl5pPr marL="2057400" indent="-158750" algn="l" rtl="0">
              <a:spcBef>
                <a:spcPts val="400"/>
              </a:spcBef>
              <a:spcAft>
                <a:spcPts val="0"/>
              </a:spcAft>
              <a:buClr>
                <a:schemeClr val="lt2"/>
              </a:buClr>
              <a:buFont typeface="Noto Symbol"/>
              <a:buChar char="■"/>
              <a:defRPr/>
            </a:lvl5pPr>
            <a:lvl6pPr marL="2514600" indent="-158750" algn="l" rtl="0">
              <a:spcBef>
                <a:spcPts val="400"/>
              </a:spcBef>
              <a:spcAft>
                <a:spcPts val="0"/>
              </a:spcAft>
              <a:buClr>
                <a:schemeClr val="lt2"/>
              </a:buClr>
              <a:buFont typeface="Noto Symbol"/>
              <a:buChar char="■"/>
              <a:defRPr/>
            </a:lvl6pPr>
            <a:lvl7pPr marL="2971800" indent="-158750" algn="l" rtl="0">
              <a:spcBef>
                <a:spcPts val="400"/>
              </a:spcBef>
              <a:spcAft>
                <a:spcPts val="0"/>
              </a:spcAft>
              <a:buClr>
                <a:schemeClr val="lt2"/>
              </a:buClr>
              <a:buFont typeface="Noto Symbol"/>
              <a:buChar char="■"/>
              <a:defRPr/>
            </a:lvl7pPr>
            <a:lvl8pPr marL="3429000" indent="-158750" algn="l" rtl="0">
              <a:spcBef>
                <a:spcPts val="400"/>
              </a:spcBef>
              <a:spcAft>
                <a:spcPts val="0"/>
              </a:spcAft>
              <a:buClr>
                <a:schemeClr val="lt2"/>
              </a:buClr>
              <a:buFont typeface="Noto Symbol"/>
              <a:buChar char="■"/>
              <a:defRPr/>
            </a:lvl8pPr>
            <a:lvl9pPr marL="3886200" indent="-158750" algn="l" rtl="0">
              <a:spcBef>
                <a:spcPts val="400"/>
              </a:spcBef>
              <a:spcAft>
                <a:spcPts val="0"/>
              </a:spcAft>
              <a:buClr>
                <a:schemeClr val="lt2"/>
              </a:buClr>
              <a:buFont typeface="Noto Symbol"/>
              <a:buChar char="■"/>
              <a:defRPr/>
            </a:lvl9pPr>
          </a:lstStyle>
          <a:p>
            <a:endParaRPr/>
          </a:p>
        </p:txBody>
      </p:sp>
      <p:sp>
        <p:nvSpPr>
          <p:cNvPr id="32" name="Shape 3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7" name="Shape 37"/>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indent="-180340" algn="l" rtl="0">
              <a:spcBef>
                <a:spcPts val="640"/>
              </a:spcBef>
              <a:spcAft>
                <a:spcPts val="0"/>
              </a:spcAft>
              <a:buClr>
                <a:schemeClr val="accent1"/>
              </a:buClr>
              <a:buFont typeface="Noto Symbol"/>
              <a:buChar char="■"/>
              <a:defRPr/>
            </a:lvl1pPr>
            <a:lvl2pPr marL="742950" indent="-161290" algn="l" rtl="0">
              <a:spcBef>
                <a:spcPts val="560"/>
              </a:spcBef>
              <a:spcAft>
                <a:spcPts val="0"/>
              </a:spcAft>
              <a:buClr>
                <a:schemeClr val="lt2"/>
              </a:buClr>
              <a:buFont typeface="Noto Symbol"/>
              <a:buChar char="■"/>
              <a:defRPr/>
            </a:lvl2pPr>
            <a:lvl3pPr marL="1143000" indent="-129539" algn="l" rtl="0">
              <a:spcBef>
                <a:spcPts val="480"/>
              </a:spcBef>
              <a:spcAft>
                <a:spcPts val="0"/>
              </a:spcAft>
              <a:buClr>
                <a:schemeClr val="accent1"/>
              </a:buClr>
              <a:buFont typeface="Noto Symbol"/>
              <a:buChar char="■"/>
              <a:defRPr/>
            </a:lvl3pPr>
            <a:lvl4pPr marL="1600200" indent="-101600" algn="l" rtl="0">
              <a:spcBef>
                <a:spcPts val="400"/>
              </a:spcBef>
              <a:spcAft>
                <a:spcPts val="0"/>
              </a:spcAft>
              <a:buClr>
                <a:schemeClr val="lt1"/>
              </a:buClr>
              <a:buFont typeface="Tahoma"/>
              <a:buChar char="–"/>
              <a:defRPr/>
            </a:lvl4pPr>
            <a:lvl5pPr marL="2057400" indent="-158750" algn="l" rtl="0">
              <a:spcBef>
                <a:spcPts val="400"/>
              </a:spcBef>
              <a:spcAft>
                <a:spcPts val="0"/>
              </a:spcAft>
              <a:buClr>
                <a:schemeClr val="lt2"/>
              </a:buClr>
              <a:buFont typeface="Noto Symbol"/>
              <a:buChar char="■"/>
              <a:defRPr/>
            </a:lvl5pPr>
            <a:lvl6pPr marL="2514600" indent="-158750" algn="l" rtl="0">
              <a:spcBef>
                <a:spcPts val="400"/>
              </a:spcBef>
              <a:spcAft>
                <a:spcPts val="0"/>
              </a:spcAft>
              <a:buClr>
                <a:schemeClr val="lt2"/>
              </a:buClr>
              <a:buFont typeface="Noto Symbol"/>
              <a:buChar char="■"/>
              <a:defRPr/>
            </a:lvl6pPr>
            <a:lvl7pPr marL="2971800" indent="-158750" algn="l" rtl="0">
              <a:spcBef>
                <a:spcPts val="400"/>
              </a:spcBef>
              <a:spcAft>
                <a:spcPts val="0"/>
              </a:spcAft>
              <a:buClr>
                <a:schemeClr val="lt2"/>
              </a:buClr>
              <a:buFont typeface="Noto Symbol"/>
              <a:buChar char="■"/>
              <a:defRPr/>
            </a:lvl7pPr>
            <a:lvl8pPr marL="3429000" indent="-158750" algn="l" rtl="0">
              <a:spcBef>
                <a:spcPts val="400"/>
              </a:spcBef>
              <a:spcAft>
                <a:spcPts val="0"/>
              </a:spcAft>
              <a:buClr>
                <a:schemeClr val="lt2"/>
              </a:buClr>
              <a:buFont typeface="Noto Symbol"/>
              <a:buChar char="■"/>
              <a:defRPr/>
            </a:lvl8pPr>
            <a:lvl9pPr marL="3886200" indent="-158750" algn="l" rtl="0">
              <a:spcBef>
                <a:spcPts val="400"/>
              </a:spcBef>
              <a:spcAft>
                <a:spcPts val="0"/>
              </a:spcAft>
              <a:buClr>
                <a:schemeClr val="lt2"/>
              </a:buClr>
              <a:buFont typeface="Noto Symbol"/>
              <a:buChar char="■"/>
              <a:defRPr/>
            </a:lvl9pPr>
          </a:lstStyle>
          <a:p>
            <a:endParaRPr/>
          </a:p>
        </p:txBody>
      </p:sp>
      <p:sp>
        <p:nvSpPr>
          <p:cNvPr id="38" name="Shape 3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3" name="Shape 4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8" name="Shape 48"/>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EXT_AND_OBJEC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5" name="Shape 55"/>
          <p:cNvSpPr txBox="1">
            <a:spLocks noGrp="1"/>
          </p:cNvSpPr>
          <p:nvPr>
            <p:ph type="body" idx="1"/>
          </p:nvPr>
        </p:nvSpPr>
        <p:spPr>
          <a:xfrm>
            <a:off x="685800" y="1981200"/>
            <a:ext cx="3809998" cy="4114800"/>
          </a:xfrm>
          <a:prstGeom prst="rect">
            <a:avLst/>
          </a:prstGeom>
          <a:noFill/>
          <a:ln>
            <a:noFill/>
          </a:ln>
        </p:spPr>
        <p:txBody>
          <a:bodyPr lIns="91425" tIns="91425" rIns="91425" bIns="91425" anchor="t" anchorCtr="0"/>
          <a:lstStyle>
            <a:lvl1pPr marL="342900" indent="-25400" algn="l" rtl="0">
              <a:spcBef>
                <a:spcPts val="640"/>
              </a:spcBef>
              <a:spcAft>
                <a:spcPts val="0"/>
              </a:spcAft>
              <a:buClr>
                <a:schemeClr val="dk1"/>
              </a:buClr>
              <a:buFont typeface="Arial"/>
              <a:buChar char="•"/>
              <a:defRPr/>
            </a:lvl1pPr>
            <a:lvl2pPr marL="742950" indent="-63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25400" algn="l" rtl="0">
              <a:spcBef>
                <a:spcPts val="400"/>
              </a:spcBef>
              <a:spcAft>
                <a:spcPts val="0"/>
              </a:spcAft>
              <a:buClr>
                <a:schemeClr val="dk1"/>
              </a:buClr>
              <a:buFont typeface="Arial"/>
              <a:buChar char="•"/>
              <a:defRPr/>
            </a:lvl4pPr>
            <a:lvl5pPr marL="2057400" indent="-25400" algn="l" rtl="0">
              <a:spcBef>
                <a:spcPts val="40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
        <p:nvSpPr>
          <p:cNvPr id="56" name="Shape 56"/>
          <p:cNvSpPr txBox="1">
            <a:spLocks noGrp="1"/>
          </p:cNvSpPr>
          <p:nvPr>
            <p:ph type="body" idx="2"/>
          </p:nvPr>
        </p:nvSpPr>
        <p:spPr>
          <a:xfrm>
            <a:off x="4648200" y="1981200"/>
            <a:ext cx="3809998" cy="4114800"/>
          </a:xfrm>
          <a:prstGeom prst="rect">
            <a:avLst/>
          </a:prstGeom>
          <a:noFill/>
          <a:ln>
            <a:noFill/>
          </a:ln>
        </p:spPr>
        <p:txBody>
          <a:bodyPr lIns="91425" tIns="91425" rIns="91425" bIns="91425" anchor="t" anchorCtr="0"/>
          <a:lstStyle>
            <a:lvl1pPr marL="342900" indent="-25400" algn="l" rtl="0">
              <a:spcBef>
                <a:spcPts val="640"/>
              </a:spcBef>
              <a:spcAft>
                <a:spcPts val="0"/>
              </a:spcAft>
              <a:buClr>
                <a:schemeClr val="dk1"/>
              </a:buClr>
              <a:buFont typeface="Arial"/>
              <a:buChar char="•"/>
              <a:defRPr/>
            </a:lvl1pPr>
            <a:lvl2pPr marL="742950" indent="-63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25400" algn="l" rtl="0">
              <a:spcBef>
                <a:spcPts val="400"/>
              </a:spcBef>
              <a:spcAft>
                <a:spcPts val="0"/>
              </a:spcAft>
              <a:buClr>
                <a:schemeClr val="dk1"/>
              </a:buClr>
              <a:buFont typeface="Arial"/>
              <a:buChar char="•"/>
              <a:defRPr/>
            </a:lvl4pPr>
            <a:lvl5pPr marL="2057400" indent="-25400" algn="l" rtl="0">
              <a:spcBef>
                <a:spcPts val="40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EXT_AND_TWO_OBJECT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63" name="Shape 63"/>
          <p:cNvSpPr txBox="1">
            <a:spLocks noGrp="1"/>
          </p:cNvSpPr>
          <p:nvPr>
            <p:ph type="body" idx="1"/>
          </p:nvPr>
        </p:nvSpPr>
        <p:spPr>
          <a:xfrm>
            <a:off x="685800" y="1981200"/>
            <a:ext cx="3809998" cy="4114800"/>
          </a:xfrm>
          <a:prstGeom prst="rect">
            <a:avLst/>
          </a:prstGeom>
          <a:noFill/>
          <a:ln>
            <a:noFill/>
          </a:ln>
        </p:spPr>
        <p:txBody>
          <a:bodyPr lIns="91425" tIns="91425" rIns="91425" bIns="91425" anchor="t" anchorCtr="0"/>
          <a:lstStyle>
            <a:lvl1pPr marL="342900" indent="-25400" algn="l" rtl="0">
              <a:spcBef>
                <a:spcPts val="640"/>
              </a:spcBef>
              <a:spcAft>
                <a:spcPts val="0"/>
              </a:spcAft>
              <a:buClr>
                <a:schemeClr val="dk1"/>
              </a:buClr>
              <a:buFont typeface="Arial"/>
              <a:buChar char="•"/>
              <a:defRPr/>
            </a:lvl1pPr>
            <a:lvl2pPr marL="742950" indent="-63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25400" algn="l" rtl="0">
              <a:spcBef>
                <a:spcPts val="400"/>
              </a:spcBef>
              <a:spcAft>
                <a:spcPts val="0"/>
              </a:spcAft>
              <a:buClr>
                <a:schemeClr val="dk1"/>
              </a:buClr>
              <a:buFont typeface="Arial"/>
              <a:buChar char="•"/>
              <a:defRPr/>
            </a:lvl4pPr>
            <a:lvl5pPr marL="2057400" indent="-25400" algn="l" rtl="0">
              <a:spcBef>
                <a:spcPts val="40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
        <p:nvSpPr>
          <p:cNvPr id="64" name="Shape 64"/>
          <p:cNvSpPr txBox="1">
            <a:spLocks noGrp="1"/>
          </p:cNvSpPr>
          <p:nvPr>
            <p:ph type="body" idx="2"/>
          </p:nvPr>
        </p:nvSpPr>
        <p:spPr>
          <a:xfrm>
            <a:off x="4648200" y="1981200"/>
            <a:ext cx="3809998" cy="1981199"/>
          </a:xfrm>
          <a:prstGeom prst="rect">
            <a:avLst/>
          </a:prstGeom>
          <a:noFill/>
          <a:ln>
            <a:noFill/>
          </a:ln>
        </p:spPr>
        <p:txBody>
          <a:bodyPr lIns="91425" tIns="91425" rIns="91425" bIns="91425" anchor="t" anchorCtr="0"/>
          <a:lstStyle>
            <a:lvl1pPr marL="342900" indent="-25400" algn="l" rtl="0">
              <a:spcBef>
                <a:spcPts val="640"/>
              </a:spcBef>
              <a:spcAft>
                <a:spcPts val="0"/>
              </a:spcAft>
              <a:buClr>
                <a:schemeClr val="dk1"/>
              </a:buClr>
              <a:buFont typeface="Arial"/>
              <a:buChar char="•"/>
              <a:defRPr/>
            </a:lvl1pPr>
            <a:lvl2pPr marL="742950" indent="-63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25400" algn="l" rtl="0">
              <a:spcBef>
                <a:spcPts val="400"/>
              </a:spcBef>
              <a:spcAft>
                <a:spcPts val="0"/>
              </a:spcAft>
              <a:buClr>
                <a:schemeClr val="dk1"/>
              </a:buClr>
              <a:buFont typeface="Arial"/>
              <a:buChar char="•"/>
              <a:defRPr/>
            </a:lvl4pPr>
            <a:lvl5pPr marL="2057400" indent="-25400" algn="l" rtl="0">
              <a:spcBef>
                <a:spcPts val="40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
        <p:nvSpPr>
          <p:cNvPr id="65" name="Shape 65"/>
          <p:cNvSpPr txBox="1">
            <a:spLocks noGrp="1"/>
          </p:cNvSpPr>
          <p:nvPr>
            <p:ph type="body" idx="3"/>
          </p:nvPr>
        </p:nvSpPr>
        <p:spPr>
          <a:xfrm>
            <a:off x="4648200" y="4114800"/>
            <a:ext cx="3809998" cy="1981199"/>
          </a:xfrm>
          <a:prstGeom prst="rect">
            <a:avLst/>
          </a:prstGeom>
          <a:noFill/>
          <a:ln>
            <a:noFill/>
          </a:ln>
        </p:spPr>
        <p:txBody>
          <a:bodyPr lIns="91425" tIns="91425" rIns="91425" bIns="91425" anchor="t" anchorCtr="0"/>
          <a:lstStyle>
            <a:lvl1pPr marL="342900" indent="-25400" algn="l" rtl="0">
              <a:spcBef>
                <a:spcPts val="640"/>
              </a:spcBef>
              <a:spcAft>
                <a:spcPts val="0"/>
              </a:spcAft>
              <a:buClr>
                <a:schemeClr val="dk1"/>
              </a:buClr>
              <a:buFont typeface="Arial"/>
              <a:buChar char="•"/>
              <a:defRPr/>
            </a:lvl1pPr>
            <a:lvl2pPr marL="742950" indent="-6350" algn="l" rtl="0">
              <a:spcBef>
                <a:spcPts val="560"/>
              </a:spcBef>
              <a:spcAft>
                <a:spcPts val="0"/>
              </a:spcAft>
              <a:buClr>
                <a:schemeClr val="dk1"/>
              </a:buClr>
              <a:buFont typeface="Arial"/>
              <a:buChar char="•"/>
              <a:defRPr/>
            </a:lvl2pPr>
            <a:lvl3pPr marL="1143000" indent="12700" algn="l" rtl="0">
              <a:spcBef>
                <a:spcPts val="480"/>
              </a:spcBef>
              <a:spcAft>
                <a:spcPts val="0"/>
              </a:spcAft>
              <a:buClr>
                <a:schemeClr val="dk1"/>
              </a:buClr>
              <a:buFont typeface="Arial"/>
              <a:buChar char="•"/>
              <a:defRPr/>
            </a:lvl3pPr>
            <a:lvl4pPr marL="1600200" indent="-25400" algn="l" rtl="0">
              <a:spcBef>
                <a:spcPts val="400"/>
              </a:spcBef>
              <a:spcAft>
                <a:spcPts val="0"/>
              </a:spcAft>
              <a:buClr>
                <a:schemeClr val="dk1"/>
              </a:buClr>
              <a:buFont typeface="Arial"/>
              <a:buChar char="•"/>
              <a:defRPr/>
            </a:lvl4pPr>
            <a:lvl5pPr marL="2057400" indent="-25400" algn="l" rtl="0">
              <a:spcBef>
                <a:spcPts val="400"/>
              </a:spcBef>
              <a:spcAft>
                <a:spcPts val="0"/>
              </a:spcAft>
              <a:buClr>
                <a:schemeClr val="dk1"/>
              </a:buClr>
              <a:buFont typeface="Arial"/>
              <a:buChar char="•"/>
              <a:defRPr/>
            </a:lvl5pPr>
            <a:lvl6pPr marL="2514600" indent="-25400" algn="l" rtl="0">
              <a:spcBef>
                <a:spcPts val="400"/>
              </a:spcBef>
              <a:spcAft>
                <a:spcPts val="0"/>
              </a:spcAft>
              <a:buClr>
                <a:schemeClr val="dk1"/>
              </a:buClr>
              <a:buFont typeface="Arial"/>
              <a:buChar char="•"/>
              <a:defRPr/>
            </a:lvl6pPr>
            <a:lvl7pPr marL="2971800" indent="-25400" algn="l" rtl="0">
              <a:spcBef>
                <a:spcPts val="400"/>
              </a:spcBef>
              <a:spcAft>
                <a:spcPts val="0"/>
              </a:spcAft>
              <a:buClr>
                <a:schemeClr val="dk1"/>
              </a:buClr>
              <a:buFont typeface="Arial"/>
              <a:buChar char="•"/>
              <a:defRPr/>
            </a:lvl7pPr>
            <a:lvl8pPr marL="3429000" indent="-25400" algn="l" rtl="0">
              <a:spcBef>
                <a:spcPts val="400"/>
              </a:spcBef>
              <a:spcAft>
                <a:spcPts val="0"/>
              </a:spcAft>
              <a:buClr>
                <a:schemeClr val="dk1"/>
              </a:buClr>
              <a:buFont typeface="Arial"/>
              <a:buChar char="•"/>
              <a:defRPr/>
            </a:lvl8pPr>
            <a:lvl9pPr marL="3886200" indent="-25400" algn="l" rtl="0">
              <a:spcBef>
                <a:spcPts val="400"/>
              </a:spcBef>
              <a:spcAft>
                <a:spcPts val="0"/>
              </a:spcAft>
              <a:buClr>
                <a:schemeClr val="dk1"/>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228600" y="457200"/>
            <a:ext cx="77724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80340" algn="l" rtl="0">
              <a:spcBef>
                <a:spcPts val="640"/>
              </a:spcBef>
              <a:spcAft>
                <a:spcPts val="0"/>
              </a:spcAft>
              <a:buClr>
                <a:schemeClr val="accent1"/>
              </a:buClr>
              <a:buFont typeface="Noto Symbol"/>
              <a:buChar char="■"/>
              <a:defRPr/>
            </a:lvl1pPr>
            <a:lvl2pPr marL="742950" marR="0" indent="-161290" algn="l" rtl="0">
              <a:spcBef>
                <a:spcPts val="560"/>
              </a:spcBef>
              <a:spcAft>
                <a:spcPts val="0"/>
              </a:spcAft>
              <a:buClr>
                <a:schemeClr val="lt2"/>
              </a:buClr>
              <a:buFont typeface="Noto Symbol"/>
              <a:buChar char="■"/>
              <a:defRPr/>
            </a:lvl2pPr>
            <a:lvl3pPr marL="1143000" marR="0" indent="-129539" algn="l" rtl="0">
              <a:spcBef>
                <a:spcPts val="480"/>
              </a:spcBef>
              <a:spcAft>
                <a:spcPts val="0"/>
              </a:spcAft>
              <a:buClr>
                <a:schemeClr val="accent1"/>
              </a:buClr>
              <a:buFont typeface="Noto Symbol"/>
              <a:buChar char="■"/>
              <a:defRPr/>
            </a:lvl3pPr>
            <a:lvl4pPr marL="1600200" marR="0" indent="-101600" algn="l" rtl="0">
              <a:spcBef>
                <a:spcPts val="400"/>
              </a:spcBef>
              <a:spcAft>
                <a:spcPts val="0"/>
              </a:spcAft>
              <a:buClr>
                <a:schemeClr val="lt1"/>
              </a:buClr>
              <a:buFont typeface="Tahoma"/>
              <a:buChar char="–"/>
              <a:defRPr/>
            </a:lvl4pPr>
            <a:lvl5pPr marL="2057400" marR="0" indent="-158750" algn="l" rtl="0">
              <a:spcBef>
                <a:spcPts val="400"/>
              </a:spcBef>
              <a:spcAft>
                <a:spcPts val="0"/>
              </a:spcAft>
              <a:buClr>
                <a:schemeClr val="lt2"/>
              </a:buClr>
              <a:buFont typeface="Noto Symbol"/>
              <a:buChar char="■"/>
              <a:defRPr/>
            </a:lvl5pPr>
            <a:lvl6pPr marL="2514600" marR="0" indent="-158750" algn="l" rtl="0">
              <a:spcBef>
                <a:spcPts val="400"/>
              </a:spcBef>
              <a:spcAft>
                <a:spcPts val="0"/>
              </a:spcAft>
              <a:buClr>
                <a:schemeClr val="lt2"/>
              </a:buClr>
              <a:buFont typeface="Noto Symbol"/>
              <a:buChar char="■"/>
              <a:defRPr/>
            </a:lvl6pPr>
            <a:lvl7pPr marL="2971800" marR="0" indent="-158750" algn="l" rtl="0">
              <a:spcBef>
                <a:spcPts val="400"/>
              </a:spcBef>
              <a:spcAft>
                <a:spcPts val="0"/>
              </a:spcAft>
              <a:buClr>
                <a:schemeClr val="lt2"/>
              </a:buClr>
              <a:buFont typeface="Noto Symbol"/>
              <a:buChar char="■"/>
              <a:defRPr/>
            </a:lvl7pPr>
            <a:lvl8pPr marL="3429000" marR="0" indent="-158750" algn="l" rtl="0">
              <a:spcBef>
                <a:spcPts val="400"/>
              </a:spcBef>
              <a:spcAft>
                <a:spcPts val="0"/>
              </a:spcAft>
              <a:buClr>
                <a:schemeClr val="lt2"/>
              </a:buClr>
              <a:buFont typeface="Noto Symbol"/>
              <a:buChar char="■"/>
              <a:defRPr/>
            </a:lvl8pPr>
            <a:lvl9pPr marL="3886200" marR="0" indent="-158750" algn="l" rtl="0">
              <a:spcBef>
                <a:spcPts val="400"/>
              </a:spcBef>
              <a:spcAft>
                <a:spcPts val="0"/>
              </a:spcAft>
              <a:buClr>
                <a:schemeClr val="lt2"/>
              </a:buClr>
              <a:buFont typeface="Noto Symbol"/>
              <a:buChar char="■"/>
              <a:defRPr/>
            </a:lvl9pPr>
          </a:lstStyle>
          <a:p>
            <a:endParaRPr/>
          </a:p>
        </p:txBody>
      </p:sp>
      <p:sp>
        <p:nvSpPr>
          <p:cNvPr id="11" name="Shape 1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spcBef>
                <a:spcPts val="70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
        <p:nvSpPr>
          <p:cNvPr id="14" name="Shape 14"/>
          <p:cNvSpPr/>
          <p:nvPr/>
        </p:nvSpPr>
        <p:spPr>
          <a:xfrm>
            <a:off x="0" y="1638300"/>
            <a:ext cx="3343274" cy="122237"/>
          </a:xfrm>
          <a:prstGeom prst="rect">
            <a:avLst/>
          </a:prstGeom>
          <a:solidFill>
            <a:schemeClr val="dk1">
              <a:alpha val="49803"/>
            </a:scheme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hyperlink" Target="http://science.education.nih.gov/supplements/nih1/cancer/activities/activity2_animation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health.utah.gov/ucan/cancer/skin.htm" TargetMode="External"/><Relationship Id="rId4"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hyperlink" Target="http://youtube.com/v/Qja4z1HGDQo" TargetMode="External"/><Relationship Id="rId4" Type="http://schemas.openxmlformats.org/officeDocument/2006/relationships/image" Target="../media/image21.jpeg"/><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1295400" y="1981200"/>
            <a:ext cx="7467600" cy="2105024"/>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6600">
                <a:solidFill>
                  <a:srgbClr val="CCFFFF"/>
                </a:solidFill>
                <a:latin typeface="Tahoma"/>
                <a:ea typeface="Tahoma"/>
                <a:cs typeface="Tahoma"/>
                <a:sym typeface="Tahoma"/>
              </a:rPr>
              <a:t>5.1 </a:t>
            </a:r>
            <a:r>
              <a:rPr lang="en-US" sz="6600" b="0" i="0" u="none" strike="noStrike" cap="none" baseline="0">
                <a:solidFill>
                  <a:srgbClr val="CCFFFF"/>
                </a:solidFill>
                <a:latin typeface="Tahoma"/>
                <a:ea typeface="Tahoma"/>
                <a:cs typeface="Tahoma"/>
                <a:sym typeface="Tahoma"/>
              </a:rPr>
              <a:t>Understanding Cancer</a:t>
            </a:r>
          </a:p>
        </p:txBody>
      </p:sp>
      <p:sp>
        <p:nvSpPr>
          <p:cNvPr id="116" name="Shape 116"/>
          <p:cNvSpPr txBox="1"/>
          <p:nvPr/>
        </p:nvSpPr>
        <p:spPr>
          <a:xfrm>
            <a:off x="4822825" y="6461125"/>
            <a:ext cx="184149" cy="3968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2000" b="0" i="1" u="none" strike="noStrike" cap="none" baseline="0">
              <a:solidFill>
                <a:srgbClr val="FF99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187" name="Shape 187"/>
          <p:cNvSpPr txBox="1">
            <a:spLocks noGrp="1"/>
          </p:cNvSpPr>
          <p:nvPr>
            <p:ph type="title"/>
          </p:nvPr>
        </p:nvSpPr>
        <p:spPr>
          <a:xfrm>
            <a:off x="0" y="0"/>
            <a:ext cx="2895600" cy="6476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baseline="0">
                <a:solidFill>
                  <a:srgbClr val="0000CC"/>
                </a:solidFill>
                <a:latin typeface="Arial"/>
                <a:ea typeface="Arial"/>
                <a:cs typeface="Arial"/>
                <a:sym typeface="Arial"/>
              </a:rPr>
              <a:t>Overall Cancer Incidence and Mortality Trends in Korea</a:t>
            </a:r>
          </a:p>
        </p:txBody>
      </p:sp>
      <p:sp>
        <p:nvSpPr>
          <p:cNvPr id="188" name="Shape 18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lt1"/>
                </a:solidFill>
                <a:latin typeface="Times New Roman"/>
                <a:ea typeface="Times New Roman"/>
                <a:cs typeface="Times New Roman"/>
                <a:sym typeface="Times New Roman"/>
              </a:rPr>
              <a:t> </a:t>
            </a:r>
          </a:p>
        </p:txBody>
      </p:sp>
      <p:pic>
        <p:nvPicPr>
          <p:cNvPr id="189" name="Shape 189"/>
          <p:cNvPicPr preferRelativeResize="0"/>
          <p:nvPr/>
        </p:nvPicPr>
        <p:blipFill rotWithShape="1">
          <a:blip r:embed="rId3">
            <a:alphaModFix/>
          </a:blip>
          <a:srcRect/>
          <a:stretch/>
        </p:blipFill>
        <p:spPr>
          <a:xfrm>
            <a:off x="2854325" y="922337"/>
            <a:ext cx="6196012" cy="458787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Normal Cells Vs. Cancer Cells</a:t>
            </a:r>
          </a:p>
        </p:txBody>
      </p:sp>
      <p:sp>
        <p:nvSpPr>
          <p:cNvPr id="197" name="Shape 197"/>
          <p:cNvSpPr txBox="1">
            <a:spLocks noGrp="1"/>
          </p:cNvSpPr>
          <p:nvPr>
            <p:ph type="body" idx="1"/>
          </p:nvPr>
        </p:nvSpPr>
        <p:spPr>
          <a:xfrm>
            <a:off x="381000" y="1752600"/>
            <a:ext cx="5486399"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Cancer cells:</a:t>
            </a:r>
          </a:p>
          <a:p>
            <a:pPr marL="742950" marR="0" lvl="1" indent="-285750" algn="l" rtl="0">
              <a:spcBef>
                <a:spcPts val="560"/>
              </a:spcBef>
              <a:spcAft>
                <a:spcPts val="0"/>
              </a:spcAft>
              <a:buClr>
                <a:schemeClr val="lt2"/>
              </a:buClr>
              <a:buSzPct val="70000"/>
              <a:buFont typeface="Noto Symbol"/>
              <a:buChar char="■"/>
            </a:pPr>
            <a:r>
              <a:rPr lang="en-US" sz="2800" b="0" i="0" u="none" strike="noStrike" cap="none" baseline="0">
                <a:solidFill>
                  <a:schemeClr val="lt1"/>
                </a:solidFill>
                <a:latin typeface="Tahoma"/>
                <a:ea typeface="Tahoma"/>
                <a:cs typeface="Tahoma"/>
                <a:sym typeface="Tahoma"/>
              </a:rPr>
              <a:t>Lose control over growth and multiplication</a:t>
            </a:r>
            <a:br>
              <a:rPr lang="en-US" sz="2800" b="0" i="0" u="none" strike="noStrike" cap="none" baseline="0">
                <a:solidFill>
                  <a:schemeClr val="lt1"/>
                </a:solidFill>
                <a:latin typeface="Tahoma"/>
                <a:ea typeface="Tahoma"/>
                <a:cs typeface="Tahoma"/>
                <a:sym typeface="Tahoma"/>
              </a:rPr>
            </a:br>
            <a:endParaRPr lang="en-US" sz="2800" b="0" i="0" u="none" strike="noStrike" cap="none" baseline="0">
              <a:solidFill>
                <a:schemeClr val="lt1"/>
              </a:solidFill>
              <a:latin typeface="Tahoma"/>
              <a:ea typeface="Tahoma"/>
              <a:cs typeface="Tahoma"/>
              <a:sym typeface="Tahoma"/>
            </a:endParaRPr>
          </a:p>
          <a:p>
            <a:pPr marL="742950" marR="0" lvl="1" indent="-285750" algn="l" rtl="0">
              <a:spcBef>
                <a:spcPts val="560"/>
              </a:spcBef>
              <a:spcAft>
                <a:spcPts val="0"/>
              </a:spcAft>
              <a:buClr>
                <a:schemeClr val="lt2"/>
              </a:buClr>
              <a:buSzPct val="70000"/>
              <a:buFont typeface="Noto Symbol"/>
              <a:buChar char="■"/>
            </a:pPr>
            <a:r>
              <a:rPr lang="en-US" sz="2800" b="0" i="0" u="none" strike="noStrike" cap="none" baseline="0">
                <a:solidFill>
                  <a:schemeClr val="lt1"/>
                </a:solidFill>
                <a:latin typeface="Tahoma"/>
                <a:ea typeface="Tahoma"/>
                <a:cs typeface="Tahoma"/>
                <a:sym typeface="Tahoma"/>
              </a:rPr>
              <a:t>Do not self-destruct when they become worn out or damaged</a:t>
            </a:r>
            <a:br>
              <a:rPr lang="en-US" sz="2800" b="0" i="0" u="none" strike="noStrike" cap="none" baseline="0">
                <a:solidFill>
                  <a:schemeClr val="lt1"/>
                </a:solidFill>
                <a:latin typeface="Tahoma"/>
                <a:ea typeface="Tahoma"/>
                <a:cs typeface="Tahoma"/>
                <a:sym typeface="Tahoma"/>
              </a:rPr>
            </a:br>
            <a:endParaRPr lang="en-US" sz="2800" b="0" i="0" u="none" strike="noStrike" cap="none" baseline="0">
              <a:solidFill>
                <a:schemeClr val="lt1"/>
              </a:solidFill>
              <a:latin typeface="Tahoma"/>
              <a:ea typeface="Tahoma"/>
              <a:cs typeface="Tahoma"/>
              <a:sym typeface="Tahoma"/>
            </a:endParaRPr>
          </a:p>
          <a:p>
            <a:pPr marL="742950" marR="0" lvl="1" indent="-285750" algn="l" rtl="0">
              <a:spcBef>
                <a:spcPts val="560"/>
              </a:spcBef>
              <a:spcAft>
                <a:spcPts val="0"/>
              </a:spcAft>
              <a:buClr>
                <a:schemeClr val="lt2"/>
              </a:buClr>
              <a:buSzPct val="70000"/>
              <a:buFont typeface="Noto Symbol"/>
              <a:buChar char="■"/>
            </a:pPr>
            <a:r>
              <a:rPr lang="en-US" sz="2800" b="0" i="0" u="none" strike="noStrike" cap="none" baseline="0">
                <a:solidFill>
                  <a:schemeClr val="lt1"/>
                </a:solidFill>
                <a:latin typeface="Tahoma"/>
                <a:ea typeface="Tahoma"/>
                <a:cs typeface="Tahoma"/>
                <a:sym typeface="Tahoma"/>
              </a:rPr>
              <a:t>Crowd out healthy cells</a:t>
            </a:r>
          </a:p>
          <a:p>
            <a:pPr marL="342900" marR="0" lvl="0" indent="-200660" algn="l" rtl="0">
              <a:spcBef>
                <a:spcPts val="560"/>
              </a:spcBef>
              <a:spcAft>
                <a:spcPts val="0"/>
              </a:spcAft>
              <a:buClr>
                <a:schemeClr val="accent1"/>
              </a:buClr>
              <a:buFont typeface="Noto Symbol"/>
              <a:buNone/>
            </a:pPr>
            <a:endParaRPr sz="2800" b="0" i="0" u="none" strike="noStrike" cap="none" baseline="0">
              <a:solidFill>
                <a:schemeClr val="lt1"/>
              </a:solidFill>
              <a:latin typeface="Tahoma"/>
              <a:ea typeface="Tahoma"/>
              <a:cs typeface="Tahoma"/>
              <a:sym typeface="Tahom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28600" y="457200"/>
            <a:ext cx="77724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Growth of Cancer Cells</a:t>
            </a:r>
          </a:p>
        </p:txBody>
      </p:sp>
      <p:sp>
        <p:nvSpPr>
          <p:cNvPr id="203" name="Shape 203"/>
          <p:cNvSpPr txBox="1">
            <a:spLocks noGrp="1"/>
          </p:cNvSpPr>
          <p:nvPr>
            <p:ph type="body" idx="1"/>
          </p:nvPr>
        </p:nvSpPr>
        <p:spPr>
          <a:xfrm>
            <a:off x="5334000" y="2590800"/>
            <a:ext cx="3543300" cy="3657600"/>
          </a:xfrm>
          <a:prstGeom prst="rect">
            <a:avLst/>
          </a:prstGeom>
          <a:noFill/>
          <a:ln>
            <a:noFill/>
          </a:ln>
        </p:spPr>
        <p:txBody>
          <a:bodyPr lIns="91425" tIns="45700" rIns="91425" bIns="45700" anchor="t" anchorCtr="0">
            <a:noAutofit/>
          </a:bodyPr>
          <a:lstStyle/>
          <a:p>
            <a:pPr marL="398463" marR="0" lvl="0" indent="-398463" algn="l" rtl="0">
              <a:spcBef>
                <a:spcPts val="0"/>
              </a:spcBef>
              <a:spcAft>
                <a:spcPts val="0"/>
              </a:spcAft>
              <a:buClr>
                <a:schemeClr val="accent1"/>
              </a:buClr>
              <a:buSzPct val="80000"/>
              <a:buFont typeface="Noto Symbol"/>
              <a:buChar char="■"/>
            </a:pPr>
            <a:r>
              <a:rPr lang="en-US" sz="2000" b="0" i="0" u="none" strike="noStrike" cap="none" baseline="0">
                <a:solidFill>
                  <a:schemeClr val="lt1"/>
                </a:solidFill>
                <a:latin typeface="Tahoma"/>
                <a:ea typeface="Tahoma"/>
                <a:cs typeface="Tahoma"/>
                <a:sym typeface="Tahoma"/>
              </a:rPr>
              <a:t>Size of cancer cells: </a:t>
            </a:r>
          </a:p>
          <a:p>
            <a:pPr marL="1028700" marR="0" lvl="1" indent="-406400" algn="l" rtl="0">
              <a:spcBef>
                <a:spcPts val="400"/>
              </a:spcBef>
              <a:spcAft>
                <a:spcPts val="0"/>
              </a:spcAft>
              <a:buClr>
                <a:schemeClr val="lt2"/>
              </a:buClr>
              <a:buSzPct val="70000"/>
              <a:buFont typeface="Noto Symbol"/>
              <a:buChar char="■"/>
            </a:pPr>
            <a:r>
              <a:rPr lang="en-US" sz="2000" b="0" i="0" u="none" strike="noStrike" cap="none" baseline="0">
                <a:solidFill>
                  <a:schemeClr val="lt1"/>
                </a:solidFill>
                <a:latin typeface="Tahoma"/>
                <a:ea typeface="Tahoma"/>
                <a:cs typeface="Tahoma"/>
                <a:sym typeface="Tahoma"/>
              </a:rPr>
              <a:t>One million cancer cells = head of a pin</a:t>
            </a:r>
            <a:br>
              <a:rPr lang="en-US" sz="2000" b="0" i="0" u="none" strike="noStrike" cap="none" baseline="0">
                <a:solidFill>
                  <a:schemeClr val="lt1"/>
                </a:solidFill>
                <a:latin typeface="Tahoma"/>
                <a:ea typeface="Tahoma"/>
                <a:cs typeface="Tahoma"/>
                <a:sym typeface="Tahoma"/>
              </a:rPr>
            </a:br>
            <a:endParaRPr lang="en-US" sz="2000" b="0" i="0" u="none" strike="noStrike" cap="none" baseline="0">
              <a:solidFill>
                <a:schemeClr val="lt1"/>
              </a:solidFill>
              <a:latin typeface="Tahoma"/>
              <a:ea typeface="Tahoma"/>
              <a:cs typeface="Tahoma"/>
              <a:sym typeface="Tahoma"/>
            </a:endParaRPr>
          </a:p>
          <a:p>
            <a:pPr marL="1028700" marR="0" lvl="1" indent="-406400" algn="l" rtl="0">
              <a:spcBef>
                <a:spcPts val="400"/>
              </a:spcBef>
              <a:spcAft>
                <a:spcPts val="0"/>
              </a:spcAft>
              <a:buClr>
                <a:schemeClr val="lt2"/>
              </a:buClr>
              <a:buSzPct val="70000"/>
              <a:buFont typeface="Noto Symbol"/>
              <a:buChar char="■"/>
            </a:pPr>
            <a:r>
              <a:rPr lang="en-US" sz="2000" b="0" i="0" u="none" strike="noStrike" cap="none" baseline="0">
                <a:solidFill>
                  <a:schemeClr val="lt1"/>
                </a:solidFill>
                <a:latin typeface="Tahoma"/>
                <a:ea typeface="Tahoma"/>
                <a:cs typeface="Tahoma"/>
                <a:sym typeface="Tahoma"/>
              </a:rPr>
              <a:t>One billion cancer cells = a small grape</a:t>
            </a:r>
            <a:br>
              <a:rPr lang="en-US" sz="2000" b="0" i="0" u="none" strike="noStrike" cap="none" baseline="0">
                <a:solidFill>
                  <a:schemeClr val="lt1"/>
                </a:solidFill>
                <a:latin typeface="Tahoma"/>
                <a:ea typeface="Tahoma"/>
                <a:cs typeface="Tahoma"/>
                <a:sym typeface="Tahoma"/>
              </a:rPr>
            </a:br>
            <a:endParaRPr lang="en-US" sz="2000" b="0" i="0" u="none" strike="noStrike" cap="none" baseline="0">
              <a:solidFill>
                <a:schemeClr val="lt1"/>
              </a:solidFill>
              <a:latin typeface="Tahoma"/>
              <a:ea typeface="Tahoma"/>
              <a:cs typeface="Tahoma"/>
              <a:sym typeface="Tahoma"/>
            </a:endParaRPr>
          </a:p>
          <a:p>
            <a:pPr marL="1028700" marR="0" lvl="1" indent="-406400" algn="l" rtl="0">
              <a:spcBef>
                <a:spcPts val="400"/>
              </a:spcBef>
              <a:spcAft>
                <a:spcPts val="0"/>
              </a:spcAft>
              <a:buClr>
                <a:schemeClr val="lt2"/>
              </a:buClr>
              <a:buSzPct val="70000"/>
              <a:buFont typeface="Noto Symbol"/>
              <a:buChar char="■"/>
            </a:pPr>
            <a:r>
              <a:rPr lang="en-US" sz="2000" b="0" i="0" u="none" strike="noStrike" cap="none" baseline="0">
                <a:solidFill>
                  <a:srgbClr val="FF0000"/>
                </a:solidFill>
                <a:latin typeface="Tahoma"/>
                <a:ea typeface="Tahoma"/>
                <a:cs typeface="Tahoma"/>
                <a:sym typeface="Tahoma"/>
              </a:rPr>
              <a:t>2</a:t>
            </a:r>
            <a:r>
              <a:rPr lang="en-US" sz="2000" b="0" i="0" u="none" strike="noStrike" cap="none" baseline="30000">
                <a:solidFill>
                  <a:srgbClr val="FF0000"/>
                </a:solidFill>
                <a:latin typeface="Tahoma"/>
                <a:ea typeface="Tahoma"/>
                <a:cs typeface="Tahoma"/>
                <a:sym typeface="Tahoma"/>
              </a:rPr>
              <a:t>30 </a:t>
            </a:r>
            <a:r>
              <a:rPr lang="en-US" sz="2000" b="0" i="0" u="none" strike="noStrike" cap="none" baseline="0">
                <a:solidFill>
                  <a:srgbClr val="FF0000"/>
                </a:solidFill>
                <a:latin typeface="Tahoma"/>
                <a:ea typeface="Tahoma"/>
                <a:cs typeface="Tahoma"/>
                <a:sym typeface="Tahoma"/>
              </a:rPr>
              <a:t>= 1,073,741,824</a:t>
            </a:r>
            <a:br>
              <a:rPr lang="en-US" sz="2000" b="0" i="0" u="none" strike="noStrike" cap="none" baseline="0">
                <a:solidFill>
                  <a:srgbClr val="FF0000"/>
                </a:solidFill>
                <a:latin typeface="Tahoma"/>
                <a:ea typeface="Tahoma"/>
                <a:cs typeface="Tahoma"/>
                <a:sym typeface="Tahoma"/>
              </a:rPr>
            </a:br>
            <a:r>
              <a:rPr lang="en-US" sz="2000" b="0" i="0" u="none" strike="noStrike" cap="none" baseline="0">
                <a:solidFill>
                  <a:srgbClr val="FF0000"/>
                </a:solidFill>
                <a:latin typeface="Tahoma"/>
                <a:ea typeface="Tahoma"/>
                <a:cs typeface="Tahoma"/>
                <a:sym typeface="Tahoma"/>
              </a:rPr>
              <a:t>    = 1 billion cells</a:t>
            </a:r>
          </a:p>
        </p:txBody>
      </p:sp>
      <p:grpSp>
        <p:nvGrpSpPr>
          <p:cNvPr id="204" name="Shape 204"/>
          <p:cNvGrpSpPr/>
          <p:nvPr/>
        </p:nvGrpSpPr>
        <p:grpSpPr>
          <a:xfrm>
            <a:off x="1681163" y="1922463"/>
            <a:ext cx="452437" cy="439737"/>
            <a:chOff x="914" y="1210"/>
            <a:chExt cx="435" cy="409"/>
          </a:xfrm>
        </p:grpSpPr>
        <p:sp>
          <p:nvSpPr>
            <p:cNvPr id="205" name="Shape 205"/>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06" name="Shape 206"/>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07" name="Shape 207"/>
          <p:cNvGrpSpPr/>
          <p:nvPr/>
        </p:nvGrpSpPr>
        <p:grpSpPr>
          <a:xfrm>
            <a:off x="1447800" y="2819400"/>
            <a:ext cx="912812" cy="439738"/>
            <a:chOff x="912" y="1776"/>
            <a:chExt cx="573" cy="276"/>
          </a:xfrm>
        </p:grpSpPr>
        <p:grpSp>
          <p:nvGrpSpPr>
            <p:cNvPr id="208" name="Shape 208"/>
            <p:cNvGrpSpPr/>
            <p:nvPr/>
          </p:nvGrpSpPr>
          <p:grpSpPr>
            <a:xfrm>
              <a:off x="912" y="1776"/>
              <a:ext cx="284" cy="276"/>
              <a:chOff x="914" y="1210"/>
              <a:chExt cx="433" cy="409"/>
            </a:xfrm>
          </p:grpSpPr>
          <p:sp>
            <p:nvSpPr>
              <p:cNvPr id="209" name="Shape 209"/>
              <p:cNvSpPr/>
              <p:nvPr/>
            </p:nvSpPr>
            <p:spPr>
              <a:xfrm>
                <a:off x="914" y="1210"/>
                <a:ext cx="433"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10" name="Shape 210"/>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11" name="Shape 211"/>
            <p:cNvGrpSpPr/>
            <p:nvPr/>
          </p:nvGrpSpPr>
          <p:grpSpPr>
            <a:xfrm>
              <a:off x="1201" y="1776"/>
              <a:ext cx="284" cy="276"/>
              <a:chOff x="915" y="1210"/>
              <a:chExt cx="433" cy="409"/>
            </a:xfrm>
          </p:grpSpPr>
          <p:sp>
            <p:nvSpPr>
              <p:cNvPr id="212" name="Shape 212"/>
              <p:cNvSpPr/>
              <p:nvPr/>
            </p:nvSpPr>
            <p:spPr>
              <a:xfrm>
                <a:off x="915" y="1210"/>
                <a:ext cx="433"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13" name="Shape 213"/>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14" name="Shape 214"/>
          <p:cNvGrpSpPr/>
          <p:nvPr/>
        </p:nvGrpSpPr>
        <p:grpSpPr>
          <a:xfrm>
            <a:off x="1524000" y="3657600"/>
            <a:ext cx="457199" cy="820737"/>
            <a:chOff x="960" y="2304"/>
            <a:chExt cx="287" cy="516"/>
          </a:xfrm>
        </p:grpSpPr>
        <p:grpSp>
          <p:nvGrpSpPr>
            <p:cNvPr id="215" name="Shape 215"/>
            <p:cNvGrpSpPr/>
            <p:nvPr/>
          </p:nvGrpSpPr>
          <p:grpSpPr>
            <a:xfrm>
              <a:off x="962" y="2543"/>
              <a:ext cx="285" cy="276"/>
              <a:chOff x="914" y="1210"/>
              <a:chExt cx="435" cy="409"/>
            </a:xfrm>
          </p:grpSpPr>
          <p:sp>
            <p:nvSpPr>
              <p:cNvPr id="216" name="Shape 216"/>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17" name="Shape 217"/>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18" name="Shape 218"/>
            <p:cNvGrpSpPr/>
            <p:nvPr/>
          </p:nvGrpSpPr>
          <p:grpSpPr>
            <a:xfrm>
              <a:off x="960" y="2304"/>
              <a:ext cx="285" cy="276"/>
              <a:chOff x="914" y="1210"/>
              <a:chExt cx="435" cy="409"/>
            </a:xfrm>
          </p:grpSpPr>
          <p:sp>
            <p:nvSpPr>
              <p:cNvPr id="219" name="Shape 219"/>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20" name="Shape 220"/>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21" name="Shape 221"/>
          <p:cNvGrpSpPr/>
          <p:nvPr/>
        </p:nvGrpSpPr>
        <p:grpSpPr>
          <a:xfrm>
            <a:off x="1928771" y="3733799"/>
            <a:ext cx="537779" cy="882689"/>
            <a:chOff x="1215" y="2351"/>
            <a:chExt cx="337" cy="556"/>
          </a:xfrm>
        </p:grpSpPr>
        <p:grpSp>
          <p:nvGrpSpPr>
            <p:cNvPr id="222" name="Shape 222"/>
            <p:cNvGrpSpPr/>
            <p:nvPr/>
          </p:nvGrpSpPr>
          <p:grpSpPr>
            <a:xfrm>
              <a:off x="1248" y="2351"/>
              <a:ext cx="285" cy="276"/>
              <a:chOff x="914" y="1210"/>
              <a:chExt cx="435" cy="409"/>
            </a:xfrm>
          </p:grpSpPr>
          <p:sp>
            <p:nvSpPr>
              <p:cNvPr id="223" name="Shape 223"/>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24" name="Shape 224"/>
              <p:cNvSpPr/>
              <p:nvPr/>
            </p:nvSpPr>
            <p:spPr>
              <a:xfrm>
                <a:off x="1055" y="1343"/>
                <a:ext cx="97"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25" name="Shape 225"/>
            <p:cNvGrpSpPr/>
            <p:nvPr/>
          </p:nvGrpSpPr>
          <p:grpSpPr>
            <a:xfrm rot="4566251">
              <a:off x="1240" y="2597"/>
              <a:ext cx="285" cy="276"/>
              <a:chOff x="914" y="1215"/>
              <a:chExt cx="435" cy="409"/>
            </a:xfrm>
          </p:grpSpPr>
          <p:sp>
            <p:nvSpPr>
              <p:cNvPr id="226" name="Shape 226"/>
              <p:cNvSpPr/>
              <p:nvPr/>
            </p:nvSpPr>
            <p:spPr>
              <a:xfrm>
                <a:off x="914" y="1215"/>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27" name="Shape 227"/>
              <p:cNvSpPr/>
              <p:nvPr/>
            </p:nvSpPr>
            <p:spPr>
              <a:xfrm>
                <a:off x="1053" y="1355"/>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28" name="Shape 228"/>
          <p:cNvGrpSpPr/>
          <p:nvPr/>
        </p:nvGrpSpPr>
        <p:grpSpPr>
          <a:xfrm>
            <a:off x="1447800" y="4832403"/>
            <a:ext cx="863618" cy="560334"/>
            <a:chOff x="912" y="3044"/>
            <a:chExt cx="544" cy="352"/>
          </a:xfrm>
        </p:grpSpPr>
        <p:grpSp>
          <p:nvGrpSpPr>
            <p:cNvPr id="229" name="Shape 229"/>
            <p:cNvGrpSpPr/>
            <p:nvPr/>
          </p:nvGrpSpPr>
          <p:grpSpPr>
            <a:xfrm>
              <a:off x="912" y="3119"/>
              <a:ext cx="285" cy="276"/>
              <a:chOff x="914" y="1210"/>
              <a:chExt cx="435" cy="409"/>
            </a:xfrm>
          </p:grpSpPr>
          <p:sp>
            <p:nvSpPr>
              <p:cNvPr id="230" name="Shape 230"/>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31" name="Shape 231"/>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32" name="Shape 232"/>
            <p:cNvGrpSpPr/>
            <p:nvPr/>
          </p:nvGrpSpPr>
          <p:grpSpPr>
            <a:xfrm rot="4566251">
              <a:off x="1144" y="3077"/>
              <a:ext cx="285" cy="276"/>
              <a:chOff x="914" y="1217"/>
              <a:chExt cx="435" cy="409"/>
            </a:xfrm>
          </p:grpSpPr>
          <p:sp>
            <p:nvSpPr>
              <p:cNvPr id="233" name="Shape 233"/>
              <p:cNvSpPr/>
              <p:nvPr/>
            </p:nvSpPr>
            <p:spPr>
              <a:xfrm>
                <a:off x="914" y="1217"/>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34" name="Shape 234"/>
              <p:cNvSpPr/>
              <p:nvPr/>
            </p:nvSpPr>
            <p:spPr>
              <a:xfrm>
                <a:off x="1053" y="1346"/>
                <a:ext cx="95" cy="94"/>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35" name="Shape 235"/>
          <p:cNvGrpSpPr/>
          <p:nvPr/>
        </p:nvGrpSpPr>
        <p:grpSpPr>
          <a:xfrm>
            <a:off x="1600200" y="5298505"/>
            <a:ext cx="696927" cy="932432"/>
            <a:chOff x="1008" y="3337"/>
            <a:chExt cx="439" cy="587"/>
          </a:xfrm>
        </p:grpSpPr>
        <p:grpSp>
          <p:nvGrpSpPr>
            <p:cNvPr id="236" name="Shape 236"/>
            <p:cNvGrpSpPr/>
            <p:nvPr/>
          </p:nvGrpSpPr>
          <p:grpSpPr>
            <a:xfrm rot="6009826">
              <a:off x="1142" y="3364"/>
              <a:ext cx="285" cy="277"/>
              <a:chOff x="915" y="1218"/>
              <a:chExt cx="435" cy="409"/>
            </a:xfrm>
          </p:grpSpPr>
          <p:sp>
            <p:nvSpPr>
              <p:cNvPr id="237" name="Shape 237"/>
              <p:cNvSpPr/>
              <p:nvPr/>
            </p:nvSpPr>
            <p:spPr>
              <a:xfrm>
                <a:off x="915" y="1218"/>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38" name="Shape 238"/>
              <p:cNvSpPr/>
              <p:nvPr/>
            </p:nvSpPr>
            <p:spPr>
              <a:xfrm>
                <a:off x="1056" y="1348"/>
                <a:ext cx="95" cy="94"/>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39" name="Shape 239"/>
            <p:cNvGrpSpPr/>
            <p:nvPr/>
          </p:nvGrpSpPr>
          <p:grpSpPr>
            <a:xfrm>
              <a:off x="1008" y="3648"/>
              <a:ext cx="285" cy="276"/>
              <a:chOff x="914" y="1210"/>
              <a:chExt cx="435" cy="409"/>
            </a:xfrm>
          </p:grpSpPr>
          <p:sp>
            <p:nvSpPr>
              <p:cNvPr id="240" name="Shape 240"/>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41" name="Shape 241"/>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42" name="Shape 242"/>
          <p:cNvGrpSpPr/>
          <p:nvPr/>
        </p:nvGrpSpPr>
        <p:grpSpPr>
          <a:xfrm>
            <a:off x="1394512" y="5333999"/>
            <a:ext cx="1424887" cy="578147"/>
            <a:chOff x="878" y="3359"/>
            <a:chExt cx="897" cy="364"/>
          </a:xfrm>
        </p:grpSpPr>
        <p:grpSp>
          <p:nvGrpSpPr>
            <p:cNvPr id="243" name="Shape 243"/>
            <p:cNvGrpSpPr/>
            <p:nvPr/>
          </p:nvGrpSpPr>
          <p:grpSpPr>
            <a:xfrm rot="4566251">
              <a:off x="904" y="3413"/>
              <a:ext cx="285" cy="276"/>
              <a:chOff x="914" y="1217"/>
              <a:chExt cx="435" cy="409"/>
            </a:xfrm>
          </p:grpSpPr>
          <p:sp>
            <p:nvSpPr>
              <p:cNvPr id="244" name="Shape 244"/>
              <p:cNvSpPr/>
              <p:nvPr/>
            </p:nvSpPr>
            <p:spPr>
              <a:xfrm>
                <a:off x="914" y="1217"/>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45" name="Shape 245"/>
              <p:cNvSpPr/>
              <p:nvPr/>
            </p:nvSpPr>
            <p:spPr>
              <a:xfrm>
                <a:off x="1053" y="1346"/>
                <a:ext cx="95" cy="94"/>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46" name="Shape 246"/>
            <p:cNvGrpSpPr/>
            <p:nvPr/>
          </p:nvGrpSpPr>
          <p:grpSpPr>
            <a:xfrm>
              <a:off x="1490" y="3359"/>
              <a:ext cx="285" cy="276"/>
              <a:chOff x="914" y="1210"/>
              <a:chExt cx="435" cy="409"/>
            </a:xfrm>
          </p:grpSpPr>
          <p:sp>
            <p:nvSpPr>
              <p:cNvPr id="247" name="Shape 247"/>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48" name="Shape 248"/>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49" name="Shape 249"/>
          <p:cNvGrpSpPr/>
          <p:nvPr/>
        </p:nvGrpSpPr>
        <p:grpSpPr>
          <a:xfrm>
            <a:off x="2057400" y="4953000"/>
            <a:ext cx="608013" cy="1125537"/>
            <a:chOff x="1295" y="3119"/>
            <a:chExt cx="381" cy="708"/>
          </a:xfrm>
        </p:grpSpPr>
        <p:grpSp>
          <p:nvGrpSpPr>
            <p:cNvPr id="250" name="Shape 250"/>
            <p:cNvGrpSpPr/>
            <p:nvPr/>
          </p:nvGrpSpPr>
          <p:grpSpPr>
            <a:xfrm>
              <a:off x="1392" y="3119"/>
              <a:ext cx="285" cy="276"/>
              <a:chOff x="914" y="1210"/>
              <a:chExt cx="435" cy="409"/>
            </a:xfrm>
          </p:grpSpPr>
          <p:sp>
            <p:nvSpPr>
              <p:cNvPr id="251" name="Shape 251"/>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52" name="Shape 252"/>
              <p:cNvSpPr/>
              <p:nvPr/>
            </p:nvSpPr>
            <p:spPr>
              <a:xfrm>
                <a:off x="1055" y="1343"/>
                <a:ext cx="97"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53" name="Shape 253"/>
            <p:cNvGrpSpPr/>
            <p:nvPr/>
          </p:nvGrpSpPr>
          <p:grpSpPr>
            <a:xfrm>
              <a:off x="1295" y="3551"/>
              <a:ext cx="285" cy="276"/>
              <a:chOff x="914" y="1210"/>
              <a:chExt cx="435" cy="409"/>
            </a:xfrm>
          </p:grpSpPr>
          <p:sp>
            <p:nvSpPr>
              <p:cNvPr id="254" name="Shape 254"/>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55" name="Shape 255"/>
              <p:cNvSpPr/>
              <p:nvPr/>
            </p:nvSpPr>
            <p:spPr>
              <a:xfrm>
                <a:off x="1055" y="1343"/>
                <a:ext cx="97"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sp>
        <p:nvSpPr>
          <p:cNvPr id="256" name="Shape 256"/>
          <p:cNvSpPr/>
          <p:nvPr/>
        </p:nvSpPr>
        <p:spPr>
          <a:xfrm>
            <a:off x="1752600" y="2438400"/>
            <a:ext cx="228600" cy="304799"/>
          </a:xfrm>
          <a:prstGeom prst="downArrow">
            <a:avLst>
              <a:gd name="adj1" fmla="val 50000"/>
              <a:gd name="adj2" fmla="val 33333"/>
            </a:avLst>
          </a:prstGeom>
          <a:solidFill>
            <a:srgbClr val="003300"/>
          </a:solidFill>
          <a:ln w="15875"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57" name="Shape 257"/>
          <p:cNvSpPr/>
          <p:nvPr/>
        </p:nvSpPr>
        <p:spPr>
          <a:xfrm>
            <a:off x="1828800" y="3352800"/>
            <a:ext cx="228600" cy="304799"/>
          </a:xfrm>
          <a:prstGeom prst="downArrow">
            <a:avLst>
              <a:gd name="adj1" fmla="val 50000"/>
              <a:gd name="adj2" fmla="val 33333"/>
            </a:avLst>
          </a:prstGeom>
          <a:solidFill>
            <a:srgbClr val="003300"/>
          </a:solidFill>
          <a:ln w="15875"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58" name="Shape 258"/>
          <p:cNvSpPr/>
          <p:nvPr/>
        </p:nvSpPr>
        <p:spPr>
          <a:xfrm>
            <a:off x="1828800" y="4495800"/>
            <a:ext cx="228600" cy="304799"/>
          </a:xfrm>
          <a:prstGeom prst="downArrow">
            <a:avLst>
              <a:gd name="adj1" fmla="val 50000"/>
              <a:gd name="adj2" fmla="val 33333"/>
            </a:avLst>
          </a:prstGeom>
          <a:solidFill>
            <a:srgbClr val="003300"/>
          </a:solidFill>
          <a:ln w="15875"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59" name="Shape 259"/>
          <p:cNvSpPr txBox="1"/>
          <p:nvPr/>
        </p:nvSpPr>
        <p:spPr>
          <a:xfrm>
            <a:off x="2209800" y="2362200"/>
            <a:ext cx="1143000"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none" strike="noStrike" cap="none" baseline="0">
                <a:solidFill>
                  <a:schemeClr val="lt1"/>
                </a:solidFill>
                <a:latin typeface="Times New Roman"/>
                <a:ea typeface="Times New Roman"/>
                <a:cs typeface="Times New Roman"/>
                <a:sym typeface="Times New Roman"/>
              </a:rPr>
              <a:t>2-6 weeks</a:t>
            </a:r>
          </a:p>
        </p:txBody>
      </p:sp>
      <p:grpSp>
        <p:nvGrpSpPr>
          <p:cNvPr id="260" name="Shape 260"/>
          <p:cNvGrpSpPr/>
          <p:nvPr/>
        </p:nvGrpSpPr>
        <p:grpSpPr>
          <a:xfrm>
            <a:off x="3809999" y="4984030"/>
            <a:ext cx="1446212" cy="1399307"/>
            <a:chOff x="2400" y="3139"/>
            <a:chExt cx="909" cy="881"/>
          </a:xfrm>
        </p:grpSpPr>
        <p:grpSp>
          <p:nvGrpSpPr>
            <p:cNvPr id="261" name="Shape 261"/>
            <p:cNvGrpSpPr/>
            <p:nvPr/>
          </p:nvGrpSpPr>
          <p:grpSpPr>
            <a:xfrm>
              <a:off x="2400" y="3215"/>
              <a:ext cx="285" cy="276"/>
              <a:chOff x="914" y="1210"/>
              <a:chExt cx="435" cy="409"/>
            </a:xfrm>
          </p:grpSpPr>
          <p:sp>
            <p:nvSpPr>
              <p:cNvPr id="262" name="Shape 262"/>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63" name="Shape 263"/>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64" name="Shape 264"/>
            <p:cNvGrpSpPr/>
            <p:nvPr/>
          </p:nvGrpSpPr>
          <p:grpSpPr>
            <a:xfrm rot="4566251">
              <a:off x="2632" y="3171"/>
              <a:ext cx="285" cy="280"/>
              <a:chOff x="914" y="1214"/>
              <a:chExt cx="435" cy="414"/>
            </a:xfrm>
          </p:grpSpPr>
          <p:sp>
            <p:nvSpPr>
              <p:cNvPr id="265" name="Shape 265"/>
              <p:cNvSpPr/>
              <p:nvPr/>
            </p:nvSpPr>
            <p:spPr>
              <a:xfrm>
                <a:off x="914" y="1214"/>
                <a:ext cx="435" cy="414"/>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66" name="Shape 266"/>
              <p:cNvSpPr/>
              <p:nvPr/>
            </p:nvSpPr>
            <p:spPr>
              <a:xfrm>
                <a:off x="1052" y="1352"/>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67" name="Shape 267"/>
            <p:cNvGrpSpPr/>
            <p:nvPr/>
          </p:nvGrpSpPr>
          <p:grpSpPr>
            <a:xfrm>
              <a:off x="3024" y="3696"/>
              <a:ext cx="285" cy="276"/>
              <a:chOff x="914" y="1210"/>
              <a:chExt cx="435" cy="409"/>
            </a:xfrm>
          </p:grpSpPr>
          <p:sp>
            <p:nvSpPr>
              <p:cNvPr id="268" name="Shape 268"/>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69" name="Shape 269"/>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70" name="Shape 270"/>
            <p:cNvGrpSpPr/>
            <p:nvPr/>
          </p:nvGrpSpPr>
          <p:grpSpPr>
            <a:xfrm>
              <a:off x="2782" y="3743"/>
              <a:ext cx="288" cy="276"/>
              <a:chOff x="911" y="1210"/>
              <a:chExt cx="440" cy="409"/>
            </a:xfrm>
          </p:grpSpPr>
          <p:sp>
            <p:nvSpPr>
              <p:cNvPr id="271" name="Shape 271"/>
              <p:cNvSpPr/>
              <p:nvPr/>
            </p:nvSpPr>
            <p:spPr>
              <a:xfrm>
                <a:off x="911" y="1210"/>
                <a:ext cx="440"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72" name="Shape 272"/>
              <p:cNvSpPr/>
              <p:nvPr/>
            </p:nvSpPr>
            <p:spPr>
              <a:xfrm>
                <a:off x="1055" y="1343"/>
                <a:ext cx="97"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73" name="Shape 273"/>
          <p:cNvGrpSpPr/>
          <p:nvPr/>
        </p:nvGrpSpPr>
        <p:grpSpPr>
          <a:xfrm>
            <a:off x="3451860" y="4451403"/>
            <a:ext cx="1651953" cy="1525214"/>
            <a:chOff x="2174" y="2804"/>
            <a:chExt cx="1039" cy="960"/>
          </a:xfrm>
        </p:grpSpPr>
        <p:grpSp>
          <p:nvGrpSpPr>
            <p:cNvPr id="274" name="Shape 274"/>
            <p:cNvGrpSpPr/>
            <p:nvPr/>
          </p:nvGrpSpPr>
          <p:grpSpPr>
            <a:xfrm rot="6009826">
              <a:off x="2629" y="3458"/>
              <a:ext cx="285" cy="281"/>
              <a:chOff x="917" y="1218"/>
              <a:chExt cx="435" cy="415"/>
            </a:xfrm>
          </p:grpSpPr>
          <p:sp>
            <p:nvSpPr>
              <p:cNvPr id="275" name="Shape 275"/>
              <p:cNvSpPr/>
              <p:nvPr/>
            </p:nvSpPr>
            <p:spPr>
              <a:xfrm>
                <a:off x="917" y="1218"/>
                <a:ext cx="435" cy="415"/>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76" name="Shape 276"/>
              <p:cNvSpPr/>
              <p:nvPr/>
            </p:nvSpPr>
            <p:spPr>
              <a:xfrm>
                <a:off x="1059" y="1356"/>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77" name="Shape 277"/>
            <p:cNvGrpSpPr/>
            <p:nvPr/>
          </p:nvGrpSpPr>
          <p:grpSpPr>
            <a:xfrm>
              <a:off x="2928" y="3456"/>
              <a:ext cx="285" cy="276"/>
              <a:chOff x="914" y="1210"/>
              <a:chExt cx="435" cy="409"/>
            </a:xfrm>
          </p:grpSpPr>
          <p:sp>
            <p:nvSpPr>
              <p:cNvPr id="278" name="Shape 278"/>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79" name="Shape 279"/>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80" name="Shape 280"/>
            <p:cNvGrpSpPr/>
            <p:nvPr/>
          </p:nvGrpSpPr>
          <p:grpSpPr>
            <a:xfrm rot="4566251">
              <a:off x="2200" y="2837"/>
              <a:ext cx="285" cy="276"/>
              <a:chOff x="914" y="1217"/>
              <a:chExt cx="435" cy="409"/>
            </a:xfrm>
          </p:grpSpPr>
          <p:sp>
            <p:nvSpPr>
              <p:cNvPr id="281" name="Shape 281"/>
              <p:cNvSpPr/>
              <p:nvPr/>
            </p:nvSpPr>
            <p:spPr>
              <a:xfrm>
                <a:off x="914" y="1217"/>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82" name="Shape 282"/>
              <p:cNvSpPr/>
              <p:nvPr/>
            </p:nvSpPr>
            <p:spPr>
              <a:xfrm>
                <a:off x="1053" y="1346"/>
                <a:ext cx="95" cy="94"/>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83" name="Shape 283"/>
            <p:cNvGrpSpPr/>
            <p:nvPr/>
          </p:nvGrpSpPr>
          <p:grpSpPr>
            <a:xfrm rot="4566251">
              <a:off x="2440" y="2979"/>
              <a:ext cx="285" cy="281"/>
              <a:chOff x="914" y="1214"/>
              <a:chExt cx="435" cy="415"/>
            </a:xfrm>
          </p:grpSpPr>
          <p:sp>
            <p:nvSpPr>
              <p:cNvPr id="284" name="Shape 284"/>
              <p:cNvSpPr/>
              <p:nvPr/>
            </p:nvSpPr>
            <p:spPr>
              <a:xfrm>
                <a:off x="914" y="1214"/>
                <a:ext cx="435" cy="415"/>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85" name="Shape 285"/>
              <p:cNvSpPr/>
              <p:nvPr/>
            </p:nvSpPr>
            <p:spPr>
              <a:xfrm>
                <a:off x="1053" y="1351"/>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86" name="Shape 286"/>
          <p:cNvGrpSpPr/>
          <p:nvPr/>
        </p:nvGrpSpPr>
        <p:grpSpPr>
          <a:xfrm>
            <a:off x="3429000" y="4307905"/>
            <a:ext cx="1154127" cy="2075431"/>
            <a:chOff x="2159" y="2713"/>
            <a:chExt cx="727" cy="1307"/>
          </a:xfrm>
        </p:grpSpPr>
        <p:grpSp>
          <p:nvGrpSpPr>
            <p:cNvPr id="287" name="Shape 287"/>
            <p:cNvGrpSpPr/>
            <p:nvPr/>
          </p:nvGrpSpPr>
          <p:grpSpPr>
            <a:xfrm>
              <a:off x="2495" y="3743"/>
              <a:ext cx="285" cy="276"/>
              <a:chOff x="914" y="1210"/>
              <a:chExt cx="435" cy="409"/>
            </a:xfrm>
          </p:grpSpPr>
          <p:sp>
            <p:nvSpPr>
              <p:cNvPr id="288" name="Shape 288"/>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89" name="Shape 289"/>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90" name="Shape 290"/>
            <p:cNvGrpSpPr/>
            <p:nvPr/>
          </p:nvGrpSpPr>
          <p:grpSpPr>
            <a:xfrm rot="6009826">
              <a:off x="2582" y="2740"/>
              <a:ext cx="285" cy="277"/>
              <a:chOff x="915" y="1218"/>
              <a:chExt cx="435" cy="409"/>
            </a:xfrm>
          </p:grpSpPr>
          <p:sp>
            <p:nvSpPr>
              <p:cNvPr id="291" name="Shape 291"/>
              <p:cNvSpPr/>
              <p:nvPr/>
            </p:nvSpPr>
            <p:spPr>
              <a:xfrm>
                <a:off x="915" y="1218"/>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92" name="Shape 292"/>
              <p:cNvSpPr/>
              <p:nvPr/>
            </p:nvSpPr>
            <p:spPr>
              <a:xfrm>
                <a:off x="1056" y="1348"/>
                <a:ext cx="95" cy="94"/>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93" name="Shape 293"/>
            <p:cNvGrpSpPr/>
            <p:nvPr/>
          </p:nvGrpSpPr>
          <p:grpSpPr>
            <a:xfrm>
              <a:off x="2159" y="3072"/>
              <a:ext cx="285" cy="276"/>
              <a:chOff x="914" y="1210"/>
              <a:chExt cx="435" cy="409"/>
            </a:xfrm>
          </p:grpSpPr>
          <p:sp>
            <p:nvSpPr>
              <p:cNvPr id="294" name="Shape 294"/>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95" name="Shape 295"/>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296" name="Shape 296"/>
            <p:cNvGrpSpPr/>
            <p:nvPr/>
          </p:nvGrpSpPr>
          <p:grpSpPr>
            <a:xfrm>
              <a:off x="2208" y="3696"/>
              <a:ext cx="285" cy="276"/>
              <a:chOff x="914" y="1210"/>
              <a:chExt cx="435" cy="409"/>
            </a:xfrm>
          </p:grpSpPr>
          <p:sp>
            <p:nvSpPr>
              <p:cNvPr id="297" name="Shape 297"/>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298" name="Shape 298"/>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grpSp>
        <p:nvGrpSpPr>
          <p:cNvPr id="299" name="Shape 299"/>
          <p:cNvGrpSpPr/>
          <p:nvPr/>
        </p:nvGrpSpPr>
        <p:grpSpPr>
          <a:xfrm>
            <a:off x="3428999" y="4648199"/>
            <a:ext cx="1674813" cy="1414325"/>
            <a:chOff x="2159" y="2927"/>
            <a:chExt cx="1054" cy="890"/>
          </a:xfrm>
        </p:grpSpPr>
        <p:grpSp>
          <p:nvGrpSpPr>
            <p:cNvPr id="300" name="Shape 300"/>
            <p:cNvGrpSpPr/>
            <p:nvPr/>
          </p:nvGrpSpPr>
          <p:grpSpPr>
            <a:xfrm rot="4566251">
              <a:off x="2391" y="3508"/>
              <a:ext cx="285" cy="276"/>
              <a:chOff x="913" y="1217"/>
              <a:chExt cx="435" cy="409"/>
            </a:xfrm>
          </p:grpSpPr>
          <p:sp>
            <p:nvSpPr>
              <p:cNvPr id="301" name="Shape 301"/>
              <p:cNvSpPr/>
              <p:nvPr/>
            </p:nvSpPr>
            <p:spPr>
              <a:xfrm>
                <a:off x="913" y="1217"/>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302" name="Shape 302"/>
              <p:cNvSpPr/>
              <p:nvPr/>
            </p:nvSpPr>
            <p:spPr>
              <a:xfrm>
                <a:off x="1052" y="1351"/>
                <a:ext cx="95" cy="94"/>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303" name="Shape 303"/>
            <p:cNvGrpSpPr/>
            <p:nvPr/>
          </p:nvGrpSpPr>
          <p:grpSpPr>
            <a:xfrm>
              <a:off x="2159" y="3359"/>
              <a:ext cx="285" cy="276"/>
              <a:chOff x="914" y="1210"/>
              <a:chExt cx="435" cy="409"/>
            </a:xfrm>
          </p:grpSpPr>
          <p:sp>
            <p:nvSpPr>
              <p:cNvPr id="304" name="Shape 304"/>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305" name="Shape 305"/>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306" name="Shape 306"/>
            <p:cNvGrpSpPr/>
            <p:nvPr/>
          </p:nvGrpSpPr>
          <p:grpSpPr>
            <a:xfrm>
              <a:off x="2928" y="3167"/>
              <a:ext cx="285" cy="276"/>
              <a:chOff x="914" y="1210"/>
              <a:chExt cx="435" cy="409"/>
            </a:xfrm>
          </p:grpSpPr>
          <p:sp>
            <p:nvSpPr>
              <p:cNvPr id="307" name="Shape 307"/>
              <p:cNvSpPr/>
              <p:nvPr/>
            </p:nvSpPr>
            <p:spPr>
              <a:xfrm>
                <a:off x="914"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308" name="Shape 308"/>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nvGrpSpPr>
            <p:cNvPr id="309" name="Shape 309"/>
            <p:cNvGrpSpPr/>
            <p:nvPr/>
          </p:nvGrpSpPr>
          <p:grpSpPr>
            <a:xfrm>
              <a:off x="2785" y="2927"/>
              <a:ext cx="285" cy="276"/>
              <a:chOff x="915" y="1210"/>
              <a:chExt cx="435" cy="409"/>
            </a:xfrm>
          </p:grpSpPr>
          <p:sp>
            <p:nvSpPr>
              <p:cNvPr id="310" name="Shape 310"/>
              <p:cNvSpPr/>
              <p:nvPr/>
            </p:nvSpPr>
            <p:spPr>
              <a:xfrm>
                <a:off x="915" y="1210"/>
                <a:ext cx="435" cy="409"/>
              </a:xfrm>
              <a:custGeom>
                <a:avLst/>
                <a:gdLst/>
                <a:ahLst/>
                <a:cxnLst/>
                <a:rect l="0" t="0" r="0" b="0"/>
                <a:pathLst>
                  <a:path w="436" h="410" extrusionOk="0">
                    <a:moveTo>
                      <a:pt x="72" y="19"/>
                    </a:moveTo>
                    <a:cubicBezTo>
                      <a:pt x="37" y="72"/>
                      <a:pt x="43" y="97"/>
                      <a:pt x="33" y="166"/>
                    </a:cubicBezTo>
                    <a:cubicBezTo>
                      <a:pt x="31" y="182"/>
                      <a:pt x="27" y="198"/>
                      <a:pt x="23" y="214"/>
                    </a:cubicBezTo>
                    <a:cubicBezTo>
                      <a:pt x="18" y="234"/>
                      <a:pt x="4" y="273"/>
                      <a:pt x="4" y="273"/>
                    </a:cubicBezTo>
                    <a:cubicBezTo>
                      <a:pt x="7" y="302"/>
                      <a:pt x="0" y="335"/>
                      <a:pt x="13" y="361"/>
                    </a:cubicBezTo>
                    <a:cubicBezTo>
                      <a:pt x="27" y="389"/>
                      <a:pt x="66" y="393"/>
                      <a:pt x="92" y="410"/>
                    </a:cubicBezTo>
                    <a:cubicBezTo>
                      <a:pt x="151" y="398"/>
                      <a:pt x="163" y="386"/>
                      <a:pt x="189" y="332"/>
                    </a:cubicBezTo>
                    <a:cubicBezTo>
                      <a:pt x="264" y="346"/>
                      <a:pt x="317" y="350"/>
                      <a:pt x="394" y="341"/>
                    </a:cubicBezTo>
                    <a:cubicBezTo>
                      <a:pt x="401" y="331"/>
                      <a:pt x="409" y="323"/>
                      <a:pt x="414" y="312"/>
                    </a:cubicBezTo>
                    <a:cubicBezTo>
                      <a:pt x="422" y="293"/>
                      <a:pt x="433" y="253"/>
                      <a:pt x="433" y="253"/>
                    </a:cubicBezTo>
                    <a:cubicBezTo>
                      <a:pt x="430" y="234"/>
                      <a:pt x="436" y="210"/>
                      <a:pt x="423" y="195"/>
                    </a:cubicBezTo>
                    <a:cubicBezTo>
                      <a:pt x="410" y="180"/>
                      <a:pt x="365" y="175"/>
                      <a:pt x="365" y="175"/>
                    </a:cubicBezTo>
                    <a:cubicBezTo>
                      <a:pt x="358" y="156"/>
                      <a:pt x="351" y="137"/>
                      <a:pt x="345" y="117"/>
                    </a:cubicBezTo>
                    <a:cubicBezTo>
                      <a:pt x="342" y="107"/>
                      <a:pt x="343" y="94"/>
                      <a:pt x="336" y="87"/>
                    </a:cubicBezTo>
                    <a:cubicBezTo>
                      <a:pt x="298" y="49"/>
                      <a:pt x="266" y="45"/>
                      <a:pt x="218" y="29"/>
                    </a:cubicBezTo>
                    <a:cubicBezTo>
                      <a:pt x="199" y="23"/>
                      <a:pt x="179" y="15"/>
                      <a:pt x="160" y="9"/>
                    </a:cubicBezTo>
                    <a:cubicBezTo>
                      <a:pt x="150" y="6"/>
                      <a:pt x="131" y="0"/>
                      <a:pt x="131" y="0"/>
                    </a:cubicBezTo>
                    <a:cubicBezTo>
                      <a:pt x="85" y="11"/>
                      <a:pt x="104" y="3"/>
                      <a:pt x="72" y="19"/>
                    </a:cubicBezTo>
                    <a:close/>
                  </a:path>
                </a:pathLst>
              </a:custGeom>
              <a:solidFill>
                <a:srgbClr val="FF0000"/>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311" name="Shape 311"/>
              <p:cNvSpPr/>
              <p:nvPr/>
            </p:nvSpPr>
            <p:spPr>
              <a:xfrm>
                <a:off x="1056" y="1343"/>
                <a:ext cx="95" cy="95"/>
              </a:xfrm>
              <a:prstGeom prst="ellipse">
                <a:avLst/>
              </a:prstGeom>
              <a:solidFill>
                <a:srgbClr val="000080"/>
              </a:solid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grpSp>
      <p:sp>
        <p:nvSpPr>
          <p:cNvPr id="312" name="Shape 312"/>
          <p:cNvSpPr/>
          <p:nvPr/>
        </p:nvSpPr>
        <p:spPr>
          <a:xfrm>
            <a:off x="2895600" y="5334000"/>
            <a:ext cx="457200" cy="304799"/>
          </a:xfrm>
          <a:prstGeom prst="rightArrow">
            <a:avLst>
              <a:gd name="adj1" fmla="val 50000"/>
              <a:gd name="adj2" fmla="val 37500"/>
            </a:avLst>
          </a:prstGeom>
          <a:solidFill>
            <a:srgbClr val="003300"/>
          </a:solidFill>
          <a:ln w="9525" cap="flat">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313" name="Shape 313"/>
          <p:cNvSpPr/>
          <p:nvPr/>
        </p:nvSpPr>
        <p:spPr>
          <a:xfrm>
            <a:off x="3657600" y="1524000"/>
            <a:ext cx="4648199" cy="990599"/>
          </a:xfrm>
          <a:prstGeom prst="rect">
            <a:avLst/>
          </a:prstGeom>
          <a:noFill/>
          <a:ln>
            <a:noFill/>
          </a:ln>
        </p:spPr>
        <p:txBody>
          <a:bodyPr lIns="91425" tIns="45700" rIns="91425" bIns="45700" anchor="t" anchorCtr="0">
            <a:noAutofit/>
          </a:bodyPr>
          <a:lstStyle/>
          <a:p>
            <a:pPr marL="398463" marR="0" lvl="0" indent="-398463" algn="l" rtl="0">
              <a:spcBef>
                <a:spcPts val="0"/>
              </a:spcBef>
              <a:spcAft>
                <a:spcPts val="0"/>
              </a:spcAft>
              <a:buClr>
                <a:schemeClr val="accent1"/>
              </a:buClr>
              <a:buSzPct val="100000"/>
              <a:buFont typeface="Noto Symbol"/>
              <a:buChar char="■"/>
            </a:pPr>
            <a:r>
              <a:rPr lang="en-US" sz="2800" b="1" i="0" u="none" strike="noStrike" cap="none" baseline="0">
                <a:solidFill>
                  <a:schemeClr val="lt1"/>
                </a:solidFill>
                <a:latin typeface="Tahoma"/>
                <a:ea typeface="Tahoma"/>
                <a:cs typeface="Tahoma"/>
                <a:sym typeface="Tahoma"/>
              </a:rPr>
              <a:t>Cancer cells reproduce  every 2-6 weeks.</a:t>
            </a:r>
          </a:p>
        </p:txBody>
      </p:sp>
      <p:sp>
        <p:nvSpPr>
          <p:cNvPr id="314" name="Shape 314"/>
          <p:cNvSpPr txBox="1"/>
          <p:nvPr/>
        </p:nvSpPr>
        <p:spPr>
          <a:xfrm>
            <a:off x="2209800" y="3276600"/>
            <a:ext cx="1143000"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none" strike="noStrike" cap="none" baseline="0">
                <a:solidFill>
                  <a:schemeClr val="lt1"/>
                </a:solidFill>
                <a:latin typeface="Times New Roman"/>
                <a:ea typeface="Times New Roman"/>
                <a:cs typeface="Times New Roman"/>
                <a:sym typeface="Times New Roman"/>
              </a:rPr>
              <a:t>2-6 weeks</a:t>
            </a:r>
          </a:p>
        </p:txBody>
      </p:sp>
      <p:sp>
        <p:nvSpPr>
          <p:cNvPr id="315" name="Shape 315"/>
          <p:cNvSpPr txBox="1"/>
          <p:nvPr/>
        </p:nvSpPr>
        <p:spPr>
          <a:xfrm>
            <a:off x="2286000" y="6096000"/>
            <a:ext cx="1143000"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none" strike="noStrike" cap="none" baseline="0">
                <a:solidFill>
                  <a:schemeClr val="lt1"/>
                </a:solidFill>
                <a:latin typeface="Times New Roman"/>
                <a:ea typeface="Times New Roman"/>
                <a:cs typeface="Times New Roman"/>
                <a:sym typeface="Times New Roman"/>
              </a:rPr>
              <a:t>2-6 weeks</a:t>
            </a:r>
          </a:p>
        </p:txBody>
      </p:sp>
      <p:sp>
        <p:nvSpPr>
          <p:cNvPr id="316" name="Shape 316"/>
          <p:cNvSpPr txBox="1"/>
          <p:nvPr/>
        </p:nvSpPr>
        <p:spPr>
          <a:xfrm rot="108446">
            <a:off x="431799" y="4275138"/>
            <a:ext cx="761999" cy="8540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4400" b="0" i="0" u="none" strike="noStrike" cap="none" baseline="0">
              <a:solidFill>
                <a:schemeClr val="lt2"/>
              </a:solidFill>
              <a:latin typeface="Tahoma"/>
              <a:ea typeface="Tahoma"/>
              <a:cs typeface="Tahoma"/>
              <a:sym typeface="Tahom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
                                        </p:tgtEl>
                                        <p:attrNameLst>
                                          <p:attrName>style.visibility</p:attrName>
                                        </p:attrNameLst>
                                      </p:cBhvr>
                                      <p:to>
                                        <p:strVal val="visible"/>
                                      </p:to>
                                    </p:set>
                                    <p:animEffect transition="in" filter="fade">
                                      <p:cBhvr>
                                        <p:cTn id="11" dur="1"/>
                                        <p:tgtEl>
                                          <p:spTgt spid="256"/>
                                        </p:tgtEl>
                                      </p:cBhvr>
                                    </p:animEffect>
                                  </p:childTnLst>
                                </p:cTn>
                              </p:par>
                            </p:childTnLst>
                          </p:cTn>
                        </p:par>
                        <p:par>
                          <p:cTn id="12" fill="hold">
                            <p:stCondLst>
                              <p:cond delay="501"/>
                            </p:stCondLst>
                            <p:childTnLst>
                              <p:par>
                                <p:cTn id="13" presetID="10" presetClass="entr" presetSubtype="0" fill="hold" nodeType="afterEffect">
                                  <p:stCondLst>
                                    <p:cond delay="0"/>
                                  </p:stCondLst>
                                  <p:childTnLst>
                                    <p:set>
                                      <p:cBhvr>
                                        <p:cTn id="14" dur="1" fill="hold">
                                          <p:stCondLst>
                                            <p:cond delay="0"/>
                                          </p:stCondLst>
                                        </p:cTn>
                                        <p:tgtEl>
                                          <p:spTgt spid="259"/>
                                        </p:tgtEl>
                                        <p:attrNameLst>
                                          <p:attrName>style.visibility</p:attrName>
                                        </p:attrNameLst>
                                      </p:cBhvr>
                                      <p:to>
                                        <p:strVal val="visible"/>
                                      </p:to>
                                    </p:set>
                                    <p:animEffect transition="in" filter="fade">
                                      <p:cBhvr>
                                        <p:cTn id="15" dur="500"/>
                                        <p:tgtEl>
                                          <p:spTgt spid="259"/>
                                        </p:tgtEl>
                                      </p:cBhvr>
                                    </p:animEffect>
                                  </p:childTnLst>
                                </p:cTn>
                              </p:par>
                            </p:childTnLst>
                          </p:cTn>
                        </p:par>
                        <p:par>
                          <p:cTn id="16" fill="hold">
                            <p:stCondLst>
                              <p:cond delay="1001"/>
                            </p:stCondLst>
                            <p:childTnLst>
                              <p:par>
                                <p:cTn id="17" presetID="10" presetClass="entr" presetSubtype="0" fill="hold" nodeType="after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childTnLst>
                                </p:cTn>
                              </p:par>
                            </p:childTnLst>
                          </p:cTn>
                        </p:par>
                        <p:par>
                          <p:cTn id="20" fill="hold">
                            <p:stCondLst>
                              <p:cond delay="1501"/>
                            </p:stCondLst>
                            <p:childTnLst>
                              <p:par>
                                <p:cTn id="21" presetID="10" presetClass="entr" presetSubtype="0" fill="hold" nodeType="afterEffect">
                                  <p:stCondLst>
                                    <p:cond delay="0"/>
                                  </p:stCondLst>
                                  <p:childTnLst>
                                    <p:set>
                                      <p:cBhvr>
                                        <p:cTn id="22" dur="1" fill="hold">
                                          <p:stCondLst>
                                            <p:cond delay="0"/>
                                          </p:stCondLst>
                                        </p:cTn>
                                        <p:tgtEl>
                                          <p:spTgt spid="257"/>
                                        </p:tgtEl>
                                        <p:attrNameLst>
                                          <p:attrName>style.visibility</p:attrName>
                                        </p:attrNameLst>
                                      </p:cBhvr>
                                      <p:to>
                                        <p:strVal val="visible"/>
                                      </p:to>
                                    </p:set>
                                    <p:animEffect transition="in" filter="fade">
                                      <p:cBhvr>
                                        <p:cTn id="23" dur="1"/>
                                        <p:tgtEl>
                                          <p:spTgt spid="257"/>
                                        </p:tgtEl>
                                      </p:cBhvr>
                                    </p:animEffect>
                                  </p:childTnLst>
                                </p:cTn>
                              </p:par>
                            </p:childTnLst>
                          </p:cTn>
                        </p:par>
                        <p:par>
                          <p:cTn id="24" fill="hold">
                            <p:stCondLst>
                              <p:cond delay="1502"/>
                            </p:stCondLst>
                            <p:childTnLst>
                              <p:par>
                                <p:cTn id="25" presetID="10" presetClass="entr" presetSubtype="0" fill="hold" nodeType="afterEffect">
                                  <p:stCondLst>
                                    <p:cond delay="0"/>
                                  </p:stCondLst>
                                  <p:childTnLst>
                                    <p:set>
                                      <p:cBhvr>
                                        <p:cTn id="26" dur="1" fill="hold">
                                          <p:stCondLst>
                                            <p:cond delay="0"/>
                                          </p:stCondLst>
                                        </p:cTn>
                                        <p:tgtEl>
                                          <p:spTgt spid="314"/>
                                        </p:tgtEl>
                                        <p:attrNameLst>
                                          <p:attrName>style.visibility</p:attrName>
                                        </p:attrNameLst>
                                      </p:cBhvr>
                                      <p:to>
                                        <p:strVal val="visible"/>
                                      </p:to>
                                    </p:set>
                                    <p:animEffect transition="in" filter="fade">
                                      <p:cBhvr>
                                        <p:cTn id="27" dur="500"/>
                                        <p:tgtEl>
                                          <p:spTgt spid="314"/>
                                        </p:tgtEl>
                                      </p:cBhvr>
                                    </p:animEffect>
                                  </p:childTnLst>
                                </p:cTn>
                              </p:par>
                            </p:childTnLst>
                          </p:cTn>
                        </p:par>
                        <p:par>
                          <p:cTn id="28" fill="hold">
                            <p:stCondLst>
                              <p:cond delay="2002"/>
                            </p:stCondLst>
                            <p:childTnLst>
                              <p:par>
                                <p:cTn id="29" presetID="10" presetClass="entr" presetSubtype="0" fill="hold" nodeType="after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fade">
                                      <p:cBhvr>
                                        <p:cTn id="31" dur="500"/>
                                        <p:tgtEl>
                                          <p:spTgt spid="214"/>
                                        </p:tgtEl>
                                      </p:cBhvr>
                                    </p:animEffect>
                                  </p:childTnLst>
                                </p:cTn>
                              </p:par>
                            </p:childTnLst>
                          </p:cTn>
                        </p:par>
                        <p:par>
                          <p:cTn id="32" fill="hold">
                            <p:stCondLst>
                              <p:cond delay="2502"/>
                            </p:stCondLst>
                            <p:childTnLst>
                              <p:par>
                                <p:cTn id="33" presetID="10" presetClass="entr" presetSubtype="0" fill="hold" nodeType="afterEffect">
                                  <p:stCondLst>
                                    <p:cond delay="0"/>
                                  </p:stCondLst>
                                  <p:childTnLst>
                                    <p:set>
                                      <p:cBhvr>
                                        <p:cTn id="34" dur="1" fill="hold">
                                          <p:stCondLst>
                                            <p:cond delay="0"/>
                                          </p:stCondLst>
                                        </p:cTn>
                                        <p:tgtEl>
                                          <p:spTgt spid="221"/>
                                        </p:tgtEl>
                                        <p:attrNameLst>
                                          <p:attrName>style.visibility</p:attrName>
                                        </p:attrNameLst>
                                      </p:cBhvr>
                                      <p:to>
                                        <p:strVal val="visible"/>
                                      </p:to>
                                    </p:set>
                                    <p:animEffect transition="in" filter="fade">
                                      <p:cBhvr>
                                        <p:cTn id="35" dur="500"/>
                                        <p:tgtEl>
                                          <p:spTgt spid="221"/>
                                        </p:tgtEl>
                                      </p:cBhvr>
                                    </p:animEffect>
                                  </p:childTnLst>
                                </p:cTn>
                              </p:par>
                            </p:childTnLst>
                          </p:cTn>
                        </p:par>
                        <p:par>
                          <p:cTn id="36" fill="hold">
                            <p:stCondLst>
                              <p:cond delay="3002"/>
                            </p:stCondLst>
                            <p:childTnLst>
                              <p:par>
                                <p:cTn id="37" presetID="10" presetClass="entr" presetSubtype="0" fill="hold" nodeType="afterEffect">
                                  <p:stCondLst>
                                    <p:cond delay="0"/>
                                  </p:stCondLst>
                                  <p:childTnLst>
                                    <p:set>
                                      <p:cBhvr>
                                        <p:cTn id="38" dur="1" fill="hold">
                                          <p:stCondLst>
                                            <p:cond delay="0"/>
                                          </p:stCondLst>
                                        </p:cTn>
                                        <p:tgtEl>
                                          <p:spTgt spid="258"/>
                                        </p:tgtEl>
                                        <p:attrNameLst>
                                          <p:attrName>style.visibility</p:attrName>
                                        </p:attrNameLst>
                                      </p:cBhvr>
                                      <p:to>
                                        <p:strVal val="visible"/>
                                      </p:to>
                                    </p:set>
                                    <p:animEffect transition="in" filter="fade">
                                      <p:cBhvr>
                                        <p:cTn id="39" dur="1"/>
                                        <p:tgtEl>
                                          <p:spTgt spid="258"/>
                                        </p:tgtEl>
                                      </p:cBhvr>
                                    </p:animEffect>
                                  </p:childTnLst>
                                </p:cTn>
                              </p:par>
                            </p:childTnLst>
                          </p:cTn>
                        </p:par>
                        <p:par>
                          <p:cTn id="40" fill="hold">
                            <p:stCondLst>
                              <p:cond delay="3003"/>
                            </p:stCondLst>
                            <p:childTnLst>
                              <p:par>
                                <p:cTn id="41" presetID="10" presetClass="entr" presetSubtype="0" fill="hold" nodeType="afterEffect">
                                  <p:stCondLst>
                                    <p:cond delay="0"/>
                                  </p:stCondLst>
                                  <p:childTnLst>
                                    <p:set>
                                      <p:cBhvr>
                                        <p:cTn id="42" dur="1" fill="hold">
                                          <p:stCondLst>
                                            <p:cond delay="0"/>
                                          </p:stCondLst>
                                        </p:cTn>
                                        <p:tgtEl>
                                          <p:spTgt spid="228"/>
                                        </p:tgtEl>
                                        <p:attrNameLst>
                                          <p:attrName>style.visibility</p:attrName>
                                        </p:attrNameLst>
                                      </p:cBhvr>
                                      <p:to>
                                        <p:strVal val="visible"/>
                                      </p:to>
                                    </p:set>
                                    <p:animEffect transition="in" filter="fade">
                                      <p:cBhvr>
                                        <p:cTn id="43" dur="500"/>
                                        <p:tgtEl>
                                          <p:spTgt spid="228"/>
                                        </p:tgtEl>
                                      </p:cBhvr>
                                    </p:animEffect>
                                  </p:childTnLst>
                                </p:cTn>
                              </p:par>
                            </p:childTnLst>
                          </p:cTn>
                        </p:par>
                        <p:par>
                          <p:cTn id="44" fill="hold">
                            <p:stCondLst>
                              <p:cond delay="3503"/>
                            </p:stCondLst>
                            <p:childTnLst>
                              <p:par>
                                <p:cTn id="45" presetID="10" presetClass="entr" presetSubtype="0" fill="hold" nodeType="afterEffect">
                                  <p:stCondLst>
                                    <p:cond delay="0"/>
                                  </p:stCondLst>
                                  <p:childTnLst>
                                    <p:set>
                                      <p:cBhvr>
                                        <p:cTn id="46" dur="1" fill="hold">
                                          <p:stCondLst>
                                            <p:cond delay="0"/>
                                          </p:stCondLst>
                                        </p:cTn>
                                        <p:tgtEl>
                                          <p:spTgt spid="235"/>
                                        </p:tgtEl>
                                        <p:attrNameLst>
                                          <p:attrName>style.visibility</p:attrName>
                                        </p:attrNameLst>
                                      </p:cBhvr>
                                      <p:to>
                                        <p:strVal val="visible"/>
                                      </p:to>
                                    </p:set>
                                    <p:animEffect transition="in" filter="fade">
                                      <p:cBhvr>
                                        <p:cTn id="47" dur="500"/>
                                        <p:tgtEl>
                                          <p:spTgt spid="235"/>
                                        </p:tgtEl>
                                      </p:cBhvr>
                                    </p:animEffect>
                                  </p:childTnLst>
                                </p:cTn>
                              </p:par>
                            </p:childTnLst>
                          </p:cTn>
                        </p:par>
                        <p:par>
                          <p:cTn id="48" fill="hold">
                            <p:stCondLst>
                              <p:cond delay="4003"/>
                            </p:stCondLst>
                            <p:childTnLst>
                              <p:par>
                                <p:cTn id="49" presetID="10" presetClass="entr" presetSubtype="0" fill="hold" nodeType="afterEffect">
                                  <p:stCondLst>
                                    <p:cond delay="0"/>
                                  </p:stCondLst>
                                  <p:childTnLst>
                                    <p:set>
                                      <p:cBhvr>
                                        <p:cTn id="50" dur="1" fill="hold">
                                          <p:stCondLst>
                                            <p:cond delay="0"/>
                                          </p:stCondLst>
                                        </p:cTn>
                                        <p:tgtEl>
                                          <p:spTgt spid="242"/>
                                        </p:tgtEl>
                                        <p:attrNameLst>
                                          <p:attrName>style.visibility</p:attrName>
                                        </p:attrNameLst>
                                      </p:cBhvr>
                                      <p:to>
                                        <p:strVal val="visible"/>
                                      </p:to>
                                    </p:set>
                                    <p:animEffect transition="in" filter="fade">
                                      <p:cBhvr>
                                        <p:cTn id="51" dur="500"/>
                                        <p:tgtEl>
                                          <p:spTgt spid="242"/>
                                        </p:tgtEl>
                                      </p:cBhvr>
                                    </p:animEffect>
                                  </p:childTnLst>
                                </p:cTn>
                              </p:par>
                            </p:childTnLst>
                          </p:cTn>
                        </p:par>
                        <p:par>
                          <p:cTn id="52" fill="hold">
                            <p:stCondLst>
                              <p:cond delay="4503"/>
                            </p:stCondLst>
                            <p:childTnLst>
                              <p:par>
                                <p:cTn id="53" presetID="10" presetClass="entr" presetSubtype="0" fill="hold" nodeType="afterEffect">
                                  <p:stCondLst>
                                    <p:cond delay="0"/>
                                  </p:stCondLst>
                                  <p:childTnLst>
                                    <p:set>
                                      <p:cBhvr>
                                        <p:cTn id="54" dur="1" fill="hold">
                                          <p:stCondLst>
                                            <p:cond delay="0"/>
                                          </p:stCondLst>
                                        </p:cTn>
                                        <p:tgtEl>
                                          <p:spTgt spid="249"/>
                                        </p:tgtEl>
                                        <p:attrNameLst>
                                          <p:attrName>style.visibility</p:attrName>
                                        </p:attrNameLst>
                                      </p:cBhvr>
                                      <p:to>
                                        <p:strVal val="visible"/>
                                      </p:to>
                                    </p:set>
                                    <p:animEffect transition="in" filter="fade">
                                      <p:cBhvr>
                                        <p:cTn id="55" dur="500"/>
                                        <p:tgtEl>
                                          <p:spTgt spid="249"/>
                                        </p:tgtEl>
                                      </p:cBhvr>
                                    </p:animEffect>
                                  </p:childTnLst>
                                </p:cTn>
                              </p:par>
                            </p:childTnLst>
                          </p:cTn>
                        </p:par>
                        <p:par>
                          <p:cTn id="56" fill="hold">
                            <p:stCondLst>
                              <p:cond delay="5003"/>
                            </p:stCondLst>
                            <p:childTnLst>
                              <p:par>
                                <p:cTn id="57" presetID="10" presetClass="entr" presetSubtype="0" fill="hold" nodeType="afterEffect">
                                  <p:stCondLst>
                                    <p:cond delay="0"/>
                                  </p:stCondLst>
                                  <p:childTnLst>
                                    <p:set>
                                      <p:cBhvr>
                                        <p:cTn id="58" dur="1" fill="hold">
                                          <p:stCondLst>
                                            <p:cond delay="0"/>
                                          </p:stCondLst>
                                        </p:cTn>
                                        <p:tgtEl>
                                          <p:spTgt spid="312"/>
                                        </p:tgtEl>
                                        <p:attrNameLst>
                                          <p:attrName>style.visibility</p:attrName>
                                        </p:attrNameLst>
                                      </p:cBhvr>
                                      <p:to>
                                        <p:strVal val="visible"/>
                                      </p:to>
                                    </p:set>
                                    <p:animEffect transition="in" filter="fade">
                                      <p:cBhvr>
                                        <p:cTn id="59" dur="1"/>
                                        <p:tgtEl>
                                          <p:spTgt spid="312"/>
                                        </p:tgtEl>
                                      </p:cBhvr>
                                    </p:animEffect>
                                  </p:childTnLst>
                                </p:cTn>
                              </p:par>
                            </p:childTnLst>
                          </p:cTn>
                        </p:par>
                        <p:par>
                          <p:cTn id="60" fill="hold">
                            <p:stCondLst>
                              <p:cond delay="5004"/>
                            </p:stCondLst>
                            <p:childTnLst>
                              <p:par>
                                <p:cTn id="61" presetID="10" presetClass="entr" presetSubtype="0" fill="hold" nodeType="afterEffect">
                                  <p:stCondLst>
                                    <p:cond delay="0"/>
                                  </p:stCondLst>
                                  <p:childTnLst>
                                    <p:set>
                                      <p:cBhvr>
                                        <p:cTn id="62" dur="1" fill="hold">
                                          <p:stCondLst>
                                            <p:cond delay="0"/>
                                          </p:stCondLst>
                                        </p:cTn>
                                        <p:tgtEl>
                                          <p:spTgt spid="315"/>
                                        </p:tgtEl>
                                        <p:attrNameLst>
                                          <p:attrName>style.visibility</p:attrName>
                                        </p:attrNameLst>
                                      </p:cBhvr>
                                      <p:to>
                                        <p:strVal val="visible"/>
                                      </p:to>
                                    </p:set>
                                    <p:animEffect transition="in" filter="fade">
                                      <p:cBhvr>
                                        <p:cTn id="63" dur="500"/>
                                        <p:tgtEl>
                                          <p:spTgt spid="315"/>
                                        </p:tgtEl>
                                      </p:cBhvr>
                                    </p:animEffect>
                                  </p:childTnLst>
                                </p:cTn>
                              </p:par>
                            </p:childTnLst>
                          </p:cTn>
                        </p:par>
                        <p:par>
                          <p:cTn id="64" fill="hold">
                            <p:stCondLst>
                              <p:cond delay="5504"/>
                            </p:stCondLst>
                            <p:childTnLst>
                              <p:par>
                                <p:cTn id="65" presetID="10" presetClass="entr" presetSubtype="0" fill="hold" nodeType="afterEffect">
                                  <p:stCondLst>
                                    <p:cond delay="0"/>
                                  </p:stCondLst>
                                  <p:childTnLst>
                                    <p:set>
                                      <p:cBhvr>
                                        <p:cTn id="66" dur="1" fill="hold">
                                          <p:stCondLst>
                                            <p:cond delay="0"/>
                                          </p:stCondLst>
                                        </p:cTn>
                                        <p:tgtEl>
                                          <p:spTgt spid="260"/>
                                        </p:tgtEl>
                                        <p:attrNameLst>
                                          <p:attrName>style.visibility</p:attrName>
                                        </p:attrNameLst>
                                      </p:cBhvr>
                                      <p:to>
                                        <p:strVal val="visible"/>
                                      </p:to>
                                    </p:set>
                                    <p:animEffect transition="in" filter="fade">
                                      <p:cBhvr>
                                        <p:cTn id="67" dur="500"/>
                                        <p:tgtEl>
                                          <p:spTgt spid="260"/>
                                        </p:tgtEl>
                                      </p:cBhvr>
                                    </p:animEffect>
                                  </p:childTnLst>
                                </p:cTn>
                              </p:par>
                            </p:childTnLst>
                          </p:cTn>
                        </p:par>
                        <p:par>
                          <p:cTn id="68" fill="hold">
                            <p:stCondLst>
                              <p:cond delay="6004"/>
                            </p:stCondLst>
                            <p:childTnLst>
                              <p:par>
                                <p:cTn id="69" presetID="10" presetClass="entr" presetSubtype="0" fill="hold" nodeType="afterEffect">
                                  <p:stCondLst>
                                    <p:cond delay="0"/>
                                  </p:stCondLst>
                                  <p:childTnLst>
                                    <p:set>
                                      <p:cBhvr>
                                        <p:cTn id="70" dur="1" fill="hold">
                                          <p:stCondLst>
                                            <p:cond delay="0"/>
                                          </p:stCondLst>
                                        </p:cTn>
                                        <p:tgtEl>
                                          <p:spTgt spid="273"/>
                                        </p:tgtEl>
                                        <p:attrNameLst>
                                          <p:attrName>style.visibility</p:attrName>
                                        </p:attrNameLst>
                                      </p:cBhvr>
                                      <p:to>
                                        <p:strVal val="visible"/>
                                      </p:to>
                                    </p:set>
                                    <p:animEffect transition="in" filter="fade">
                                      <p:cBhvr>
                                        <p:cTn id="71" dur="500"/>
                                        <p:tgtEl>
                                          <p:spTgt spid="273"/>
                                        </p:tgtEl>
                                      </p:cBhvr>
                                    </p:animEffect>
                                  </p:childTnLst>
                                </p:cTn>
                              </p:par>
                            </p:childTnLst>
                          </p:cTn>
                        </p:par>
                        <p:par>
                          <p:cTn id="72" fill="hold">
                            <p:stCondLst>
                              <p:cond delay="6504"/>
                            </p:stCondLst>
                            <p:childTnLst>
                              <p:par>
                                <p:cTn id="73" presetID="10" presetClass="entr" presetSubtype="0" fill="hold" nodeType="afterEffect">
                                  <p:stCondLst>
                                    <p:cond delay="0"/>
                                  </p:stCondLst>
                                  <p:childTnLst>
                                    <p:set>
                                      <p:cBhvr>
                                        <p:cTn id="74" dur="1" fill="hold">
                                          <p:stCondLst>
                                            <p:cond delay="0"/>
                                          </p:stCondLst>
                                        </p:cTn>
                                        <p:tgtEl>
                                          <p:spTgt spid="286"/>
                                        </p:tgtEl>
                                        <p:attrNameLst>
                                          <p:attrName>style.visibility</p:attrName>
                                        </p:attrNameLst>
                                      </p:cBhvr>
                                      <p:to>
                                        <p:strVal val="visible"/>
                                      </p:to>
                                    </p:set>
                                    <p:animEffect transition="in" filter="fade">
                                      <p:cBhvr>
                                        <p:cTn id="75" dur="500"/>
                                        <p:tgtEl>
                                          <p:spTgt spid="286"/>
                                        </p:tgtEl>
                                      </p:cBhvr>
                                    </p:animEffect>
                                  </p:childTnLst>
                                </p:cTn>
                              </p:par>
                            </p:childTnLst>
                          </p:cTn>
                        </p:par>
                        <p:par>
                          <p:cTn id="76" fill="hold">
                            <p:stCondLst>
                              <p:cond delay="7004"/>
                            </p:stCondLst>
                            <p:childTnLst>
                              <p:par>
                                <p:cTn id="77" presetID="10" presetClass="entr" presetSubtype="0" fill="hold" nodeType="afterEffect">
                                  <p:stCondLst>
                                    <p:cond delay="0"/>
                                  </p:stCondLst>
                                  <p:childTnLst>
                                    <p:set>
                                      <p:cBhvr>
                                        <p:cTn id="78" dur="1" fill="hold">
                                          <p:stCondLst>
                                            <p:cond delay="0"/>
                                          </p:stCondLst>
                                        </p:cTn>
                                        <p:tgtEl>
                                          <p:spTgt spid="299"/>
                                        </p:tgtEl>
                                        <p:attrNameLst>
                                          <p:attrName>style.visibility</p:attrName>
                                        </p:attrNameLst>
                                      </p:cBhvr>
                                      <p:to>
                                        <p:strVal val="visible"/>
                                      </p:to>
                                    </p:set>
                                    <p:animEffect transition="in" filter="fade">
                                      <p:cBhvr>
                                        <p:cTn id="79"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Signs and Symptoms of Cancer</a:t>
            </a:r>
          </a:p>
        </p:txBody>
      </p:sp>
      <p:sp>
        <p:nvSpPr>
          <p:cNvPr id="323" name="Shape 323"/>
          <p:cNvSpPr txBox="1">
            <a:spLocks noGrp="1"/>
          </p:cNvSpPr>
          <p:nvPr>
            <p:ph type="body" idx="1"/>
          </p:nvPr>
        </p:nvSpPr>
        <p:spPr>
          <a:xfrm>
            <a:off x="685800" y="1981200"/>
            <a:ext cx="8229600"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Change in bowel habits or bladder functions</a:t>
            </a: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Sores that do not heal</a:t>
            </a: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Unusual bleeding or discharge</a:t>
            </a: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Lumps or thickening of breast or other parts of the body</a:t>
            </a: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Indigestion or difficulty swallowing</a:t>
            </a: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Recent change in wart or mole</a:t>
            </a: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Persistent coughing or hoarseness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What Causes Cancer?</a:t>
            </a:r>
          </a:p>
        </p:txBody>
      </p:sp>
      <p:pic>
        <p:nvPicPr>
          <p:cNvPr id="330" name="Shape 330"/>
          <p:cNvPicPr preferRelativeResize="0"/>
          <p:nvPr/>
        </p:nvPicPr>
        <p:blipFill rotWithShape="1">
          <a:blip r:embed="rId3">
            <a:alphaModFix/>
          </a:blip>
          <a:srcRect/>
          <a:stretch/>
        </p:blipFill>
        <p:spPr>
          <a:xfrm>
            <a:off x="6210300" y="2667000"/>
            <a:ext cx="2933700" cy="1946275"/>
          </a:xfrm>
          <a:prstGeom prst="rect">
            <a:avLst/>
          </a:prstGeom>
          <a:noFill/>
          <a:ln>
            <a:noFill/>
          </a:ln>
        </p:spPr>
      </p:pic>
      <p:pic>
        <p:nvPicPr>
          <p:cNvPr id="331" name="Shape 331"/>
          <p:cNvPicPr preferRelativeResize="0">
            <a:picLocks noGrp="1"/>
          </p:cNvPicPr>
          <p:nvPr>
            <p:ph type="body" idx="1"/>
          </p:nvPr>
        </p:nvPicPr>
        <p:blipFill rotWithShape="1">
          <a:blip r:embed="rId4">
            <a:alphaModFix/>
          </a:blip>
          <a:srcRect/>
          <a:stretch/>
        </p:blipFill>
        <p:spPr>
          <a:xfrm>
            <a:off x="3581400" y="1676400"/>
            <a:ext cx="2600324" cy="4114800"/>
          </a:xfrm>
          <a:prstGeom prst="rect">
            <a:avLst/>
          </a:prstGeom>
          <a:noFill/>
          <a:ln>
            <a:noFill/>
          </a:ln>
        </p:spPr>
      </p:pic>
      <p:sp>
        <p:nvSpPr>
          <p:cNvPr id="332" name="Shape 332"/>
          <p:cNvSpPr txBox="1"/>
          <p:nvPr/>
        </p:nvSpPr>
        <p:spPr>
          <a:xfrm>
            <a:off x="609600" y="5181600"/>
            <a:ext cx="2133599" cy="519112"/>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2800" b="0" i="0" u="none" strike="noStrike" cap="none" baseline="0">
                <a:solidFill>
                  <a:schemeClr val="lt2"/>
                </a:solidFill>
                <a:latin typeface="Tahoma"/>
                <a:ea typeface="Tahoma"/>
                <a:cs typeface="Tahoma"/>
                <a:sym typeface="Tahoma"/>
              </a:rPr>
              <a:t>Lifestyle</a:t>
            </a:r>
          </a:p>
        </p:txBody>
      </p:sp>
      <p:sp>
        <p:nvSpPr>
          <p:cNvPr id="333" name="Shape 333"/>
          <p:cNvSpPr txBox="1"/>
          <p:nvPr/>
        </p:nvSpPr>
        <p:spPr>
          <a:xfrm>
            <a:off x="3581400" y="6019800"/>
            <a:ext cx="2590800" cy="519112"/>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2800" b="0" i="0" u="none" strike="noStrike" cap="none" baseline="0">
                <a:solidFill>
                  <a:schemeClr val="lt2"/>
                </a:solidFill>
                <a:latin typeface="Tahoma"/>
                <a:ea typeface="Tahoma"/>
                <a:cs typeface="Tahoma"/>
                <a:sym typeface="Tahoma"/>
              </a:rPr>
              <a:t>Environment</a:t>
            </a:r>
          </a:p>
        </p:txBody>
      </p:sp>
      <p:sp>
        <p:nvSpPr>
          <p:cNvPr id="334" name="Shape 334"/>
          <p:cNvSpPr txBox="1"/>
          <p:nvPr/>
        </p:nvSpPr>
        <p:spPr>
          <a:xfrm>
            <a:off x="6172200" y="4846637"/>
            <a:ext cx="2590800" cy="519112"/>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2800" b="0" i="0" u="none" strike="noStrike" cap="none" baseline="0">
                <a:solidFill>
                  <a:schemeClr val="lt2"/>
                </a:solidFill>
                <a:latin typeface="Tahoma"/>
                <a:ea typeface="Tahoma"/>
                <a:cs typeface="Tahoma"/>
                <a:sym typeface="Tahoma"/>
              </a:rPr>
              <a:t>Family History</a:t>
            </a:r>
          </a:p>
        </p:txBody>
      </p:sp>
      <p:pic>
        <p:nvPicPr>
          <p:cNvPr id="335" name="Shape 335"/>
          <p:cNvPicPr preferRelativeResize="0">
            <a:picLocks noGrp="1"/>
          </p:cNvPicPr>
          <p:nvPr>
            <p:ph type="body" idx="2"/>
          </p:nvPr>
        </p:nvPicPr>
        <p:blipFill rotWithShape="1">
          <a:blip r:embed="rId5">
            <a:alphaModFix/>
          </a:blip>
          <a:srcRect/>
          <a:stretch/>
        </p:blipFill>
        <p:spPr>
          <a:xfrm>
            <a:off x="0" y="2640013"/>
            <a:ext cx="3505200" cy="230663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Lifestyle Risks</a:t>
            </a:r>
          </a:p>
        </p:txBody>
      </p:sp>
      <p:sp>
        <p:nvSpPr>
          <p:cNvPr id="342" name="Shape 342"/>
          <p:cNvSpPr txBox="1">
            <a:spLocks noGrp="1"/>
          </p:cNvSpPr>
          <p:nvPr>
            <p:ph type="body" idx="1"/>
          </p:nvPr>
        </p:nvSpPr>
        <p:spPr>
          <a:xfrm>
            <a:off x="3200400" y="1905000"/>
            <a:ext cx="3809999" cy="4648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80000"/>
              <a:buFont typeface="Noto Symbol"/>
              <a:buChar char="■"/>
            </a:pPr>
            <a:r>
              <a:rPr lang="en-US" sz="2400" b="0" i="0" u="none" strike="noStrike" cap="none" baseline="0">
                <a:solidFill>
                  <a:schemeClr val="lt1"/>
                </a:solidFill>
                <a:latin typeface="Tahoma"/>
                <a:ea typeface="Tahoma"/>
                <a:cs typeface="Tahoma"/>
                <a:sym typeface="Tahoma"/>
              </a:rPr>
              <a:t>Smoking</a:t>
            </a:r>
          </a:p>
          <a:p>
            <a:pPr marL="342900" marR="0" lvl="0" indent="-220980" algn="l" rtl="0">
              <a:lnSpc>
                <a:spcPct val="90000"/>
              </a:lnSpc>
              <a:spcBef>
                <a:spcPts val="480"/>
              </a:spcBef>
              <a:spcAft>
                <a:spcPts val="0"/>
              </a:spcAft>
              <a:buClr>
                <a:schemeClr val="accent1"/>
              </a:buClr>
              <a:buFont typeface="Noto Symbol"/>
              <a:buNone/>
            </a:pPr>
            <a:endParaRPr sz="2400" b="0" i="0" u="none" strike="noStrike" cap="none" baseline="0">
              <a:solidFill>
                <a:schemeClr val="lt1"/>
              </a:solidFill>
              <a:latin typeface="Tahoma"/>
              <a:ea typeface="Tahoma"/>
              <a:cs typeface="Tahoma"/>
              <a:sym typeface="Tahoma"/>
            </a:endParaRPr>
          </a:p>
          <a:p>
            <a:pPr marL="342900" marR="0" lvl="0" indent="-342900" algn="l" rtl="0">
              <a:lnSpc>
                <a:spcPct val="90000"/>
              </a:lnSpc>
              <a:spcBef>
                <a:spcPts val="480"/>
              </a:spcBef>
              <a:spcAft>
                <a:spcPts val="0"/>
              </a:spcAft>
              <a:buClr>
                <a:schemeClr val="accent1"/>
              </a:buClr>
              <a:buSzPct val="80000"/>
              <a:buFont typeface="Noto Symbol"/>
              <a:buChar char="■"/>
            </a:pPr>
            <a:r>
              <a:rPr lang="en-US" sz="2400" b="0" i="0" u="none" strike="noStrike" cap="none" baseline="0">
                <a:solidFill>
                  <a:schemeClr val="lt1"/>
                </a:solidFill>
                <a:latin typeface="Tahoma"/>
                <a:ea typeface="Tahoma"/>
                <a:cs typeface="Tahoma"/>
                <a:sym typeface="Tahoma"/>
              </a:rPr>
              <a:t>Diet high fat and low in fruits and vegetables</a:t>
            </a:r>
          </a:p>
          <a:p>
            <a:pPr marL="342900" marR="0" lvl="0" indent="-220980" algn="l" rtl="0">
              <a:lnSpc>
                <a:spcPct val="90000"/>
              </a:lnSpc>
              <a:spcBef>
                <a:spcPts val="480"/>
              </a:spcBef>
              <a:spcAft>
                <a:spcPts val="0"/>
              </a:spcAft>
              <a:buClr>
                <a:schemeClr val="accent1"/>
              </a:buClr>
              <a:buFont typeface="Noto Symbol"/>
              <a:buNone/>
            </a:pPr>
            <a:endParaRPr sz="2400" b="0" i="0" u="none" strike="noStrike" cap="none" baseline="0">
              <a:solidFill>
                <a:schemeClr val="lt1"/>
              </a:solidFill>
              <a:latin typeface="Tahoma"/>
              <a:ea typeface="Tahoma"/>
              <a:cs typeface="Tahoma"/>
              <a:sym typeface="Tahoma"/>
            </a:endParaRPr>
          </a:p>
          <a:p>
            <a:pPr marL="342900" marR="0" lvl="0" indent="-342900" algn="l" rtl="0">
              <a:lnSpc>
                <a:spcPct val="90000"/>
              </a:lnSpc>
              <a:spcBef>
                <a:spcPts val="480"/>
              </a:spcBef>
              <a:spcAft>
                <a:spcPts val="0"/>
              </a:spcAft>
              <a:buClr>
                <a:schemeClr val="accent1"/>
              </a:buClr>
              <a:buSzPct val="80000"/>
              <a:buFont typeface="Noto Symbol"/>
              <a:buChar char="■"/>
            </a:pPr>
            <a:r>
              <a:rPr lang="en-US" sz="2400" b="0" i="0" u="none" strike="noStrike" cap="none" baseline="0">
                <a:solidFill>
                  <a:schemeClr val="lt1"/>
                </a:solidFill>
                <a:latin typeface="Tahoma"/>
                <a:ea typeface="Tahoma"/>
                <a:cs typeface="Tahoma"/>
                <a:sym typeface="Tahoma"/>
              </a:rPr>
              <a:t>Lack of exercise </a:t>
            </a:r>
          </a:p>
          <a:p>
            <a:pPr marL="342900" marR="0" lvl="0" indent="-342900" algn="l" rtl="0">
              <a:lnSpc>
                <a:spcPct val="90000"/>
              </a:lnSpc>
              <a:spcBef>
                <a:spcPts val="480"/>
              </a:spcBef>
              <a:spcAft>
                <a:spcPts val="0"/>
              </a:spcAft>
              <a:buClr>
                <a:schemeClr val="accent1"/>
              </a:buClr>
              <a:buFont typeface="Noto Symbol"/>
              <a:buNone/>
            </a:pPr>
            <a:endParaRPr sz="2400" b="0" i="0" u="none" strike="noStrike" cap="none" baseline="0">
              <a:solidFill>
                <a:schemeClr val="lt1"/>
              </a:solidFill>
              <a:latin typeface="Tahoma"/>
              <a:ea typeface="Tahoma"/>
              <a:cs typeface="Tahoma"/>
              <a:sym typeface="Tahoma"/>
            </a:endParaRPr>
          </a:p>
          <a:p>
            <a:pPr marL="342900" marR="0" lvl="0" indent="-342900" algn="l" rtl="0">
              <a:lnSpc>
                <a:spcPct val="90000"/>
              </a:lnSpc>
              <a:spcBef>
                <a:spcPts val="480"/>
              </a:spcBef>
              <a:spcAft>
                <a:spcPts val="0"/>
              </a:spcAft>
              <a:buClr>
                <a:schemeClr val="accent1"/>
              </a:buClr>
              <a:buSzPct val="80000"/>
              <a:buFont typeface="Noto Symbol"/>
              <a:buChar char="■"/>
            </a:pPr>
            <a:r>
              <a:rPr lang="en-US" sz="2400" b="0" i="0" u="none" strike="noStrike" cap="none" baseline="0">
                <a:solidFill>
                  <a:schemeClr val="lt1"/>
                </a:solidFill>
                <a:latin typeface="Tahoma"/>
                <a:ea typeface="Tahoma"/>
                <a:cs typeface="Tahoma"/>
                <a:sym typeface="Tahoma"/>
              </a:rPr>
              <a:t>Unprotected exposure to the sun, (UV) rays</a:t>
            </a:r>
          </a:p>
          <a:p>
            <a:pPr marL="342900" marR="0" lvl="0" indent="-342900" algn="l" rtl="0">
              <a:lnSpc>
                <a:spcPct val="90000"/>
              </a:lnSpc>
              <a:spcBef>
                <a:spcPts val="480"/>
              </a:spcBef>
              <a:spcAft>
                <a:spcPts val="0"/>
              </a:spcAft>
              <a:buClr>
                <a:schemeClr val="accent1"/>
              </a:buClr>
              <a:buFont typeface="Noto Symbol"/>
              <a:buNone/>
            </a:pPr>
            <a:endParaRPr sz="2400" b="0" i="0" u="none" strike="noStrike" cap="none" baseline="0">
              <a:solidFill>
                <a:schemeClr val="lt1"/>
              </a:solidFill>
              <a:latin typeface="Tahoma"/>
              <a:ea typeface="Tahoma"/>
              <a:cs typeface="Tahoma"/>
              <a:sym typeface="Tahoma"/>
            </a:endParaRPr>
          </a:p>
          <a:p>
            <a:pPr marL="342900" marR="0" lvl="0" indent="-342900" algn="l" rtl="0">
              <a:lnSpc>
                <a:spcPct val="90000"/>
              </a:lnSpc>
              <a:spcBef>
                <a:spcPts val="480"/>
              </a:spcBef>
              <a:spcAft>
                <a:spcPts val="0"/>
              </a:spcAft>
              <a:buClr>
                <a:schemeClr val="accent1"/>
              </a:buClr>
              <a:buSzPct val="80000"/>
              <a:buFont typeface="Noto Symbol"/>
              <a:buChar char="■"/>
            </a:pPr>
            <a:r>
              <a:rPr lang="en-US" sz="2400" b="0" i="0" u="none" strike="noStrike" cap="none" baseline="0">
                <a:solidFill>
                  <a:schemeClr val="lt1"/>
                </a:solidFill>
                <a:latin typeface="Tahoma"/>
                <a:ea typeface="Tahoma"/>
                <a:cs typeface="Tahoma"/>
                <a:sym typeface="Tahoma"/>
              </a:rPr>
              <a:t>Obesity</a:t>
            </a:r>
          </a:p>
          <a:p>
            <a:pPr marL="342900" marR="0" lvl="0" indent="-220980" algn="l" rtl="0">
              <a:lnSpc>
                <a:spcPct val="90000"/>
              </a:lnSpc>
              <a:spcBef>
                <a:spcPts val="480"/>
              </a:spcBef>
              <a:spcAft>
                <a:spcPts val="0"/>
              </a:spcAft>
              <a:buClr>
                <a:schemeClr val="accent1"/>
              </a:buClr>
              <a:buFont typeface="Noto Symbol"/>
              <a:buNone/>
            </a:pPr>
            <a:endParaRPr sz="2400" b="0" i="0" u="none" strike="noStrike" cap="none" baseline="0">
              <a:solidFill>
                <a:schemeClr val="lt1"/>
              </a:solidFill>
              <a:latin typeface="Tahoma"/>
              <a:ea typeface="Tahoma"/>
              <a:cs typeface="Tahoma"/>
              <a:sym typeface="Tahoma"/>
            </a:endParaRPr>
          </a:p>
        </p:txBody>
      </p:sp>
      <p:pic>
        <p:nvPicPr>
          <p:cNvPr id="343" name="Shape 343"/>
          <p:cNvPicPr preferRelativeResize="0"/>
          <p:nvPr/>
        </p:nvPicPr>
        <p:blipFill rotWithShape="1">
          <a:blip r:embed="rId3">
            <a:alphaModFix/>
          </a:blip>
          <a:srcRect/>
          <a:stretch/>
        </p:blipFill>
        <p:spPr>
          <a:xfrm>
            <a:off x="762000" y="4848225"/>
            <a:ext cx="2438399" cy="1604963"/>
          </a:xfrm>
          <a:prstGeom prst="rect">
            <a:avLst/>
          </a:prstGeom>
          <a:noFill/>
          <a:ln>
            <a:noFill/>
          </a:ln>
        </p:spPr>
      </p:pic>
      <p:pic>
        <p:nvPicPr>
          <p:cNvPr id="344" name="Shape 344"/>
          <p:cNvPicPr preferRelativeResize="0"/>
          <p:nvPr/>
        </p:nvPicPr>
        <p:blipFill rotWithShape="1">
          <a:blip r:embed="rId4">
            <a:alphaModFix/>
          </a:blip>
          <a:srcRect/>
          <a:stretch/>
        </p:blipFill>
        <p:spPr>
          <a:xfrm>
            <a:off x="7010400" y="2057400"/>
            <a:ext cx="1709738" cy="2209799"/>
          </a:xfrm>
          <a:prstGeom prst="rect">
            <a:avLst/>
          </a:prstGeom>
          <a:noFill/>
          <a:ln>
            <a:noFill/>
          </a:ln>
        </p:spPr>
      </p:pic>
      <p:pic>
        <p:nvPicPr>
          <p:cNvPr id="345" name="Shape 345"/>
          <p:cNvPicPr preferRelativeResize="0"/>
          <p:nvPr/>
        </p:nvPicPr>
        <p:blipFill rotWithShape="1">
          <a:blip r:embed="rId5">
            <a:alphaModFix/>
          </a:blip>
          <a:srcRect/>
          <a:stretch/>
        </p:blipFill>
        <p:spPr>
          <a:xfrm>
            <a:off x="1447800" y="1905000"/>
            <a:ext cx="1520825" cy="22860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Environmental Risks</a:t>
            </a:r>
          </a:p>
        </p:txBody>
      </p:sp>
      <p:sp>
        <p:nvSpPr>
          <p:cNvPr id="352" name="Shape 352"/>
          <p:cNvSpPr txBox="1">
            <a:spLocks noGrp="1"/>
          </p:cNvSpPr>
          <p:nvPr>
            <p:ph type="body" idx="1"/>
          </p:nvPr>
        </p:nvSpPr>
        <p:spPr>
          <a:xfrm>
            <a:off x="685800" y="1981200"/>
            <a:ext cx="3809999" cy="4114800"/>
          </a:xfrm>
          <a:prstGeom prst="rect">
            <a:avLst/>
          </a:prstGeom>
          <a:noFill/>
          <a:ln>
            <a:noFill/>
          </a:ln>
        </p:spPr>
        <p:txBody>
          <a:bodyPr lIns="91425" tIns="45700" rIns="91425" bIns="45700" anchor="t" anchorCtr="0">
            <a:noAutofit/>
          </a:bodyPr>
          <a:lstStyle/>
          <a:p>
            <a:pPr marL="342900" marR="0" lvl="0" indent="-220980" algn="l" rtl="0">
              <a:lnSpc>
                <a:spcPct val="90000"/>
              </a:lnSpc>
              <a:spcBef>
                <a:spcPts val="0"/>
              </a:spcBef>
              <a:spcAft>
                <a:spcPts val="0"/>
              </a:spcAft>
              <a:buClr>
                <a:schemeClr val="accent1"/>
              </a:buClr>
              <a:buFont typeface="Noto Symbol"/>
              <a:buNone/>
            </a:pPr>
            <a:endParaRPr sz="2400" b="0" i="0" u="none" strike="noStrike" cap="none" baseline="0">
              <a:solidFill>
                <a:schemeClr val="lt1"/>
              </a:solidFill>
              <a:latin typeface="Tahoma"/>
              <a:ea typeface="Tahoma"/>
              <a:cs typeface="Tahoma"/>
              <a:sym typeface="Tahoma"/>
            </a:endParaRPr>
          </a:p>
          <a:p>
            <a:pPr marL="342900" marR="0" lvl="0" indent="-342900" algn="l" rtl="0">
              <a:lnSpc>
                <a:spcPct val="90000"/>
              </a:lnSpc>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Second hand smoke</a:t>
            </a:r>
            <a:br>
              <a:rPr lang="en-US" sz="2800" b="0" i="0" u="none" strike="noStrike" cap="none" baseline="0">
                <a:solidFill>
                  <a:schemeClr val="lt1"/>
                </a:solidFill>
                <a:latin typeface="Tahoma"/>
                <a:ea typeface="Tahoma"/>
                <a:cs typeface="Tahoma"/>
                <a:sym typeface="Tahoma"/>
              </a:rPr>
            </a:br>
            <a:endParaRPr lang="en-US" sz="2800" b="0" i="0" u="none" strike="noStrike" cap="none" baseline="0">
              <a:solidFill>
                <a:schemeClr val="lt1"/>
              </a:solidFill>
              <a:latin typeface="Tahoma"/>
              <a:ea typeface="Tahoma"/>
              <a:cs typeface="Tahoma"/>
              <a:sym typeface="Tahoma"/>
            </a:endParaRPr>
          </a:p>
          <a:p>
            <a:pPr marL="342900" marR="0" lvl="0" indent="-342900" algn="l" rtl="0">
              <a:lnSpc>
                <a:spcPct val="90000"/>
              </a:lnSpc>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Air pollution</a:t>
            </a:r>
            <a:br>
              <a:rPr lang="en-US" sz="2800" b="0" i="0" u="none" strike="noStrike" cap="none" baseline="0">
                <a:solidFill>
                  <a:schemeClr val="lt1"/>
                </a:solidFill>
                <a:latin typeface="Tahoma"/>
                <a:ea typeface="Tahoma"/>
                <a:cs typeface="Tahoma"/>
                <a:sym typeface="Tahoma"/>
              </a:rPr>
            </a:br>
            <a:endParaRPr lang="en-US" sz="2800" b="0" i="0" u="none" strike="noStrike" cap="none" baseline="0">
              <a:solidFill>
                <a:schemeClr val="lt1"/>
              </a:solidFill>
              <a:latin typeface="Tahoma"/>
              <a:ea typeface="Tahoma"/>
              <a:cs typeface="Tahoma"/>
              <a:sym typeface="Tahoma"/>
            </a:endParaRPr>
          </a:p>
          <a:p>
            <a:pPr marL="342900" marR="0" lvl="0" indent="-342900" algn="l" rtl="0">
              <a:lnSpc>
                <a:spcPct val="90000"/>
              </a:lnSpc>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Industrial pollution</a:t>
            </a:r>
            <a:br>
              <a:rPr lang="en-US" sz="2800" b="0" i="0" u="none" strike="noStrike" cap="none" baseline="0">
                <a:solidFill>
                  <a:schemeClr val="lt1"/>
                </a:solidFill>
                <a:latin typeface="Tahoma"/>
                <a:ea typeface="Tahoma"/>
                <a:cs typeface="Tahoma"/>
                <a:sym typeface="Tahoma"/>
              </a:rPr>
            </a:br>
            <a:endParaRPr lang="en-US" sz="2800" b="0" i="0" u="none" strike="noStrike" cap="none" baseline="0">
              <a:solidFill>
                <a:schemeClr val="lt1"/>
              </a:solidFill>
              <a:latin typeface="Tahoma"/>
              <a:ea typeface="Tahoma"/>
              <a:cs typeface="Tahoma"/>
              <a:sym typeface="Tahoma"/>
            </a:endParaRPr>
          </a:p>
          <a:p>
            <a:pPr marL="342900" marR="0" lvl="0" indent="-342900" algn="l" rtl="0">
              <a:lnSpc>
                <a:spcPct val="90000"/>
              </a:lnSpc>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Chemical exposures</a:t>
            </a:r>
          </a:p>
          <a:p>
            <a:pPr marL="342900" marR="0" lvl="0" indent="-342900" algn="l" rtl="0">
              <a:lnSpc>
                <a:spcPct val="90000"/>
              </a:lnSpc>
              <a:spcBef>
                <a:spcPts val="560"/>
              </a:spcBef>
              <a:spcAft>
                <a:spcPts val="0"/>
              </a:spcAft>
              <a:buClr>
                <a:schemeClr val="accent1"/>
              </a:buClr>
              <a:buSzPct val="25000"/>
              <a:buFont typeface="Noto Symbol"/>
              <a:buNone/>
            </a:pPr>
            <a:r>
              <a:rPr lang="en-US" sz="2800" b="0" i="0" u="none" strike="noStrike" cap="none" baseline="0">
                <a:solidFill>
                  <a:schemeClr val="lt1"/>
                </a:solidFill>
                <a:latin typeface="Tahoma"/>
                <a:ea typeface="Tahoma"/>
                <a:cs typeface="Tahoma"/>
                <a:sym typeface="Tahoma"/>
              </a:rPr>
              <a:t>    </a:t>
            </a:r>
          </a:p>
          <a:p>
            <a:pPr marL="342900" marR="0" lvl="0" indent="-200660" algn="l" rtl="0">
              <a:lnSpc>
                <a:spcPct val="90000"/>
              </a:lnSpc>
              <a:spcBef>
                <a:spcPts val="560"/>
              </a:spcBef>
              <a:spcAft>
                <a:spcPts val="0"/>
              </a:spcAft>
              <a:buClr>
                <a:schemeClr val="accent1"/>
              </a:buClr>
              <a:buFont typeface="Noto Symbol"/>
              <a:buNone/>
            </a:pPr>
            <a:endParaRPr sz="2800" b="0" i="0" u="none" strike="noStrike" cap="none" baseline="0">
              <a:solidFill>
                <a:schemeClr val="lt1"/>
              </a:solidFill>
              <a:latin typeface="Tahoma"/>
              <a:ea typeface="Tahoma"/>
              <a:cs typeface="Tahoma"/>
              <a:sym typeface="Tahom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228600" y="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Inherited Risks</a:t>
            </a:r>
          </a:p>
        </p:txBody>
      </p:sp>
      <p:sp>
        <p:nvSpPr>
          <p:cNvPr id="359" name="Shape 359"/>
          <p:cNvSpPr txBox="1">
            <a:spLocks noGrp="1"/>
          </p:cNvSpPr>
          <p:nvPr>
            <p:ph type="body" idx="1"/>
          </p:nvPr>
        </p:nvSpPr>
        <p:spPr>
          <a:xfrm>
            <a:off x="533100" y="2053300"/>
            <a:ext cx="80778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1190"/>
              <a:buFont typeface="Arial"/>
              <a:buChar char="•"/>
            </a:pPr>
            <a:r>
              <a:rPr lang="en-US" sz="2400" b="0" i="0" u="none" strike="noStrike" cap="none" baseline="0">
                <a:solidFill>
                  <a:srgbClr val="FFFFFF"/>
                </a:solidFill>
                <a:latin typeface="Arial"/>
                <a:ea typeface="Arial"/>
                <a:cs typeface="Arial"/>
                <a:sym typeface="Arial"/>
              </a:rPr>
              <a:t>Not a hereditary disease – we do not pass on cancer to offspring.</a:t>
            </a:r>
          </a:p>
          <a:p>
            <a:pPr marL="342900" marR="0" lvl="0" indent="-342900" algn="l" rtl="0">
              <a:lnSpc>
                <a:spcPct val="90000"/>
              </a:lnSpc>
              <a:spcBef>
                <a:spcPts val="560"/>
              </a:spcBef>
              <a:spcAft>
                <a:spcPts val="0"/>
              </a:spcAft>
              <a:buClr>
                <a:schemeClr val="dk1"/>
              </a:buClr>
              <a:buSzPct val="101190"/>
              <a:buFont typeface="Arial"/>
              <a:buChar char="•"/>
            </a:pPr>
            <a:r>
              <a:rPr lang="en-US" sz="2400" b="0" i="0" u="none" strike="noStrike" cap="none" baseline="0">
                <a:solidFill>
                  <a:srgbClr val="FFFFFF"/>
                </a:solidFill>
                <a:latin typeface="Arial"/>
                <a:ea typeface="Arial"/>
                <a:cs typeface="Arial"/>
                <a:sym typeface="Arial"/>
              </a:rPr>
              <a:t>We can inherit dispositions (susceptibility) to cancer.</a:t>
            </a:r>
          </a:p>
          <a:p>
            <a:pPr marL="342900" marR="0" lvl="0" indent="-342900" algn="l" rtl="0">
              <a:lnSpc>
                <a:spcPct val="90000"/>
              </a:lnSpc>
              <a:spcBef>
                <a:spcPts val="560"/>
              </a:spcBef>
              <a:spcAft>
                <a:spcPts val="0"/>
              </a:spcAft>
              <a:buClr>
                <a:schemeClr val="dk1"/>
              </a:buClr>
              <a:buFont typeface="Noto Symbol"/>
              <a:buNone/>
            </a:pPr>
            <a:endParaRPr sz="2400" b="0" i="0" u="none" strike="noStrike" cap="none" baseline="0">
              <a:solidFill>
                <a:srgbClr val="FFFFFF"/>
              </a:solidFill>
              <a:latin typeface="Arial"/>
              <a:ea typeface="Arial"/>
              <a:cs typeface="Arial"/>
              <a:sym typeface="Arial"/>
            </a:endParaRPr>
          </a:p>
          <a:p>
            <a:pPr marL="742950" marR="0" lvl="1" indent="-179069" algn="l" rtl="0">
              <a:lnSpc>
                <a:spcPct val="90000"/>
              </a:lnSpc>
              <a:spcBef>
                <a:spcPts val="480"/>
              </a:spcBef>
              <a:spcAft>
                <a:spcPts val="0"/>
              </a:spcAft>
              <a:buClr>
                <a:schemeClr val="lt2"/>
              </a:buClr>
              <a:buFont typeface="Noto Symbol"/>
              <a:buNone/>
            </a:pPr>
            <a:endParaRPr sz="2400" b="1" i="0" u="none" strike="noStrike" cap="none" baseline="0">
              <a:solidFill>
                <a:srgbClr val="FFFFFF"/>
              </a:solidFill>
              <a:latin typeface="Tahoma"/>
              <a:ea typeface="Tahoma"/>
              <a:cs typeface="Tahoma"/>
              <a:sym typeface="Tahoma"/>
            </a:endParaRPr>
          </a:p>
          <a:p>
            <a:pPr marL="342900" marR="0" lvl="0" indent="-220980" algn="l" rtl="0">
              <a:lnSpc>
                <a:spcPct val="90000"/>
              </a:lnSpc>
              <a:spcBef>
                <a:spcPts val="480"/>
              </a:spcBef>
              <a:spcAft>
                <a:spcPts val="0"/>
              </a:spcAft>
              <a:buClr>
                <a:schemeClr val="accent1"/>
              </a:buClr>
              <a:buFont typeface="Noto Symbol"/>
              <a:buNone/>
            </a:pPr>
            <a:endParaRPr sz="2400" b="1" i="0" u="none" strike="noStrike" cap="none" baseline="0">
              <a:solidFill>
                <a:srgbClr val="FFFFFF"/>
              </a:solidFill>
              <a:latin typeface="Tahoma"/>
              <a:ea typeface="Tahoma"/>
              <a:cs typeface="Tahoma"/>
              <a:sym typeface="Tahom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366" name="Shape 366"/>
          <p:cNvSpPr txBox="1">
            <a:spLocks noGrp="1"/>
          </p:cNvSpPr>
          <p:nvPr>
            <p:ph type="title"/>
          </p:nvPr>
        </p:nvSpPr>
        <p:spPr>
          <a:xfrm>
            <a:off x="685800" y="609600"/>
            <a:ext cx="77724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4000" b="1" i="0" u="none" strike="noStrike" cap="none" baseline="0">
                <a:solidFill>
                  <a:schemeClr val="dk2"/>
                </a:solidFill>
                <a:latin typeface="Arial"/>
                <a:ea typeface="Arial"/>
                <a:cs typeface="Arial"/>
                <a:sym typeface="Arial"/>
              </a:rPr>
              <a:t>From Benign to Malignant</a:t>
            </a:r>
          </a:p>
        </p:txBody>
      </p:sp>
      <p:sp>
        <p:nvSpPr>
          <p:cNvPr id="367" name="Shape 367"/>
          <p:cNvSpPr txBox="1">
            <a:spLocks noGrp="1"/>
          </p:cNvSpPr>
          <p:nvPr>
            <p:ph type="body" idx="1"/>
          </p:nvPr>
        </p:nvSpPr>
        <p:spPr>
          <a:xfrm>
            <a:off x="304800" y="1828800"/>
            <a:ext cx="8610599" cy="4343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958"/>
              <a:buFont typeface="Arial"/>
              <a:buChar char="•"/>
            </a:pPr>
            <a:r>
              <a:rPr lang="en-US" sz="3200" b="0" i="0" u="none" strike="noStrike" cap="none" baseline="0">
                <a:solidFill>
                  <a:srgbClr val="FFFFFF"/>
                </a:solidFill>
                <a:latin typeface="Arial"/>
                <a:ea typeface="Arial"/>
                <a:cs typeface="Arial"/>
                <a:sym typeface="Arial"/>
              </a:rPr>
              <a:t>Cancer cells divide too quickly and can leave the original site and enter the blood, lymph, or tissues. </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rgbClr val="FFFFFF"/>
                </a:solidFill>
                <a:latin typeface="Arial"/>
                <a:ea typeface="Arial"/>
                <a:cs typeface="Arial"/>
                <a:sym typeface="Arial"/>
              </a:rPr>
              <a:t>Most cells divide a set number (60-70) of times, then they stop dividing.</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rgbClr val="FFFFFF"/>
                </a:solidFill>
                <a:latin typeface="Arial"/>
                <a:ea typeface="Arial"/>
                <a:cs typeface="Arial"/>
                <a:sym typeface="Arial"/>
              </a:rPr>
              <a:t>This usually limits benign tumors to small sizes.</a:t>
            </a:r>
          </a:p>
          <a:p>
            <a:pPr marL="342900" marR="0" lvl="0" indent="-342900" algn="l" rtl="0">
              <a:spcBef>
                <a:spcPts val="640"/>
              </a:spcBef>
              <a:spcAft>
                <a:spcPts val="0"/>
              </a:spcAft>
              <a:buClr>
                <a:schemeClr val="dk1"/>
              </a:buClr>
              <a:buSzPct val="98958"/>
              <a:buFont typeface="Arial"/>
              <a:buChar char="•"/>
            </a:pPr>
            <a:r>
              <a:rPr lang="en-US" sz="3200" b="0" i="0" u="none" strike="noStrike" cap="none" baseline="0">
                <a:solidFill>
                  <a:srgbClr val="FFFFFF"/>
                </a:solidFill>
                <a:latin typeface="Arial"/>
                <a:ea typeface="Arial"/>
                <a:cs typeface="Arial"/>
                <a:sym typeface="Arial"/>
              </a:rPr>
              <a:t>Cancer cells can divide forever.</a:t>
            </a:r>
          </a:p>
        </p:txBody>
      </p:sp>
      <p:sp>
        <p:nvSpPr>
          <p:cNvPr id="368" name="Shape 36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lt1"/>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374" name="Shape 374"/>
          <p:cNvSpPr txBox="1"/>
          <p:nvPr/>
        </p:nvSpPr>
        <p:spPr>
          <a:xfrm>
            <a:off x="533400" y="1084262"/>
            <a:ext cx="8077199" cy="4964111"/>
          </a:xfrm>
          <a:prstGeom prst="rect">
            <a:avLst/>
          </a:prstGeom>
          <a:noFill/>
          <a:ln>
            <a:noFill/>
          </a:ln>
        </p:spPr>
        <p:txBody>
          <a:bodyPr lIns="91425" tIns="45700" rIns="91425" bIns="45700" anchor="t" anchorCtr="0">
            <a:noAutofit/>
          </a:bodyPr>
          <a:lstStyle/>
          <a:p>
            <a:pPr marL="342900" marR="0" lvl="0" indent="-417957" algn="l" rtl="0">
              <a:spcBef>
                <a:spcPts val="0"/>
              </a:spcBef>
              <a:spcAft>
                <a:spcPts val="0"/>
              </a:spcAft>
              <a:buClr>
                <a:srgbClr val="000066"/>
              </a:buClr>
              <a:buSzPct val="100000"/>
              <a:buFont typeface="Arial"/>
              <a:buChar char="•"/>
            </a:pPr>
            <a:r>
              <a:rPr lang="en-US" sz="3000" b="0" i="1" u="sng" strike="noStrike" cap="none" baseline="0" dirty="0">
                <a:solidFill>
                  <a:schemeClr val="hlink"/>
                </a:solidFill>
                <a:latin typeface="Arial"/>
                <a:ea typeface="Arial"/>
                <a:cs typeface="Arial"/>
                <a:sym typeface="Arial"/>
                <a:hlinkClick r:id="rId3"/>
              </a:rPr>
              <a:t>http://science.education.nih.gov/supplements/nih1/cancer/activities/activity2_animations.htm</a:t>
            </a:r>
          </a:p>
          <a:p>
            <a:pPr marL="342900" marR="0" lvl="0" indent="-342900" algn="l" rtl="0">
              <a:spcBef>
                <a:spcPts val="663"/>
              </a:spcBef>
              <a:spcAft>
                <a:spcPts val="0"/>
              </a:spcAft>
              <a:buSzPct val="25000"/>
              <a:buNone/>
            </a:pPr>
            <a:r>
              <a:rPr lang="en-US" sz="3000" b="0" i="1" u="none" strike="noStrike" cap="none" baseline="0" dirty="0">
                <a:solidFill>
                  <a:srgbClr val="FFFFFF"/>
                </a:solidFill>
                <a:latin typeface="Arial"/>
                <a:ea typeface="Arial"/>
                <a:cs typeface="Arial"/>
                <a:sym typeface="Arial"/>
              </a:rPr>
              <a:t>   (Animation #1)</a:t>
            </a:r>
          </a:p>
          <a:p>
            <a:pPr marL="342900" marR="0" lvl="0" indent="-342900" algn="l" rtl="0">
              <a:spcBef>
                <a:spcPts val="663"/>
              </a:spcBef>
              <a:spcAft>
                <a:spcPts val="0"/>
              </a:spcAft>
              <a:buNone/>
            </a:pPr>
            <a:endParaRPr sz="3000" b="0" i="1" u="none" strike="noStrike" cap="none" baseline="0" dirty="0">
              <a:solidFill>
                <a:srgbClr val="FFFFFF"/>
              </a:solidFill>
              <a:latin typeface="Arial"/>
              <a:ea typeface="Arial"/>
              <a:cs typeface="Arial"/>
              <a:sym typeface="Arial"/>
            </a:endParaRPr>
          </a:p>
          <a:p>
            <a:pPr marL="342900" marR="0" lvl="0" indent="-342900" algn="l" rtl="0">
              <a:spcBef>
                <a:spcPts val="663"/>
              </a:spcBef>
              <a:spcAft>
                <a:spcPts val="0"/>
              </a:spcAft>
              <a:buNone/>
            </a:pPr>
            <a:endParaRPr sz="3000" b="0" i="1" u="none" strike="noStrike" cap="none" baseline="0" dirty="0">
              <a:solidFill>
                <a:srgbClr val="FFFFFF"/>
              </a:solidFill>
              <a:latin typeface="Arial"/>
              <a:ea typeface="Arial"/>
              <a:cs typeface="Arial"/>
              <a:sym typeface="Arial"/>
            </a:endParaRPr>
          </a:p>
          <a:p>
            <a:pPr marL="342900" marR="0" lvl="0" indent="-342900" algn="l" rtl="0">
              <a:spcBef>
                <a:spcPts val="663"/>
              </a:spcBef>
              <a:spcAft>
                <a:spcPts val="0"/>
              </a:spcAft>
              <a:buNone/>
            </a:pPr>
            <a:endParaRPr sz="3000" b="0" i="1" u="none" strike="noStrike" cap="none" baseline="0" dirty="0">
              <a:solidFill>
                <a:srgbClr val="FFFFFF"/>
              </a:solidFill>
              <a:latin typeface="Arial"/>
              <a:ea typeface="Arial"/>
              <a:cs typeface="Arial"/>
              <a:sym typeface="Arial"/>
            </a:endParaRPr>
          </a:p>
          <a:p>
            <a:pPr marL="342900" marR="0" lvl="0" indent="-342900" algn="l" rtl="0">
              <a:spcBef>
                <a:spcPts val="663"/>
              </a:spcBef>
              <a:spcAft>
                <a:spcPts val="0"/>
              </a:spcAft>
              <a:buSzPct val="25000"/>
              <a:buNone/>
            </a:pPr>
            <a:r>
              <a:rPr lang="en-US" sz="3000" b="1" i="1" u="none" strike="noStrike" cap="none" baseline="0" dirty="0">
                <a:solidFill>
                  <a:srgbClr val="FFFFFF"/>
                </a:solidFill>
                <a:latin typeface="Arial"/>
                <a:ea typeface="Arial"/>
                <a:cs typeface="Arial"/>
                <a:sym typeface="Arial"/>
              </a:rPr>
              <a:t>Metastasis</a:t>
            </a:r>
            <a:r>
              <a:rPr lang="en-US" sz="3000" b="0" i="1" u="none" strike="noStrike" cap="none" baseline="0" dirty="0">
                <a:solidFill>
                  <a:srgbClr val="FFFFFF"/>
                </a:solidFill>
                <a:latin typeface="Arial"/>
                <a:ea typeface="Arial"/>
                <a:cs typeface="Arial"/>
                <a:sym typeface="Arial"/>
              </a:rPr>
              <a:t> – When the bad cells have moved to other organs in your body and started to form tumors.</a:t>
            </a:r>
          </a:p>
          <a:p>
            <a:pPr marL="342900" marR="0" lvl="0" indent="-342900" algn="l" rtl="0">
              <a:spcBef>
                <a:spcPts val="0"/>
              </a:spcBef>
              <a:spcAft>
                <a:spcPts val="0"/>
              </a:spcAft>
              <a:buNone/>
            </a:pPr>
            <a:endParaRPr sz="4400" b="0" i="0" u="none" strike="noStrike" cap="none" baseline="0" dirty="0">
              <a:solidFill>
                <a:schemeClr val="lt2"/>
              </a:solidFill>
              <a:latin typeface="Arial"/>
              <a:ea typeface="Arial"/>
              <a:cs typeface="Arial"/>
              <a:sym typeface="Arial"/>
            </a:endParaRPr>
          </a:p>
        </p:txBody>
      </p:sp>
      <p:sp>
        <p:nvSpPr>
          <p:cNvPr id="375" name="Shape 37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lt1"/>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489375" y="2209800"/>
            <a:ext cx="82736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ymbol"/>
              <a:buChar char="■"/>
            </a:pPr>
            <a:r>
              <a:rPr lang="en-US" sz="3600">
                <a:solidFill>
                  <a:schemeClr val="lt1"/>
                </a:solidFill>
                <a:latin typeface="Tahoma"/>
                <a:ea typeface="Tahoma"/>
                <a:cs typeface="Tahoma"/>
                <a:sym typeface="Tahoma"/>
              </a:rPr>
              <a:t>Hand in onion root lab.</a:t>
            </a:r>
          </a:p>
        </p:txBody>
      </p:sp>
      <p:sp>
        <p:nvSpPr>
          <p:cNvPr id="123" name="Shape 123"/>
          <p:cNvSpPr txBox="1">
            <a:spLocks noGrp="1"/>
          </p:cNvSpPr>
          <p:nvPr>
            <p:ph type="title"/>
          </p:nvPr>
        </p:nvSpPr>
        <p:spPr>
          <a:xfrm>
            <a:off x="271225" y="457200"/>
            <a:ext cx="8110799"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a:solidFill>
                  <a:schemeClr val="lt2"/>
                </a:solidFill>
                <a:latin typeface="Tahoma"/>
                <a:ea typeface="Tahoma"/>
                <a:cs typeface="Tahoma"/>
                <a:sym typeface="Tahoma"/>
              </a:rPr>
              <a:t>Intro</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383" name="Shape 383"/>
          <p:cNvSpPr txBox="1">
            <a:spLocks noGrp="1"/>
          </p:cNvSpPr>
          <p:nvPr>
            <p:ph type="title"/>
          </p:nvPr>
        </p:nvSpPr>
        <p:spPr>
          <a:xfrm>
            <a:off x="685800" y="457200"/>
            <a:ext cx="77724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4000" b="1" i="0" u="none" strike="noStrike" cap="none" baseline="0">
                <a:solidFill>
                  <a:schemeClr val="dk2"/>
                </a:solidFill>
                <a:latin typeface="Arial"/>
                <a:ea typeface="Arial"/>
                <a:cs typeface="Arial"/>
                <a:sym typeface="Arial"/>
              </a:rPr>
              <a:t>Treatment options</a:t>
            </a:r>
          </a:p>
        </p:txBody>
      </p:sp>
      <p:sp>
        <p:nvSpPr>
          <p:cNvPr id="384" name="Shape 384"/>
          <p:cNvSpPr txBox="1">
            <a:spLocks noGrp="1"/>
          </p:cNvSpPr>
          <p:nvPr>
            <p:ph type="body" idx="1"/>
          </p:nvPr>
        </p:nvSpPr>
        <p:spPr>
          <a:xfrm>
            <a:off x="228600" y="1828800"/>
            <a:ext cx="8686800" cy="472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Arial"/>
              <a:buNone/>
            </a:pPr>
            <a:r>
              <a:rPr lang="en-US" sz="2800" b="0" i="0" u="none" strike="noStrike" cap="none" baseline="0">
                <a:solidFill>
                  <a:srgbClr val="FFFFFF"/>
                </a:solidFill>
                <a:latin typeface="Arial"/>
                <a:ea typeface="Arial"/>
                <a:cs typeface="Arial"/>
                <a:sym typeface="Arial"/>
              </a:rPr>
              <a:t>If surgery cannot remove the tumor, what are other options?</a:t>
            </a:r>
          </a:p>
          <a:p>
            <a:pPr marL="342900" marR="0" lvl="0" indent="-180340" algn="l" rtl="0">
              <a:spcBef>
                <a:spcPts val="640"/>
              </a:spcBef>
              <a:spcAft>
                <a:spcPts val="0"/>
              </a:spcAft>
              <a:buClr>
                <a:schemeClr val="accent1"/>
              </a:buClr>
              <a:buFont typeface="Noto Symbol"/>
              <a:buNone/>
            </a:pPr>
            <a:endParaRPr sz="3200" b="0" i="0" u="none" strike="noStrike" cap="none" baseline="0">
              <a:solidFill>
                <a:srgbClr val="FFFFFF"/>
              </a:solidFill>
              <a:latin typeface="Tahoma"/>
              <a:ea typeface="Tahoma"/>
              <a:cs typeface="Tahoma"/>
              <a:sym typeface="Tahoma"/>
            </a:endParaRPr>
          </a:p>
          <a:p>
            <a:pPr marL="742950" marR="0" lvl="1" indent="-285750" algn="l" rtl="0">
              <a:lnSpc>
                <a:spcPct val="90000"/>
              </a:lnSpc>
              <a:spcBef>
                <a:spcPts val="480"/>
              </a:spcBef>
              <a:spcAft>
                <a:spcPts val="0"/>
              </a:spcAft>
              <a:buClr>
                <a:schemeClr val="dk1"/>
              </a:buClr>
              <a:buSzPct val="100694"/>
              <a:buFont typeface="Arial"/>
              <a:buChar char="•"/>
            </a:pPr>
            <a:r>
              <a:rPr lang="en-US" sz="2400" b="0" i="1" u="none" strike="noStrike" cap="none" baseline="0">
                <a:solidFill>
                  <a:srgbClr val="FFFFFF"/>
                </a:solidFill>
                <a:latin typeface="Arial"/>
                <a:ea typeface="Arial"/>
                <a:cs typeface="Arial"/>
                <a:sym typeface="Arial"/>
              </a:rPr>
              <a:t>Radiation</a:t>
            </a:r>
            <a:r>
              <a:rPr lang="en-US" sz="2400" b="0" i="0" u="none" strike="noStrike" cap="none" baseline="0">
                <a:solidFill>
                  <a:srgbClr val="FFFFFF"/>
                </a:solidFill>
                <a:latin typeface="Arial"/>
                <a:ea typeface="Arial"/>
                <a:cs typeface="Arial"/>
                <a:sym typeface="Arial"/>
              </a:rPr>
              <a:t> - Uses high-energy rays to kill cancer cells. A large machine directs radiation at the body. </a:t>
            </a:r>
          </a:p>
          <a:p>
            <a:pPr marL="342900" marR="0" lvl="0" indent="-180340" algn="l" rtl="0">
              <a:spcBef>
                <a:spcPts val="640"/>
              </a:spcBef>
              <a:spcAft>
                <a:spcPts val="0"/>
              </a:spcAft>
              <a:buClr>
                <a:schemeClr val="accent1"/>
              </a:buClr>
              <a:buFont typeface="Noto Symbol"/>
              <a:buNone/>
            </a:pPr>
            <a:endParaRPr sz="3200" b="0" i="0" u="none" strike="noStrike" cap="none" baseline="0">
              <a:solidFill>
                <a:srgbClr val="FFFFFF"/>
              </a:solidFill>
              <a:latin typeface="Tahoma"/>
              <a:ea typeface="Tahoma"/>
              <a:cs typeface="Tahoma"/>
              <a:sym typeface="Tahoma"/>
            </a:endParaRPr>
          </a:p>
          <a:p>
            <a:pPr marL="742950" marR="0" lvl="1" indent="-285750" algn="l" rtl="0">
              <a:lnSpc>
                <a:spcPct val="90000"/>
              </a:lnSpc>
              <a:spcBef>
                <a:spcPts val="480"/>
              </a:spcBef>
              <a:spcAft>
                <a:spcPts val="0"/>
              </a:spcAft>
              <a:buClr>
                <a:schemeClr val="dk1"/>
              </a:buClr>
              <a:buSzPct val="100694"/>
              <a:buFont typeface="Arial"/>
              <a:buChar char="•"/>
            </a:pPr>
            <a:r>
              <a:rPr lang="en-US" sz="2400" b="0" i="1" u="none" strike="noStrike" cap="none" baseline="0">
                <a:solidFill>
                  <a:srgbClr val="FFFFFF"/>
                </a:solidFill>
                <a:latin typeface="Arial"/>
                <a:ea typeface="Arial"/>
                <a:cs typeface="Arial"/>
                <a:sym typeface="Arial"/>
              </a:rPr>
              <a:t>Chemotherapy</a:t>
            </a:r>
            <a:r>
              <a:rPr lang="en-US" sz="2400" b="0" i="0" u="none" strike="noStrike" cap="none" baseline="0">
                <a:solidFill>
                  <a:srgbClr val="FFFFFF"/>
                </a:solidFill>
                <a:latin typeface="Arial"/>
                <a:ea typeface="Arial"/>
                <a:cs typeface="Arial"/>
                <a:sym typeface="Arial"/>
              </a:rPr>
              <a:t> - Uses anticancer drugs to kill cancer cells.</a:t>
            </a:r>
          </a:p>
        </p:txBody>
      </p:sp>
      <p:sp>
        <p:nvSpPr>
          <p:cNvPr id="385" name="Shape 38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lt1"/>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393" name="Shape 39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lt1"/>
                </a:solidFill>
                <a:latin typeface="Times New Roman"/>
                <a:ea typeface="Times New Roman"/>
                <a:cs typeface="Times New Roman"/>
                <a:sym typeface="Times New Roman"/>
              </a:rPr>
              <a:t> </a:t>
            </a:r>
          </a:p>
        </p:txBody>
      </p:sp>
      <p:sp>
        <p:nvSpPr>
          <p:cNvPr id="394" name="Shape 394"/>
          <p:cNvSpPr txBox="1">
            <a:spLocks noGrp="1"/>
          </p:cNvSpPr>
          <p:nvPr>
            <p:ph type="body" idx="1"/>
          </p:nvPr>
        </p:nvSpPr>
        <p:spPr>
          <a:xfrm>
            <a:off x="685800" y="1981200"/>
            <a:ext cx="7772400" cy="4114800"/>
          </a:xfrm>
          <a:prstGeom prst="rect">
            <a:avLst/>
          </a:prstGeom>
          <a:noFill/>
          <a:ln>
            <a:noFill/>
          </a:ln>
        </p:spPr>
        <p:txBody>
          <a:bodyPr lIns="91425" tIns="45700" rIns="91425" bIns="45700" anchor="t" anchorCtr="0">
            <a:noAutofit/>
          </a:bodyPr>
          <a:lstStyle/>
          <a:p>
            <a:pPr marL="342900" marR="0" lvl="0" indent="-180340" algn="l" rtl="0">
              <a:spcBef>
                <a:spcPts val="0"/>
              </a:spcBef>
              <a:spcAft>
                <a:spcPts val="0"/>
              </a:spcAft>
              <a:buClr>
                <a:schemeClr val="accent1"/>
              </a:buClr>
              <a:buFont typeface="Noto Symbol"/>
              <a:buNone/>
            </a:pPr>
            <a:endParaRPr sz="3200" b="0" i="0" u="none" strike="noStrike" cap="none" baseline="0">
              <a:solidFill>
                <a:schemeClr val="lt1"/>
              </a:solidFill>
              <a:latin typeface="Tahoma"/>
              <a:ea typeface="Tahoma"/>
              <a:cs typeface="Tahoma"/>
              <a:sym typeface="Tahoma"/>
            </a:endParaRPr>
          </a:p>
        </p:txBody>
      </p:sp>
      <p:pic>
        <p:nvPicPr>
          <p:cNvPr id="395" name="Shape 395"/>
          <p:cNvPicPr preferRelativeResize="0"/>
          <p:nvPr/>
        </p:nvPicPr>
        <p:blipFill rotWithShape="1">
          <a:blip r:embed="rId3">
            <a:alphaModFix/>
          </a:blip>
          <a:srcRect/>
          <a:stretch/>
        </p:blipFill>
        <p:spPr>
          <a:xfrm>
            <a:off x="2019300" y="1604962"/>
            <a:ext cx="5105399" cy="4953000"/>
          </a:xfrm>
          <a:prstGeom prst="rect">
            <a:avLst/>
          </a:prstGeom>
          <a:noFill/>
          <a:ln>
            <a:noFill/>
          </a:ln>
        </p:spPr>
      </p:pic>
      <p:sp>
        <p:nvSpPr>
          <p:cNvPr id="396" name="Shape 396"/>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4400" b="0" i="0" u="none" strike="noStrike" cap="none" baseline="0">
              <a:solidFill>
                <a:schemeClr val="lt2"/>
              </a:solidFill>
              <a:latin typeface="Tahoma"/>
              <a:ea typeface="Tahoma"/>
              <a:cs typeface="Tahoma"/>
              <a:sym typeface="Tahom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404" name="Shape 404"/>
          <p:cNvSpPr txBox="1">
            <a:spLocks noGrp="1"/>
          </p:cNvSpPr>
          <p:nvPr>
            <p:ph type="title"/>
          </p:nvPr>
        </p:nvSpPr>
        <p:spPr>
          <a:xfrm>
            <a:off x="304800" y="304800"/>
            <a:ext cx="86105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800" b="1" i="0" u="none" strike="noStrike" cap="none" baseline="0">
                <a:solidFill>
                  <a:srgbClr val="0000CC"/>
                </a:solidFill>
                <a:latin typeface="Arial"/>
                <a:ea typeface="Arial"/>
                <a:cs typeface="Arial"/>
                <a:sym typeface="Arial"/>
              </a:rPr>
              <a:t>Cancer Treatments</a:t>
            </a:r>
          </a:p>
        </p:txBody>
      </p:sp>
      <p:sp>
        <p:nvSpPr>
          <p:cNvPr id="405" name="Shape 405"/>
          <p:cNvSpPr txBox="1">
            <a:spLocks noGrp="1"/>
          </p:cNvSpPr>
          <p:nvPr>
            <p:ph type="body" idx="1"/>
          </p:nvPr>
        </p:nvSpPr>
        <p:spPr>
          <a:xfrm>
            <a:off x="457200" y="1600200"/>
            <a:ext cx="5105399"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2400" b="0" i="0" u="none" strike="noStrike" cap="none" baseline="0">
                <a:solidFill>
                  <a:srgbClr val="FFFFFF"/>
                </a:solidFill>
                <a:latin typeface="Arial"/>
                <a:ea typeface="Arial"/>
                <a:cs typeface="Arial"/>
                <a:sym typeface="Arial"/>
              </a:rPr>
              <a:t>	One common chemotherapy for ovarian cancer is Taxol. </a:t>
            </a:r>
          </a:p>
          <a:p>
            <a:pPr marL="342900" marR="0" lvl="0" indent="-66040" algn="l" rtl="0">
              <a:spcBef>
                <a:spcPts val="640"/>
              </a:spcBef>
              <a:spcAft>
                <a:spcPts val="0"/>
              </a:spcAft>
              <a:buClr>
                <a:schemeClr val="dk1"/>
              </a:buClr>
              <a:buFont typeface="Arial"/>
              <a:buNone/>
            </a:pPr>
            <a:endParaRPr sz="3200" b="0" i="0" u="none" strike="noStrike" cap="none" baseline="0">
              <a:solidFill>
                <a:srgbClr val="FFFFFF"/>
              </a:solidFill>
              <a:latin typeface="Arial"/>
              <a:ea typeface="Arial"/>
              <a:cs typeface="Arial"/>
              <a:sym typeface="Arial"/>
            </a:endParaRPr>
          </a:p>
          <a:p>
            <a:pPr marL="342900" marR="0" lvl="0" indent="-342900" algn="l" rtl="0">
              <a:spcBef>
                <a:spcPts val="480"/>
              </a:spcBef>
              <a:spcAft>
                <a:spcPts val="0"/>
              </a:spcAft>
              <a:buClr>
                <a:schemeClr val="dk1"/>
              </a:buClr>
              <a:buSzPct val="25000"/>
              <a:buFont typeface="Arial"/>
              <a:buNone/>
            </a:pPr>
            <a:r>
              <a:rPr lang="en-US" sz="2400" b="0" i="0" u="none" strike="noStrike" cap="none" baseline="0">
                <a:solidFill>
                  <a:srgbClr val="FFFFFF"/>
                </a:solidFill>
                <a:latin typeface="Arial"/>
                <a:ea typeface="Arial"/>
                <a:cs typeface="Arial"/>
                <a:sym typeface="Arial"/>
              </a:rPr>
              <a:t>	Taxol blocks a cell's ability to break down the spindle fibres during mitosis. With the spindle fibres still in place, the cell can't divide into daughter cells and therefore the cancer can’t grow. </a:t>
            </a:r>
          </a:p>
        </p:txBody>
      </p:sp>
      <p:sp>
        <p:nvSpPr>
          <p:cNvPr id="406" name="Shape 406"/>
          <p:cNvSpPr/>
          <p:nvPr/>
        </p:nvSpPr>
        <p:spPr>
          <a:xfrm>
            <a:off x="5711825" y="1600200"/>
            <a:ext cx="2898775" cy="43434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407" name="Shape 407"/>
          <p:cNvSpPr txBox="1"/>
          <p:nvPr/>
        </p:nvSpPr>
        <p:spPr>
          <a:xfrm>
            <a:off x="6323012" y="5943600"/>
            <a:ext cx="1754187" cy="3365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b="1" i="1" u="none" strike="noStrike" cap="none" baseline="0">
                <a:solidFill>
                  <a:schemeClr val="dk1"/>
                </a:solidFill>
                <a:latin typeface="Arial"/>
                <a:ea typeface="Arial"/>
                <a:cs typeface="Arial"/>
                <a:sym typeface="Arial"/>
              </a:rPr>
              <a:t>Taxus Brevifolia</a:t>
            </a:r>
          </a:p>
        </p:txBody>
      </p:sp>
      <p:sp>
        <p:nvSpPr>
          <p:cNvPr id="408" name="Shape 40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lt1"/>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3810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6000" b="0" i="0" u="none" strike="noStrike" cap="none" baseline="0">
                <a:solidFill>
                  <a:schemeClr val="lt2"/>
                </a:solidFill>
                <a:latin typeface="Tahoma"/>
                <a:ea typeface="Tahoma"/>
                <a:cs typeface="Tahoma"/>
                <a:sym typeface="Tahoma"/>
              </a:rPr>
              <a:t>Why Screening Tests?</a:t>
            </a:r>
          </a:p>
        </p:txBody>
      </p:sp>
      <p:sp>
        <p:nvSpPr>
          <p:cNvPr id="414" name="Shape 414"/>
          <p:cNvSpPr txBox="1"/>
          <p:nvPr/>
        </p:nvSpPr>
        <p:spPr>
          <a:xfrm>
            <a:off x="1600200" y="5029200"/>
            <a:ext cx="6019799" cy="762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415" name="Shape 415"/>
          <p:cNvSpPr txBox="1"/>
          <p:nvPr/>
        </p:nvSpPr>
        <p:spPr>
          <a:xfrm>
            <a:off x="457200" y="2438400"/>
            <a:ext cx="6096000" cy="3260725"/>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3200" b="1" i="0" u="none" strike="noStrike" cap="none" baseline="0">
                <a:solidFill>
                  <a:schemeClr val="lt1"/>
                </a:solidFill>
                <a:latin typeface="Tahoma"/>
                <a:ea typeface="Tahoma"/>
                <a:cs typeface="Tahoma"/>
                <a:sym typeface="Tahoma"/>
              </a:rPr>
              <a:t>The treatment of cancer is most successful when the cancer is detected as early as possible, often before symptoms occur.</a:t>
            </a:r>
          </a:p>
          <a:p>
            <a:pPr marL="0" marR="0" lvl="0" indent="0" algn="l" rtl="0">
              <a:spcBef>
                <a:spcPts val="1600"/>
              </a:spcBef>
              <a:spcAft>
                <a:spcPts val="0"/>
              </a:spcAft>
              <a:buNone/>
            </a:pPr>
            <a:endParaRPr sz="3200" b="1" i="0" u="none" strike="noStrike" cap="none" baseline="0">
              <a:solidFill>
                <a:schemeClr val="lt1"/>
              </a:solidFill>
              <a:latin typeface="Tahoma"/>
              <a:ea typeface="Tahoma"/>
              <a:cs typeface="Tahoma"/>
              <a:sym typeface="Tahoma"/>
            </a:endParaRPr>
          </a:p>
        </p:txBody>
      </p:sp>
      <p:pic>
        <p:nvPicPr>
          <p:cNvPr id="416" name="Shape 416"/>
          <p:cNvPicPr preferRelativeResize="0"/>
          <p:nvPr/>
        </p:nvPicPr>
        <p:blipFill rotWithShape="1">
          <a:blip r:embed="rId3">
            <a:alphaModFix/>
          </a:blip>
          <a:srcRect/>
          <a:stretch/>
        </p:blipFill>
        <p:spPr>
          <a:xfrm>
            <a:off x="7162800" y="2590800"/>
            <a:ext cx="1604963" cy="24383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ctrTitle"/>
          </p:nvPr>
        </p:nvSpPr>
        <p:spPr>
          <a:xfrm>
            <a:off x="990600" y="884237"/>
            <a:ext cx="7467600" cy="1433511"/>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8800" b="0" i="0" u="none" strike="noStrike" cap="none" baseline="0">
                <a:solidFill>
                  <a:srgbClr val="FF0000"/>
                </a:solidFill>
                <a:latin typeface="Tahoma"/>
                <a:ea typeface="Tahoma"/>
                <a:cs typeface="Tahoma"/>
                <a:sym typeface="Tahoma"/>
              </a:rPr>
              <a:t>Good News!</a:t>
            </a:r>
          </a:p>
        </p:txBody>
      </p:sp>
      <p:sp>
        <p:nvSpPr>
          <p:cNvPr id="423" name="Shape 423"/>
          <p:cNvSpPr txBox="1">
            <a:spLocks noGrp="1"/>
          </p:cNvSpPr>
          <p:nvPr>
            <p:ph type="subTitle" idx="1"/>
          </p:nvPr>
        </p:nvSpPr>
        <p:spPr>
          <a:xfrm>
            <a:off x="14478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ymbol"/>
              <a:buNone/>
            </a:pPr>
            <a:r>
              <a:rPr lang="en-US" sz="4400" b="0" i="0" u="none" strike="noStrike" cap="none" baseline="0">
                <a:solidFill>
                  <a:srgbClr val="CCECFF"/>
                </a:solidFill>
                <a:latin typeface="Tahoma"/>
                <a:ea typeface="Tahoma"/>
                <a:cs typeface="Tahoma"/>
                <a:sym typeface="Tahoma"/>
              </a:rPr>
              <a:t>Other Ways to Reduce the Risks of Developing Cancer…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Avoid Smoking or Chewing Tobacco</a:t>
            </a:r>
          </a:p>
        </p:txBody>
      </p:sp>
      <p:sp>
        <p:nvSpPr>
          <p:cNvPr id="429" name="Shape 429"/>
          <p:cNvSpPr txBox="1">
            <a:spLocks noGrp="1"/>
          </p:cNvSpPr>
          <p:nvPr>
            <p:ph type="body" idx="1"/>
          </p:nvPr>
        </p:nvSpPr>
        <p:spPr>
          <a:xfrm>
            <a:off x="3886200" y="3962400"/>
            <a:ext cx="5257799" cy="2362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Cigarette smoking is the leading cause of preventable death in the US</a:t>
            </a: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Second hand smoke affects everyone</a:t>
            </a:r>
          </a:p>
          <a:p>
            <a:pPr marL="342900" marR="0" lvl="0" indent="-200660" algn="l" rtl="0">
              <a:spcBef>
                <a:spcPts val="560"/>
              </a:spcBef>
              <a:spcAft>
                <a:spcPts val="0"/>
              </a:spcAft>
              <a:buClr>
                <a:schemeClr val="accent1"/>
              </a:buClr>
              <a:buFont typeface="Noto Symbol"/>
              <a:buNone/>
            </a:pPr>
            <a:endParaRPr sz="2800" b="0" i="0" u="none" strike="noStrike" cap="none" baseline="0">
              <a:solidFill>
                <a:schemeClr val="lt1"/>
              </a:solidFill>
              <a:latin typeface="Tahoma"/>
              <a:ea typeface="Tahoma"/>
              <a:cs typeface="Tahoma"/>
              <a:sym typeface="Tahoma"/>
            </a:endParaRPr>
          </a:p>
        </p:txBody>
      </p:sp>
      <p:pic>
        <p:nvPicPr>
          <p:cNvPr id="430" name="Shape 430"/>
          <p:cNvPicPr preferRelativeResize="0"/>
          <p:nvPr/>
        </p:nvPicPr>
        <p:blipFill rotWithShape="1">
          <a:blip r:embed="rId3">
            <a:alphaModFix/>
          </a:blip>
          <a:srcRect/>
          <a:stretch/>
        </p:blipFill>
        <p:spPr>
          <a:xfrm>
            <a:off x="4343400" y="1676400"/>
            <a:ext cx="3276600" cy="2162174"/>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Fruits and Vegetables Decrease Cancer Risks</a:t>
            </a:r>
          </a:p>
        </p:txBody>
      </p:sp>
      <p:sp>
        <p:nvSpPr>
          <p:cNvPr id="437" name="Shape 437"/>
          <p:cNvSpPr txBox="1">
            <a:spLocks noGrp="1"/>
          </p:cNvSpPr>
          <p:nvPr>
            <p:ph type="body" idx="1"/>
          </p:nvPr>
        </p:nvSpPr>
        <p:spPr>
          <a:xfrm>
            <a:off x="4648200" y="1981200"/>
            <a:ext cx="4114800" cy="4572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Cancer rates could </a:t>
            </a:r>
            <a:r>
              <a:rPr lang="en-US" sz="2800" b="1" i="0" u="none" strike="noStrike" cap="none" baseline="0">
                <a:solidFill>
                  <a:srgbClr val="FF0000"/>
                </a:solidFill>
                <a:latin typeface="Tahoma"/>
                <a:ea typeface="Tahoma"/>
                <a:cs typeface="Tahoma"/>
                <a:sym typeface="Tahoma"/>
              </a:rPr>
              <a:t>decline</a:t>
            </a:r>
            <a:r>
              <a:rPr lang="en-US" sz="2800" b="0" i="0" u="none" strike="noStrike" cap="none" baseline="0">
                <a:solidFill>
                  <a:schemeClr val="lt1"/>
                </a:solidFill>
                <a:latin typeface="Tahoma"/>
                <a:ea typeface="Tahoma"/>
                <a:cs typeface="Tahoma"/>
                <a:sym typeface="Tahoma"/>
              </a:rPr>
              <a:t> by up to </a:t>
            </a:r>
            <a:r>
              <a:rPr lang="en-US" sz="2800" b="1" i="0" u="none" strike="noStrike" cap="none" baseline="0">
                <a:solidFill>
                  <a:srgbClr val="FF0000"/>
                </a:solidFill>
                <a:latin typeface="Tahoma"/>
                <a:ea typeface="Tahoma"/>
                <a:cs typeface="Tahoma"/>
                <a:sym typeface="Tahoma"/>
              </a:rPr>
              <a:t>20%</a:t>
            </a:r>
            <a:r>
              <a:rPr lang="en-US" sz="2800" b="0" i="0" u="none" strike="noStrike" cap="none" baseline="0">
                <a:solidFill>
                  <a:schemeClr val="lt1"/>
                </a:solidFill>
                <a:latin typeface="Tahoma"/>
                <a:ea typeface="Tahoma"/>
                <a:cs typeface="Tahoma"/>
                <a:sym typeface="Tahoma"/>
              </a:rPr>
              <a:t> if everyone consumed 5 fruits and vegetables a day!*</a:t>
            </a:r>
            <a:r>
              <a:rPr lang="en-US" sz="2800" b="0" i="0" u="none" strike="noStrike" cap="none" baseline="0">
                <a:solidFill>
                  <a:srgbClr val="D8AA00"/>
                </a:solidFill>
                <a:latin typeface="Tahoma"/>
                <a:ea typeface="Tahoma"/>
                <a:cs typeface="Tahoma"/>
                <a:sym typeface="Tahoma"/>
              </a:rPr>
              <a:t> </a:t>
            </a:r>
          </a:p>
          <a:p>
            <a:pPr marL="342900" marR="0" lvl="0" indent="-342900" algn="l" rtl="0">
              <a:lnSpc>
                <a:spcPct val="90000"/>
              </a:lnSpc>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Cancer fighting substances:</a:t>
            </a:r>
          </a:p>
          <a:p>
            <a:pPr marL="742950" marR="0" lvl="1" indent="-285750" algn="l" rtl="0">
              <a:lnSpc>
                <a:spcPct val="90000"/>
              </a:lnSpc>
              <a:spcBef>
                <a:spcPts val="480"/>
              </a:spcBef>
              <a:spcAft>
                <a:spcPts val="0"/>
              </a:spcAft>
              <a:buClr>
                <a:schemeClr val="lt2"/>
              </a:buClr>
              <a:buSzPct val="70000"/>
              <a:buFont typeface="Noto Symbol"/>
              <a:buChar char="■"/>
            </a:pPr>
            <a:r>
              <a:rPr lang="en-US" sz="2400" b="0" i="0" u="none" strike="noStrike" cap="none" baseline="0">
                <a:solidFill>
                  <a:schemeClr val="lt1"/>
                </a:solidFill>
                <a:latin typeface="Tahoma"/>
                <a:ea typeface="Tahoma"/>
                <a:cs typeface="Tahoma"/>
                <a:sym typeface="Tahoma"/>
              </a:rPr>
              <a:t>Antioxidants</a:t>
            </a:r>
          </a:p>
          <a:p>
            <a:pPr marL="742950" marR="0" lvl="1" indent="-285750" algn="l" rtl="0">
              <a:lnSpc>
                <a:spcPct val="90000"/>
              </a:lnSpc>
              <a:spcBef>
                <a:spcPts val="480"/>
              </a:spcBef>
              <a:spcAft>
                <a:spcPts val="0"/>
              </a:spcAft>
              <a:buClr>
                <a:schemeClr val="lt2"/>
              </a:buClr>
              <a:buSzPct val="70000"/>
              <a:buFont typeface="Noto Symbol"/>
              <a:buChar char="■"/>
            </a:pPr>
            <a:r>
              <a:rPr lang="en-US" sz="2400" b="0" i="0" u="none" strike="noStrike" cap="none" baseline="0">
                <a:solidFill>
                  <a:schemeClr val="lt1"/>
                </a:solidFill>
                <a:latin typeface="Tahoma"/>
                <a:ea typeface="Tahoma"/>
                <a:cs typeface="Tahoma"/>
                <a:sym typeface="Tahoma"/>
              </a:rPr>
              <a:t>Dietary fiber</a:t>
            </a:r>
          </a:p>
          <a:p>
            <a:pPr marL="742950" marR="0" lvl="1" indent="-285750" algn="l" rtl="0">
              <a:lnSpc>
                <a:spcPct val="90000"/>
              </a:lnSpc>
              <a:spcBef>
                <a:spcPts val="480"/>
              </a:spcBef>
              <a:spcAft>
                <a:spcPts val="0"/>
              </a:spcAft>
              <a:buClr>
                <a:schemeClr val="lt2"/>
              </a:buClr>
              <a:buSzPct val="70000"/>
              <a:buFont typeface="Noto Symbol"/>
              <a:buChar char="■"/>
            </a:pPr>
            <a:r>
              <a:rPr lang="en-US" sz="2400" b="0" i="0" u="none" strike="noStrike" cap="none" baseline="0">
                <a:solidFill>
                  <a:schemeClr val="lt1"/>
                </a:solidFill>
                <a:latin typeface="Tahoma"/>
                <a:ea typeface="Tahoma"/>
                <a:cs typeface="Tahoma"/>
                <a:sym typeface="Tahoma"/>
              </a:rPr>
              <a:t>Carotenoids</a:t>
            </a:r>
          </a:p>
          <a:p>
            <a:pPr marL="742950" marR="0" lvl="1" indent="-285750" algn="l" rtl="0">
              <a:lnSpc>
                <a:spcPct val="90000"/>
              </a:lnSpc>
              <a:spcBef>
                <a:spcPts val="480"/>
              </a:spcBef>
              <a:spcAft>
                <a:spcPts val="0"/>
              </a:spcAft>
              <a:buClr>
                <a:schemeClr val="lt2"/>
              </a:buClr>
              <a:buSzPct val="70000"/>
              <a:buFont typeface="Noto Symbol"/>
              <a:buChar char="■"/>
            </a:pPr>
            <a:r>
              <a:rPr lang="en-US" sz="2400" b="0" i="0" u="none" strike="noStrike" cap="none" baseline="0">
                <a:solidFill>
                  <a:schemeClr val="lt1"/>
                </a:solidFill>
                <a:latin typeface="Tahoma"/>
                <a:ea typeface="Tahoma"/>
                <a:cs typeface="Tahoma"/>
                <a:sym typeface="Tahoma"/>
              </a:rPr>
              <a:t>Flavenoids</a:t>
            </a:r>
          </a:p>
          <a:p>
            <a:pPr marL="342900" marR="0" lvl="0" indent="-342900" algn="l" rtl="0">
              <a:lnSpc>
                <a:spcPct val="75000"/>
              </a:lnSpc>
              <a:spcBef>
                <a:spcPts val="400"/>
              </a:spcBef>
              <a:spcAft>
                <a:spcPts val="0"/>
              </a:spcAft>
              <a:buClr>
                <a:schemeClr val="accent1"/>
              </a:buClr>
              <a:buFont typeface="Noto Symbol"/>
              <a:buNone/>
            </a:pPr>
            <a:endParaRPr sz="2000" b="0" i="0" u="none" strike="noStrike" cap="none" baseline="0">
              <a:solidFill>
                <a:schemeClr val="lt1"/>
              </a:solidFill>
              <a:latin typeface="Tahoma"/>
              <a:ea typeface="Tahoma"/>
              <a:cs typeface="Tahoma"/>
              <a:sym typeface="Tahoma"/>
            </a:endParaRPr>
          </a:p>
        </p:txBody>
      </p:sp>
      <p:sp>
        <p:nvSpPr>
          <p:cNvPr id="438" name="Shape 438"/>
          <p:cNvSpPr/>
          <p:nvPr/>
        </p:nvSpPr>
        <p:spPr>
          <a:xfrm>
            <a:off x="533400" y="5867400"/>
            <a:ext cx="4102100" cy="336549"/>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600" b="0" i="1" u="none" strike="noStrike" cap="none" baseline="0">
                <a:solidFill>
                  <a:schemeClr val="lt1"/>
                </a:solidFill>
                <a:latin typeface="Times New Roman"/>
                <a:ea typeface="Times New Roman"/>
                <a:cs typeface="Times New Roman"/>
                <a:sym typeface="Times New Roman"/>
              </a:rPr>
              <a:t>*American Institute for Cancer Research, 1998.</a:t>
            </a: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Limit Alcohol to No More Than </a:t>
            </a:r>
          </a:p>
        </p:txBody>
      </p:sp>
      <p:sp>
        <p:nvSpPr>
          <p:cNvPr id="445" name="Shape 445"/>
          <p:cNvSpPr txBox="1">
            <a:spLocks noGrp="1"/>
          </p:cNvSpPr>
          <p:nvPr>
            <p:ph type="body" idx="1"/>
          </p:nvPr>
        </p:nvSpPr>
        <p:spPr>
          <a:xfrm>
            <a:off x="685800" y="1981200"/>
            <a:ext cx="3809999" cy="4114800"/>
          </a:xfrm>
          <a:prstGeom prst="rect">
            <a:avLst/>
          </a:prstGeom>
          <a:noFill/>
          <a:ln>
            <a:noFill/>
          </a:ln>
        </p:spPr>
        <p:txBody>
          <a:bodyPr lIns="91425" tIns="45700" rIns="91425" bIns="45700" anchor="t" anchorCtr="0">
            <a:noAutofit/>
          </a:bodyPr>
          <a:lstStyle/>
          <a:p>
            <a:pPr marL="342900" marR="0" lvl="0" indent="-200660" algn="l" rtl="0">
              <a:spcBef>
                <a:spcPts val="0"/>
              </a:spcBef>
              <a:spcAft>
                <a:spcPts val="0"/>
              </a:spcAft>
              <a:buClr>
                <a:schemeClr val="accent1"/>
              </a:buClr>
              <a:buFont typeface="Noto Symbol"/>
              <a:buNone/>
            </a:pPr>
            <a:endParaRPr sz="2800" b="0" i="0" u="none" strike="noStrike" cap="none" baseline="0">
              <a:solidFill>
                <a:schemeClr val="lt1"/>
              </a:solidFill>
              <a:latin typeface="Tahoma"/>
              <a:ea typeface="Tahoma"/>
              <a:cs typeface="Tahoma"/>
              <a:sym typeface="Tahoma"/>
            </a:endParaRP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Men – 2 drinks per day </a:t>
            </a:r>
          </a:p>
          <a:p>
            <a:pPr marL="342900" marR="0" lvl="0" indent="-342900" algn="l" rtl="0">
              <a:spcBef>
                <a:spcPts val="560"/>
              </a:spcBef>
              <a:spcAft>
                <a:spcPts val="0"/>
              </a:spcAft>
              <a:buClr>
                <a:schemeClr val="accent1"/>
              </a:buClr>
              <a:buFont typeface="Noto Symbol"/>
              <a:buNone/>
            </a:pPr>
            <a:endParaRPr sz="2800" b="0" i="0" u="none" strike="noStrike" cap="none" baseline="0">
              <a:solidFill>
                <a:schemeClr val="lt1"/>
              </a:solidFill>
              <a:latin typeface="Tahoma"/>
              <a:ea typeface="Tahoma"/>
              <a:cs typeface="Tahoma"/>
              <a:sym typeface="Tahoma"/>
            </a:endParaRPr>
          </a:p>
          <a:p>
            <a:pPr marL="342900" marR="0" lvl="0" indent="-342900" algn="l" rtl="0">
              <a:spcBef>
                <a:spcPts val="56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Women - 1 drink per day </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Reduce Your Skin Exposure to the Sun</a:t>
            </a:r>
          </a:p>
        </p:txBody>
      </p:sp>
      <p:sp>
        <p:nvSpPr>
          <p:cNvPr id="452" name="Shape 452"/>
          <p:cNvSpPr txBox="1">
            <a:spLocks noGrp="1"/>
          </p:cNvSpPr>
          <p:nvPr>
            <p:ph type="body" idx="1"/>
          </p:nvPr>
        </p:nvSpPr>
        <p:spPr>
          <a:xfrm>
            <a:off x="4648200" y="1981200"/>
            <a:ext cx="3809999"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160000"/>
              <a:buFont typeface="Noto Symbol"/>
              <a:buChar char="▪"/>
            </a:pPr>
            <a:r>
              <a:rPr lang="en-US" sz="2000" b="1" i="0" u="none" strike="noStrike" cap="none" baseline="0">
                <a:solidFill>
                  <a:schemeClr val="lt2"/>
                </a:solidFill>
                <a:latin typeface="Tahoma"/>
                <a:ea typeface="Tahoma"/>
                <a:cs typeface="Tahoma"/>
                <a:sym typeface="Tahoma"/>
              </a:rPr>
              <a:t>Limit time outside, between 10 a.m. &amp; 4 p.m.</a:t>
            </a:r>
          </a:p>
          <a:p>
            <a:pPr marL="342900" marR="0" lvl="0" indent="-342900" algn="l" rtl="0">
              <a:lnSpc>
                <a:spcPct val="90000"/>
              </a:lnSpc>
              <a:spcBef>
                <a:spcPts val="1000"/>
              </a:spcBef>
              <a:spcAft>
                <a:spcPts val="0"/>
              </a:spcAft>
              <a:buClr>
                <a:schemeClr val="accent1"/>
              </a:buClr>
              <a:buSzPct val="160000"/>
              <a:buFont typeface="Noto Symbol"/>
              <a:buChar char="▪"/>
            </a:pPr>
            <a:r>
              <a:rPr lang="en-US" sz="2000" b="1" i="0" u="none" strike="noStrike" cap="none" baseline="0">
                <a:solidFill>
                  <a:schemeClr val="lt2"/>
                </a:solidFill>
                <a:latin typeface="Tahoma"/>
                <a:ea typeface="Tahoma"/>
                <a:cs typeface="Tahoma"/>
                <a:sym typeface="Tahoma"/>
              </a:rPr>
              <a:t>Wear protective clothing. Use wide-brimmed hats and sunglasses.</a:t>
            </a:r>
          </a:p>
          <a:p>
            <a:pPr marL="342900" marR="0" lvl="0" indent="-342900" algn="l" rtl="0">
              <a:lnSpc>
                <a:spcPct val="90000"/>
              </a:lnSpc>
              <a:spcBef>
                <a:spcPts val="1000"/>
              </a:spcBef>
              <a:spcAft>
                <a:spcPts val="0"/>
              </a:spcAft>
              <a:buClr>
                <a:schemeClr val="accent1"/>
              </a:buClr>
              <a:buSzPct val="160000"/>
              <a:buFont typeface="Noto Symbol"/>
              <a:buChar char="▪"/>
            </a:pPr>
            <a:r>
              <a:rPr lang="en-US" sz="2000" b="1" i="0" u="none" strike="noStrike" cap="none" baseline="0">
                <a:solidFill>
                  <a:schemeClr val="lt2"/>
                </a:solidFill>
                <a:latin typeface="Tahoma"/>
                <a:ea typeface="Tahoma"/>
                <a:cs typeface="Tahoma"/>
                <a:sym typeface="Tahoma"/>
              </a:rPr>
              <a:t>Prevent sunburns, especially for children under 18.  Use waterproof sunscreen of SPF 15 or higher. Reapply as directed.</a:t>
            </a:r>
          </a:p>
          <a:p>
            <a:pPr marL="342900" marR="0" lvl="0" indent="-342900" algn="l" rtl="0">
              <a:lnSpc>
                <a:spcPct val="90000"/>
              </a:lnSpc>
              <a:spcBef>
                <a:spcPts val="1000"/>
              </a:spcBef>
              <a:spcAft>
                <a:spcPts val="0"/>
              </a:spcAft>
              <a:buClr>
                <a:schemeClr val="accent1"/>
              </a:buClr>
              <a:buSzPct val="160000"/>
              <a:buFont typeface="Noto Symbol"/>
              <a:buChar char="▪"/>
            </a:pPr>
            <a:r>
              <a:rPr lang="en-US" sz="2000" b="1" i="0" u="none" strike="noStrike" cap="none" baseline="0">
                <a:solidFill>
                  <a:schemeClr val="lt2"/>
                </a:solidFill>
                <a:latin typeface="Tahoma"/>
                <a:ea typeface="Tahoma"/>
                <a:cs typeface="Tahoma"/>
                <a:sym typeface="Tahoma"/>
              </a:rPr>
              <a:t>Avoid tanning beds.</a:t>
            </a:r>
          </a:p>
          <a:p>
            <a:pPr marL="342900" marR="0" lvl="0" indent="-139700" algn="l" rtl="0">
              <a:lnSpc>
                <a:spcPct val="90000"/>
              </a:lnSpc>
              <a:spcBef>
                <a:spcPts val="400"/>
              </a:spcBef>
              <a:spcAft>
                <a:spcPts val="0"/>
              </a:spcAft>
              <a:buClr>
                <a:schemeClr val="accent1"/>
              </a:buClr>
              <a:buFont typeface="Noto Symbol"/>
              <a:buNone/>
            </a:pPr>
            <a:endParaRPr sz="2000" b="1" i="0" u="none" strike="noStrike" cap="none" baseline="0">
              <a:solidFill>
                <a:schemeClr val="lt2"/>
              </a:solidFill>
              <a:latin typeface="Tahoma"/>
              <a:ea typeface="Tahoma"/>
              <a:cs typeface="Tahoma"/>
              <a:sym typeface="Tahoma"/>
            </a:endParaRPr>
          </a:p>
        </p:txBody>
      </p:sp>
      <p:grpSp>
        <p:nvGrpSpPr>
          <p:cNvPr id="453" name="Shape 453"/>
          <p:cNvGrpSpPr/>
          <p:nvPr/>
        </p:nvGrpSpPr>
        <p:grpSpPr>
          <a:xfrm>
            <a:off x="263525" y="2682875"/>
            <a:ext cx="8618537" cy="1493838"/>
            <a:chOff x="0" y="0"/>
            <a:chExt cx="5428" cy="941"/>
          </a:xfrm>
        </p:grpSpPr>
        <p:sp>
          <p:nvSpPr>
            <p:cNvPr id="454" name="Shape 454"/>
            <p:cNvSpPr/>
            <p:nvPr/>
          </p:nvSpPr>
          <p:spPr>
            <a:xfrm>
              <a:off x="0" y="0"/>
              <a:ext cx="5428" cy="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nvGrpSpPr>
            <p:cNvPr id="455" name="Shape 455"/>
            <p:cNvGrpSpPr/>
            <p:nvPr/>
          </p:nvGrpSpPr>
          <p:grpSpPr>
            <a:xfrm>
              <a:off x="0" y="0"/>
              <a:ext cx="4169" cy="941"/>
              <a:chOff x="0" y="0"/>
              <a:chExt cx="4169" cy="941"/>
            </a:xfrm>
          </p:grpSpPr>
          <p:sp>
            <p:nvSpPr>
              <p:cNvPr id="456" name="Shape 456"/>
              <p:cNvSpPr/>
              <p:nvPr/>
            </p:nvSpPr>
            <p:spPr>
              <a:xfrm>
                <a:off x="0" y="0"/>
                <a:ext cx="4169" cy="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grpSp>
            <p:nvGrpSpPr>
              <p:cNvPr id="457" name="Shape 457"/>
              <p:cNvGrpSpPr/>
              <p:nvPr/>
            </p:nvGrpSpPr>
            <p:grpSpPr>
              <a:xfrm>
                <a:off x="0" y="0"/>
                <a:ext cx="2110" cy="941"/>
                <a:chOff x="0" y="0"/>
                <a:chExt cx="2110" cy="941"/>
              </a:xfrm>
            </p:grpSpPr>
            <p:sp>
              <p:nvSpPr>
                <p:cNvPr id="458" name="Shape 458"/>
                <p:cNvSpPr/>
                <p:nvPr/>
              </p:nvSpPr>
              <p:spPr>
                <a:xfrm>
                  <a:off x="0" y="0"/>
                  <a:ext cx="2110" cy="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459" name="Shape 459"/>
                <p:cNvSpPr/>
                <p:nvPr/>
              </p:nvSpPr>
              <p:spPr>
                <a:xfrm>
                  <a:off x="0" y="0"/>
                  <a:ext cx="1369" cy="94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200" b="0" i="0" u="sng" strike="noStrike" cap="none" baseline="0">
                      <a:solidFill>
                        <a:schemeClr val="hlink"/>
                      </a:solidFill>
                      <a:latin typeface="Arial Narrow"/>
                      <a:ea typeface="Arial Narrow"/>
                      <a:cs typeface="Arial Narrow"/>
                      <a:sym typeface="Arial Narrow"/>
                      <a:hlinkClick r:id="rId3"/>
                    </a:rPr>
                    <a:t>  </a:t>
                  </a:r>
                  <a:r>
                    <a:rPr lang="en-US" sz="8000" b="0" i="0" u="none" strike="noStrike" cap="none" baseline="0">
                      <a:solidFill>
                        <a:srgbClr val="000000"/>
                      </a:solidFill>
                      <a:latin typeface="Arial Narrow"/>
                      <a:ea typeface="Arial Narrow"/>
                      <a:cs typeface="Arial Narrow"/>
                      <a:sym typeface="Arial Narrow"/>
                    </a:rPr>
                    <a:t> </a:t>
                  </a:r>
                  <a:r>
                    <a:rPr lang="en-US" sz="1200" b="0" i="0" u="none" strike="noStrike" cap="none" baseline="0">
                      <a:solidFill>
                        <a:srgbClr val="000000"/>
                      </a:solidFill>
                      <a:latin typeface="Arial Narrow"/>
                      <a:ea typeface="Arial Narrow"/>
                      <a:cs typeface="Arial Narrow"/>
                      <a:sym typeface="Arial Narrow"/>
                    </a:rPr>
                    <a:t>                                                      </a:t>
                  </a:r>
                </a:p>
              </p:txBody>
            </p:sp>
          </p:grpSp>
        </p:grpSp>
      </p:grpSp>
      <p:pic>
        <p:nvPicPr>
          <p:cNvPr id="460" name="Shape 460"/>
          <p:cNvPicPr preferRelativeResize="0"/>
          <p:nvPr/>
        </p:nvPicPr>
        <p:blipFill rotWithShape="1">
          <a:blip r:embed="rId4">
            <a:alphaModFix/>
          </a:blip>
          <a:srcRect/>
          <a:stretch/>
        </p:blipFill>
        <p:spPr>
          <a:xfrm>
            <a:off x="396875" y="2728913"/>
            <a:ext cx="3946525" cy="2598737"/>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Be Active…Often</a:t>
            </a:r>
          </a:p>
        </p:txBody>
      </p:sp>
      <p:sp>
        <p:nvSpPr>
          <p:cNvPr id="467" name="Shape 467"/>
          <p:cNvSpPr txBox="1">
            <a:spLocks noGrp="1"/>
          </p:cNvSpPr>
          <p:nvPr>
            <p:ph type="body" idx="1"/>
          </p:nvPr>
        </p:nvSpPr>
        <p:spPr>
          <a:xfrm>
            <a:off x="4267200" y="1447800"/>
            <a:ext cx="4876799" cy="1752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80000"/>
              <a:buFont typeface="Noto Symbol"/>
              <a:buChar char="■"/>
            </a:pPr>
            <a:r>
              <a:rPr lang="en-US" sz="2800" b="0" i="0" u="none" strike="noStrike" cap="none" baseline="0">
                <a:solidFill>
                  <a:schemeClr val="lt1"/>
                </a:solidFill>
                <a:latin typeface="Tahoma"/>
                <a:ea typeface="Tahoma"/>
                <a:cs typeface="Tahoma"/>
                <a:sym typeface="Tahoma"/>
              </a:rPr>
              <a:t>Exercise for 30 minutes or more at least 4 days a week.</a:t>
            </a:r>
          </a:p>
          <a:p>
            <a:pPr marL="342900" marR="0" lvl="0" indent="-200660" algn="l" rtl="0">
              <a:spcBef>
                <a:spcPts val="560"/>
              </a:spcBef>
              <a:spcAft>
                <a:spcPts val="0"/>
              </a:spcAft>
              <a:buClr>
                <a:schemeClr val="accent1"/>
              </a:buClr>
              <a:buFont typeface="Noto Symbol"/>
              <a:buNone/>
            </a:pPr>
            <a:endParaRPr sz="2800" b="0" i="0" u="none" strike="noStrike" cap="none" baseline="0">
              <a:solidFill>
                <a:schemeClr val="lt1"/>
              </a:solidFill>
              <a:latin typeface="Tahoma"/>
              <a:ea typeface="Tahoma"/>
              <a:cs typeface="Tahoma"/>
              <a:sym typeface="Tahoma"/>
            </a:endParaRPr>
          </a:p>
        </p:txBody>
      </p:sp>
      <p:pic>
        <p:nvPicPr>
          <p:cNvPr id="468" name="Shape 468"/>
          <p:cNvPicPr preferRelativeResize="0"/>
          <p:nvPr/>
        </p:nvPicPr>
        <p:blipFill rotWithShape="1">
          <a:blip r:embed="rId3">
            <a:alphaModFix/>
          </a:blip>
          <a:srcRect/>
          <a:stretch/>
        </p:blipFill>
        <p:spPr>
          <a:xfrm>
            <a:off x="3889375" y="2819400"/>
            <a:ext cx="2019299" cy="3048000"/>
          </a:xfrm>
          <a:prstGeom prst="rect">
            <a:avLst/>
          </a:prstGeom>
          <a:noFill/>
          <a:ln>
            <a:noFill/>
          </a:ln>
        </p:spPr>
      </p:pic>
      <p:pic>
        <p:nvPicPr>
          <p:cNvPr id="469" name="Shape 469"/>
          <p:cNvPicPr preferRelativeResize="0"/>
          <p:nvPr/>
        </p:nvPicPr>
        <p:blipFill rotWithShape="1">
          <a:blip r:embed="rId4">
            <a:alphaModFix/>
          </a:blip>
          <a:srcRect/>
          <a:stretch/>
        </p:blipFill>
        <p:spPr>
          <a:xfrm>
            <a:off x="990600" y="1955800"/>
            <a:ext cx="2438399" cy="1625599"/>
          </a:xfrm>
          <a:prstGeom prst="rect">
            <a:avLst/>
          </a:prstGeom>
          <a:noFill/>
          <a:ln>
            <a:noFill/>
          </a:ln>
        </p:spPr>
      </p:pic>
      <p:pic>
        <p:nvPicPr>
          <p:cNvPr id="470" name="Shape 470"/>
          <p:cNvPicPr preferRelativeResize="0"/>
          <p:nvPr/>
        </p:nvPicPr>
        <p:blipFill rotWithShape="1">
          <a:blip r:embed="rId5">
            <a:alphaModFix/>
          </a:blip>
          <a:srcRect/>
          <a:stretch/>
        </p:blipFill>
        <p:spPr>
          <a:xfrm>
            <a:off x="6524625" y="3200400"/>
            <a:ext cx="2066924" cy="3124199"/>
          </a:xfrm>
          <a:prstGeom prst="rect">
            <a:avLst/>
          </a:prstGeom>
          <a:noFill/>
          <a:ln>
            <a:noFill/>
          </a:ln>
        </p:spPr>
      </p:pic>
      <p:pic>
        <p:nvPicPr>
          <p:cNvPr id="471" name="Shape 471"/>
          <p:cNvPicPr preferRelativeResize="0"/>
          <p:nvPr/>
        </p:nvPicPr>
        <p:blipFill rotWithShape="1">
          <a:blip r:embed="rId6">
            <a:alphaModFix/>
          </a:blip>
          <a:srcRect/>
          <a:stretch/>
        </p:blipFill>
        <p:spPr>
          <a:xfrm>
            <a:off x="609600" y="4114800"/>
            <a:ext cx="2971799" cy="1962149"/>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1295400" y="2978150"/>
            <a:ext cx="7467600" cy="1108074"/>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6600" b="0" i="0" u="none" strike="noStrike" cap="none" baseline="0">
                <a:solidFill>
                  <a:srgbClr val="CCFFFF"/>
                </a:solidFill>
                <a:latin typeface="Tahoma"/>
                <a:ea typeface="Tahoma"/>
                <a:cs typeface="Tahoma"/>
                <a:sym typeface="Tahoma"/>
              </a:rPr>
              <a:t>IMPMATC</a:t>
            </a:r>
          </a:p>
        </p:txBody>
      </p:sp>
      <p:sp>
        <p:nvSpPr>
          <p:cNvPr id="130" name="Shape 130"/>
          <p:cNvSpPr txBox="1"/>
          <p:nvPr/>
        </p:nvSpPr>
        <p:spPr>
          <a:xfrm>
            <a:off x="4822825" y="6461125"/>
            <a:ext cx="184149" cy="39687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2000" b="0" i="1" u="none" strike="noStrike" cap="none" baseline="0">
              <a:solidFill>
                <a:srgbClr val="FF99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Shape 47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77" name="Shape 477"/>
          <p:cNvSpPr/>
          <p:nvPr/>
        </p:nvSpPr>
        <p:spPr>
          <a:xfrm>
            <a:off x="2133600" y="2057400"/>
            <a:ext cx="5105399" cy="1752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478" name="Shape 478"/>
          <p:cNvSpPr txBox="1"/>
          <p:nvPr/>
        </p:nvSpPr>
        <p:spPr>
          <a:xfrm>
            <a:off x="5470525" y="6303962"/>
            <a:ext cx="2720974" cy="336549"/>
          </a:xfrm>
          <a:prstGeom prst="rect">
            <a:avLst/>
          </a:prstGeom>
          <a:solidFill>
            <a:srgbClr val="FF0000"/>
          </a:solid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600" b="1" i="0" u="none" strike="noStrike" cap="none" baseline="0">
                <a:solidFill>
                  <a:schemeClr val="lt2"/>
                </a:solidFill>
                <a:latin typeface="Tahoma"/>
                <a:ea typeface="Tahoma"/>
                <a:cs typeface="Tahoma"/>
                <a:sym typeface="Tahoma"/>
              </a:rPr>
              <a:t>American Cancer Society</a:t>
            </a:r>
          </a:p>
        </p:txBody>
      </p:sp>
      <p:sp>
        <p:nvSpPr>
          <p:cNvPr id="479" name="Shape 479"/>
          <p:cNvSpPr txBox="1"/>
          <p:nvPr/>
        </p:nvSpPr>
        <p:spPr>
          <a:xfrm>
            <a:off x="1447800" y="304800"/>
            <a:ext cx="6248399" cy="155575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9600" b="1" i="0" u="none" strike="noStrike" cap="none" baseline="0">
                <a:solidFill>
                  <a:schemeClr val="lt1"/>
                </a:solidFill>
                <a:latin typeface="Tahoma"/>
                <a:ea typeface="Tahoma"/>
                <a:cs typeface="Tahoma"/>
                <a:sym typeface="Tahoma"/>
              </a:rPr>
              <a:t>186,550</a:t>
            </a:r>
          </a:p>
        </p:txBody>
      </p:sp>
      <p:sp>
        <p:nvSpPr>
          <p:cNvPr id="480" name="Shape 480"/>
          <p:cNvSpPr txBox="1"/>
          <p:nvPr/>
        </p:nvSpPr>
        <p:spPr>
          <a:xfrm>
            <a:off x="1600200" y="1905000"/>
            <a:ext cx="5791200" cy="1187449"/>
          </a:xfrm>
          <a:prstGeom prst="rect">
            <a:avLst/>
          </a:prstGeom>
          <a:solidFill>
            <a:srgbClr val="FF0000"/>
          </a:solid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2400" b="1" i="0" u="none" strike="noStrike" cap="none" baseline="0">
                <a:solidFill>
                  <a:schemeClr val="lt1"/>
                </a:solidFill>
                <a:latin typeface="Arial"/>
                <a:ea typeface="Arial"/>
                <a:cs typeface="Arial"/>
                <a:sym typeface="Arial"/>
              </a:rPr>
              <a:t>The number of lives that could be saved each year if we ate a healthy diet and exercised regularly</a:t>
            </a:r>
          </a:p>
        </p:txBody>
      </p:sp>
      <p:sp>
        <p:nvSpPr>
          <p:cNvPr id="481" name="Shape 481"/>
          <p:cNvSpPr txBox="1"/>
          <p:nvPr/>
        </p:nvSpPr>
        <p:spPr>
          <a:xfrm>
            <a:off x="1676400" y="3124200"/>
            <a:ext cx="5486399" cy="1555750"/>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9600" b="1" i="0" u="none" strike="noStrike" cap="none" baseline="0">
                <a:solidFill>
                  <a:schemeClr val="lt1"/>
                </a:solidFill>
                <a:latin typeface="Tahoma"/>
                <a:ea typeface="Tahoma"/>
                <a:cs typeface="Tahoma"/>
                <a:sym typeface="Tahoma"/>
              </a:rPr>
              <a:t>186,550</a:t>
            </a:r>
          </a:p>
        </p:txBody>
      </p:sp>
      <p:sp>
        <p:nvSpPr>
          <p:cNvPr id="482" name="Shape 482"/>
          <p:cNvSpPr txBox="1"/>
          <p:nvPr/>
        </p:nvSpPr>
        <p:spPr>
          <a:xfrm>
            <a:off x="1752600" y="5029200"/>
            <a:ext cx="5410200" cy="822324"/>
          </a:xfrm>
          <a:prstGeom prst="rect">
            <a:avLst/>
          </a:prstGeom>
          <a:solidFill>
            <a:srgbClr val="FF0000"/>
          </a:solid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2400" b="1" i="0" u="none" strike="noStrike" cap="none" baseline="0">
                <a:solidFill>
                  <a:schemeClr val="lt2"/>
                </a:solidFill>
                <a:latin typeface="Arial"/>
                <a:ea typeface="Arial"/>
                <a:cs typeface="Arial"/>
                <a:sym typeface="Arial"/>
              </a:rPr>
              <a:t>The number of lives that could be saved each year with no tobacco</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p:nvPr/>
        </p:nvSpPr>
        <p:spPr>
          <a:xfrm>
            <a:off x="2133600" y="2057400"/>
            <a:ext cx="5105399" cy="1752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489" name="Shape 489">
            <a:hlinkClick r:id="rId3"/>
          </p:cNvPr>
          <p:cNvSpPr/>
          <p:nvPr/>
        </p:nvSpPr>
        <p:spPr>
          <a:xfrm>
            <a:off x="339375" y="254550"/>
            <a:ext cx="8507750" cy="6380800"/>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228600" y="457200"/>
            <a:ext cx="7772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dirty="0" smtClean="0">
                <a:solidFill>
                  <a:schemeClr val="lt2"/>
                </a:solidFill>
                <a:latin typeface="Tahoma"/>
                <a:ea typeface="Tahoma"/>
                <a:cs typeface="Tahoma"/>
                <a:sym typeface="Tahoma"/>
              </a:rPr>
              <a:t>Review questions</a:t>
            </a:r>
            <a:r>
              <a:rPr lang="en-US" sz="4400" b="0" i="0" u="none" strike="noStrike" cap="none" baseline="0" dirty="0" smtClean="0">
                <a:solidFill>
                  <a:schemeClr val="lt2"/>
                </a:solidFill>
                <a:latin typeface="Tahoma"/>
                <a:ea typeface="Tahoma"/>
                <a:cs typeface="Tahoma"/>
                <a:sym typeface="Tahoma"/>
              </a:rPr>
              <a:t> </a:t>
            </a:r>
            <a:endParaRPr lang="en-US" sz="4400" b="0" i="0" u="none" strike="noStrike" cap="none" baseline="0" dirty="0">
              <a:solidFill>
                <a:schemeClr val="lt2"/>
              </a:solidFill>
              <a:latin typeface="Tahoma"/>
              <a:ea typeface="Tahoma"/>
              <a:cs typeface="Tahoma"/>
              <a:sym typeface="Tahoma"/>
            </a:endParaRPr>
          </a:p>
        </p:txBody>
      </p:sp>
      <p:sp>
        <p:nvSpPr>
          <p:cNvPr id="496" name="Shape 496"/>
          <p:cNvSpPr txBox="1">
            <a:spLocks noGrp="1"/>
          </p:cNvSpPr>
          <p:nvPr>
            <p:ph type="body" idx="1"/>
          </p:nvPr>
        </p:nvSpPr>
        <p:spPr>
          <a:xfrm>
            <a:off x="1094825" y="2022100"/>
            <a:ext cx="7397699" cy="4114800"/>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accent1"/>
              </a:buClr>
              <a:buSzPct val="80000"/>
              <a:buFont typeface="Noto Symbol"/>
              <a:buChar char="■"/>
            </a:pPr>
            <a:r>
              <a:rPr lang="en-US" sz="2800" dirty="0" smtClean="0">
                <a:solidFill>
                  <a:schemeClr val="lt1"/>
                </a:solidFill>
                <a:latin typeface="Tahoma"/>
                <a:ea typeface="Tahoma"/>
                <a:cs typeface="Tahoma"/>
                <a:sym typeface="Tahoma"/>
              </a:rPr>
              <a:t>Complete review questions 1-5 in your notes.</a:t>
            </a:r>
            <a:endParaRPr lang="en-US" sz="2800" dirty="0">
              <a:solidFill>
                <a:schemeClr val="lt1"/>
              </a:solidFill>
              <a:latin typeface="Tahoma"/>
              <a:ea typeface="Tahoma"/>
              <a:cs typeface="Tahoma"/>
              <a:sym typeface="Tahoma"/>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489375" y="2209800"/>
            <a:ext cx="82736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ymbol"/>
              <a:buChar char="■"/>
            </a:pPr>
            <a:r>
              <a:rPr lang="en-US" sz="3600">
                <a:solidFill>
                  <a:schemeClr val="lt1"/>
                </a:solidFill>
                <a:latin typeface="Tahoma"/>
                <a:ea typeface="Tahoma"/>
                <a:cs typeface="Tahoma"/>
                <a:sym typeface="Tahoma"/>
              </a:rPr>
              <a:t>In the cell cycle there are a few check points. Why do you think there are checkpoints?</a:t>
            </a:r>
          </a:p>
        </p:txBody>
      </p:sp>
      <p:sp>
        <p:nvSpPr>
          <p:cNvPr id="137" name="Shape 137"/>
          <p:cNvSpPr txBox="1">
            <a:spLocks noGrp="1"/>
          </p:cNvSpPr>
          <p:nvPr>
            <p:ph type="title"/>
          </p:nvPr>
        </p:nvSpPr>
        <p:spPr>
          <a:xfrm>
            <a:off x="271225" y="457200"/>
            <a:ext cx="8110799"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What </a:t>
            </a:r>
            <a:r>
              <a:rPr lang="en-US" sz="4400">
                <a:solidFill>
                  <a:schemeClr val="lt2"/>
                </a:solidFill>
                <a:latin typeface="Tahoma"/>
                <a:ea typeface="Tahoma"/>
                <a:cs typeface="Tahoma"/>
                <a:sym typeface="Tahoma"/>
              </a:rPr>
              <a:t>are check points</a:t>
            </a:r>
            <a:r>
              <a:rPr lang="en-US" sz="4400" b="0" i="0" u="none" strike="noStrike" cap="none" baseline="0">
                <a:solidFill>
                  <a:schemeClr val="lt2"/>
                </a:solidFill>
                <a:latin typeface="Tahoma"/>
                <a:ea typeface="Tahoma"/>
                <a:cs typeface="Tahoma"/>
                <a:sym typeface="Tahoma"/>
              </a:rPr>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144" name="Shape 144"/>
          <p:cNvSpPr txBox="1">
            <a:spLocks noGrp="1"/>
          </p:cNvSpPr>
          <p:nvPr>
            <p:ph type="title"/>
          </p:nvPr>
        </p:nvSpPr>
        <p:spPr>
          <a:xfrm>
            <a:off x="685800" y="1524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800" b="1" i="0" u="none" strike="noStrike" cap="none" baseline="0">
                <a:solidFill>
                  <a:schemeClr val="dk2"/>
                </a:solidFill>
                <a:latin typeface="Arial"/>
                <a:ea typeface="Arial"/>
                <a:cs typeface="Arial"/>
                <a:sym typeface="Arial"/>
              </a:rPr>
              <a:t>Cell Cycle Checkpoints</a:t>
            </a:r>
          </a:p>
        </p:txBody>
      </p:sp>
      <p:sp>
        <p:nvSpPr>
          <p:cNvPr id="145" name="Shape 145"/>
          <p:cNvSpPr txBox="1">
            <a:spLocks noGrp="1"/>
          </p:cNvSpPr>
          <p:nvPr>
            <p:ph type="body" idx="1"/>
          </p:nvPr>
        </p:nvSpPr>
        <p:spPr>
          <a:xfrm>
            <a:off x="228600" y="1828800"/>
            <a:ext cx="4343400" cy="4876799"/>
          </a:xfrm>
          <a:prstGeom prst="rect">
            <a:avLst/>
          </a:prstGeom>
          <a:noFill/>
          <a:ln>
            <a:noFill/>
          </a:ln>
        </p:spPr>
        <p:txBody>
          <a:bodyPr lIns="91425" tIns="45700" rIns="91425" bIns="45700" anchor="t" anchorCtr="0">
            <a:noAutofit/>
          </a:bodyPr>
          <a:lstStyle/>
          <a:p>
            <a:pPr marL="342900" marR="0" lvl="0" indent="-368300" algn="l" rtl="0">
              <a:lnSpc>
                <a:spcPct val="80000"/>
              </a:lnSpc>
              <a:spcBef>
                <a:spcPts val="0"/>
              </a:spcBef>
              <a:spcAft>
                <a:spcPts val="0"/>
              </a:spcAft>
              <a:buClr>
                <a:schemeClr val="dk1"/>
              </a:buClr>
              <a:buSzPct val="100000"/>
              <a:buFont typeface="Arial"/>
              <a:buChar char="•"/>
            </a:pPr>
            <a:r>
              <a:rPr lang="en-US" sz="2400" b="0" i="0" u="none" strike="noStrike" cap="none" baseline="0">
                <a:solidFill>
                  <a:srgbClr val="FFFFFF"/>
                </a:solidFill>
                <a:latin typeface="Arial"/>
                <a:ea typeface="Arial"/>
                <a:cs typeface="Arial"/>
                <a:sym typeface="Arial"/>
              </a:rPr>
              <a:t>Three checkpoints in cell cycle</a:t>
            </a:r>
          </a:p>
          <a:p>
            <a:pPr marL="742950" marR="0" lvl="1" indent="-311150" algn="l" rtl="0">
              <a:lnSpc>
                <a:spcPct val="80000"/>
              </a:lnSpc>
              <a:spcBef>
                <a:spcPts val="400"/>
              </a:spcBef>
              <a:spcAft>
                <a:spcPts val="0"/>
              </a:spcAft>
              <a:buClr>
                <a:schemeClr val="dk1"/>
              </a:buClr>
              <a:buSzPct val="100000"/>
              <a:buFont typeface="Arial"/>
              <a:buChar char="•"/>
            </a:pPr>
            <a:r>
              <a:rPr lang="en-US" sz="2400" b="1" i="0" u="none" strike="noStrike" cap="none" baseline="0">
                <a:solidFill>
                  <a:srgbClr val="FFFFFF"/>
                </a:solidFill>
                <a:latin typeface="Arial"/>
                <a:ea typeface="Arial"/>
                <a:cs typeface="Arial"/>
                <a:sym typeface="Arial"/>
              </a:rPr>
              <a:t>After DNA has been replicated</a:t>
            </a:r>
          </a:p>
          <a:p>
            <a:pPr marL="742950" marR="0" lvl="1" indent="-311150" algn="l" rtl="0">
              <a:lnSpc>
                <a:spcPct val="80000"/>
              </a:lnSpc>
              <a:spcBef>
                <a:spcPts val="400"/>
              </a:spcBef>
              <a:spcAft>
                <a:spcPts val="0"/>
              </a:spcAft>
              <a:buClr>
                <a:schemeClr val="dk1"/>
              </a:buClr>
              <a:buSzPct val="100000"/>
              <a:buFont typeface="Arial"/>
              <a:buChar char="•"/>
            </a:pPr>
            <a:r>
              <a:rPr lang="en-US" sz="2400" b="1" i="0" u="none" strike="noStrike" cap="none" baseline="0">
                <a:solidFill>
                  <a:srgbClr val="FFFFFF"/>
                </a:solidFill>
                <a:latin typeface="Arial"/>
                <a:ea typeface="Arial"/>
                <a:cs typeface="Arial"/>
                <a:sym typeface="Arial"/>
              </a:rPr>
              <a:t>Before mitosis starts</a:t>
            </a:r>
          </a:p>
          <a:p>
            <a:pPr marL="742950" marR="0" lvl="1" indent="-311150" algn="l" rtl="0">
              <a:lnSpc>
                <a:spcPct val="80000"/>
              </a:lnSpc>
              <a:spcBef>
                <a:spcPts val="400"/>
              </a:spcBef>
              <a:spcAft>
                <a:spcPts val="0"/>
              </a:spcAft>
              <a:buClr>
                <a:schemeClr val="dk1"/>
              </a:buClr>
              <a:buSzPct val="100000"/>
              <a:buFont typeface="Arial"/>
              <a:buChar char="•"/>
            </a:pPr>
            <a:r>
              <a:rPr lang="en-US" sz="2400" b="1" i="0" u="none" strike="noStrike" cap="none" baseline="0">
                <a:solidFill>
                  <a:srgbClr val="FFFFFF"/>
                </a:solidFill>
                <a:latin typeface="Arial"/>
                <a:ea typeface="Arial"/>
                <a:cs typeface="Arial"/>
                <a:sym typeface="Arial"/>
              </a:rPr>
              <a:t>After mitosis ends</a:t>
            </a:r>
          </a:p>
          <a:p>
            <a:pPr marL="342900" marR="0" lvl="0" indent="-66040" algn="l" rtl="0">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66040" algn="l" rtl="0">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
        <p:nvSpPr>
          <p:cNvPr id="146" name="Shape 146"/>
          <p:cNvSpPr/>
          <p:nvPr/>
        </p:nvSpPr>
        <p:spPr>
          <a:xfrm>
            <a:off x="4572000" y="1752600"/>
            <a:ext cx="4267199" cy="4135438"/>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147" name="Shape 14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lt1"/>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489375" y="2209800"/>
            <a:ext cx="82736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Tahoma"/>
                <a:ea typeface="Tahoma"/>
                <a:cs typeface="Tahoma"/>
                <a:sym typeface="Tahoma"/>
              </a:rPr>
              <a:t>Cancer…..</a:t>
            </a:r>
          </a:p>
        </p:txBody>
      </p:sp>
      <p:sp>
        <p:nvSpPr>
          <p:cNvPr id="155" name="Shape 155"/>
          <p:cNvSpPr txBox="1">
            <a:spLocks noGrp="1"/>
          </p:cNvSpPr>
          <p:nvPr>
            <p:ph type="title"/>
          </p:nvPr>
        </p:nvSpPr>
        <p:spPr>
          <a:xfrm>
            <a:off x="271225" y="457200"/>
            <a:ext cx="8110799"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What </a:t>
            </a:r>
            <a:r>
              <a:rPr lang="en-US" sz="4400">
                <a:solidFill>
                  <a:schemeClr val="lt2"/>
                </a:solidFill>
                <a:latin typeface="Tahoma"/>
                <a:ea typeface="Tahoma"/>
                <a:cs typeface="Tahoma"/>
                <a:sym typeface="Tahoma"/>
              </a:rPr>
              <a:t>happens if checkpoints aren’t working</a:t>
            </a:r>
            <a:r>
              <a:rPr lang="en-US" sz="4400" b="0" i="0" u="none" strike="noStrike" cap="none" baseline="0">
                <a:solidFill>
                  <a:schemeClr val="lt2"/>
                </a:solidFill>
                <a:latin typeface="Tahoma"/>
                <a:ea typeface="Tahoma"/>
                <a:cs typeface="Tahoma"/>
                <a:sym typeface="Tahoma"/>
              </a:rPr>
              <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339375" y="2209800"/>
            <a:ext cx="84236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ymbol"/>
              <a:buChar char="■"/>
            </a:pPr>
            <a:r>
              <a:rPr lang="en-US" sz="3600" b="0" i="0" u="none" strike="noStrike" cap="none" baseline="0">
                <a:solidFill>
                  <a:schemeClr val="lt1"/>
                </a:solidFill>
                <a:latin typeface="Tahoma"/>
                <a:ea typeface="Tahoma"/>
                <a:cs typeface="Tahoma"/>
                <a:sym typeface="Tahoma"/>
              </a:rPr>
              <a:t>Cancer is a large group of diseases (over 200) characterized by uncontrolled growth and spread of abnormal cells.</a:t>
            </a:r>
          </a:p>
        </p:txBody>
      </p:sp>
      <p:sp>
        <p:nvSpPr>
          <p:cNvPr id="162" name="Shape 162"/>
          <p:cNvSpPr txBox="1">
            <a:spLocks noGrp="1"/>
          </p:cNvSpPr>
          <p:nvPr>
            <p:ph type="title"/>
          </p:nvPr>
        </p:nvSpPr>
        <p:spPr>
          <a:xfrm>
            <a:off x="508875" y="348125"/>
            <a:ext cx="5105399"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What Is Cancer?</a:t>
            </a:r>
          </a:p>
        </p:txBody>
      </p:sp>
      <p:sp>
        <p:nvSpPr>
          <p:cNvPr id="163" name="Shape 163"/>
          <p:cNvSpPr txBox="1"/>
          <p:nvPr/>
        </p:nvSpPr>
        <p:spPr>
          <a:xfrm>
            <a:off x="1219200" y="6086475"/>
            <a:ext cx="7924799" cy="4301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accent1"/>
              </a:buClr>
              <a:buSzPct val="25000"/>
              <a:buFont typeface="Noto Symbol"/>
              <a:buNone/>
            </a:pPr>
            <a:r>
              <a:rPr lang="en-US" sz="2400" b="0" i="0" u="none" strike="noStrike" cap="none" baseline="0">
                <a:solidFill>
                  <a:schemeClr val="lt1"/>
                </a:solidFill>
                <a:latin typeface="Tahoma"/>
                <a:ea typeface="Tahoma"/>
                <a:cs typeface="Tahoma"/>
                <a:sym typeface="Tahoma"/>
              </a:rPr>
              <a:t>Do you know someone that has had cancer?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257575" y="2286000"/>
            <a:ext cx="8276699" cy="4114800"/>
          </a:xfrm>
          <a:prstGeom prst="rect">
            <a:avLst/>
          </a:prstGeom>
          <a:noFill/>
          <a:ln>
            <a:noFill/>
          </a:ln>
        </p:spPr>
        <p:txBody>
          <a:bodyPr lIns="91425" tIns="45700" rIns="91425" bIns="45700" anchor="t" anchorCtr="0">
            <a:noAutofit/>
          </a:bodyPr>
          <a:lstStyle/>
          <a:p>
            <a:pPr marL="742950" marR="0" lvl="1" indent="-285750" algn="l" rtl="0">
              <a:lnSpc>
                <a:spcPct val="90000"/>
              </a:lnSpc>
              <a:spcBef>
                <a:spcPts val="0"/>
              </a:spcBef>
              <a:spcAft>
                <a:spcPts val="0"/>
              </a:spcAft>
              <a:buClr>
                <a:schemeClr val="dk1"/>
              </a:buClr>
              <a:buSzPct val="101190"/>
              <a:buFont typeface="Arial"/>
              <a:buChar char="•"/>
            </a:pPr>
            <a:r>
              <a:rPr lang="en-US" sz="2800" b="0" i="0" u="none" strike="noStrike" cap="none" baseline="0">
                <a:solidFill>
                  <a:schemeClr val="lt1"/>
                </a:solidFill>
                <a:latin typeface="Arial"/>
                <a:ea typeface="Arial"/>
                <a:cs typeface="Arial"/>
                <a:sym typeface="Arial"/>
              </a:rPr>
              <a:t>Two types of tumors:</a:t>
            </a:r>
          </a:p>
          <a:p>
            <a:pPr marL="1143000" marR="0" lvl="2" indent="-228600" algn="l" rtl="0">
              <a:lnSpc>
                <a:spcPct val="90000"/>
              </a:lnSpc>
              <a:spcBef>
                <a:spcPts val="480"/>
              </a:spcBef>
              <a:spcAft>
                <a:spcPts val="0"/>
              </a:spcAft>
              <a:buClr>
                <a:schemeClr val="dk1"/>
              </a:buClr>
              <a:buSzPct val="100694"/>
              <a:buFont typeface="Arial"/>
              <a:buChar char="•"/>
            </a:pPr>
            <a:r>
              <a:rPr lang="en-US" sz="2400" b="1" i="1" u="none" strike="noStrike" cap="none" baseline="0">
                <a:solidFill>
                  <a:schemeClr val="lt1"/>
                </a:solidFill>
                <a:latin typeface="Arial"/>
                <a:ea typeface="Arial"/>
                <a:cs typeface="Arial"/>
                <a:sym typeface="Arial"/>
              </a:rPr>
              <a:t>Benign</a:t>
            </a:r>
            <a:r>
              <a:rPr lang="en-US" sz="2400" b="1" i="0" u="none" strike="noStrike" cap="none" baseline="0">
                <a:solidFill>
                  <a:schemeClr val="lt1"/>
                </a:solidFill>
                <a:latin typeface="Arial"/>
                <a:ea typeface="Arial"/>
                <a:cs typeface="Arial"/>
                <a:sym typeface="Arial"/>
              </a:rPr>
              <a:t> </a:t>
            </a:r>
            <a:r>
              <a:rPr lang="en-US" sz="2400" b="0" i="0" u="none" strike="noStrike" cap="none" baseline="0">
                <a:solidFill>
                  <a:schemeClr val="lt1"/>
                </a:solidFill>
                <a:latin typeface="Arial"/>
                <a:ea typeface="Arial"/>
                <a:cs typeface="Arial"/>
                <a:sym typeface="Arial"/>
              </a:rPr>
              <a:t>(non-cancerous) – this is </a:t>
            </a:r>
            <a:r>
              <a:rPr lang="en-US" sz="2400" b="0" i="1" u="none" strike="noStrike" cap="none" baseline="0">
                <a:solidFill>
                  <a:schemeClr val="lt1"/>
                </a:solidFill>
                <a:latin typeface="Arial"/>
                <a:ea typeface="Arial"/>
                <a:cs typeface="Arial"/>
                <a:sym typeface="Arial"/>
              </a:rPr>
              <a:t>not</a:t>
            </a:r>
            <a:r>
              <a:rPr lang="en-US" sz="2400" b="0" i="0" u="none" strike="noStrike" cap="none" baseline="0">
                <a:solidFill>
                  <a:schemeClr val="lt1"/>
                </a:solidFill>
                <a:latin typeface="Arial"/>
                <a:ea typeface="Arial"/>
                <a:cs typeface="Arial"/>
                <a:sym typeface="Arial"/>
              </a:rPr>
              <a:t> cancer!</a:t>
            </a:r>
          </a:p>
          <a:p>
            <a:pPr marL="1600200" marR="0" lvl="3" indent="-22860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lt1"/>
                </a:solidFill>
                <a:latin typeface="Arial"/>
                <a:ea typeface="Arial"/>
                <a:cs typeface="Arial"/>
                <a:sym typeface="Arial"/>
              </a:rPr>
              <a:t>Does not spread; it can eventually become malignant in some cases.</a:t>
            </a:r>
          </a:p>
          <a:p>
            <a:pPr marL="1143000" marR="0" lvl="2" indent="-228600" algn="l" rtl="0">
              <a:lnSpc>
                <a:spcPct val="90000"/>
              </a:lnSpc>
              <a:spcBef>
                <a:spcPts val="480"/>
              </a:spcBef>
              <a:spcAft>
                <a:spcPts val="0"/>
              </a:spcAft>
              <a:buClr>
                <a:schemeClr val="dk1"/>
              </a:buClr>
              <a:buSzPct val="100694"/>
              <a:buFont typeface="Arial"/>
              <a:buChar char="•"/>
            </a:pPr>
            <a:r>
              <a:rPr lang="en-US" sz="2400" b="1" i="1" u="none" strike="noStrike" cap="none" baseline="0">
                <a:solidFill>
                  <a:schemeClr val="lt1"/>
                </a:solidFill>
                <a:latin typeface="Arial"/>
                <a:ea typeface="Arial"/>
                <a:cs typeface="Arial"/>
                <a:sym typeface="Arial"/>
              </a:rPr>
              <a:t>Malignant </a:t>
            </a:r>
            <a:r>
              <a:rPr lang="en-US" sz="2400" b="0" i="0" u="none" strike="noStrike" cap="none" baseline="0">
                <a:solidFill>
                  <a:schemeClr val="lt1"/>
                </a:solidFill>
                <a:latin typeface="Arial"/>
                <a:ea typeface="Arial"/>
                <a:cs typeface="Arial"/>
                <a:sym typeface="Arial"/>
              </a:rPr>
              <a:t>(cancerous) – this is cancer!</a:t>
            </a:r>
          </a:p>
          <a:p>
            <a:pPr marL="1600200" marR="0" lvl="3" indent="-228600" algn="l" rtl="0">
              <a:lnSpc>
                <a:spcPct val="90000"/>
              </a:lnSpc>
              <a:spcBef>
                <a:spcPts val="400"/>
              </a:spcBef>
              <a:spcAft>
                <a:spcPts val="0"/>
              </a:spcAft>
              <a:buClr>
                <a:schemeClr val="dk1"/>
              </a:buClr>
              <a:buSzPct val="100000"/>
              <a:buFont typeface="Arial"/>
              <a:buChar char="•"/>
            </a:pPr>
            <a:r>
              <a:rPr lang="en-US" sz="2000" b="0" i="0" u="none" strike="noStrike" cap="none" baseline="0">
                <a:solidFill>
                  <a:schemeClr val="lt1"/>
                </a:solidFill>
                <a:latin typeface="Arial"/>
                <a:ea typeface="Arial"/>
                <a:cs typeface="Arial"/>
                <a:sym typeface="Arial"/>
              </a:rPr>
              <a:t>Has the potential to spread to other parts of body.</a:t>
            </a:r>
          </a:p>
        </p:txBody>
      </p:sp>
      <p:sp>
        <p:nvSpPr>
          <p:cNvPr id="170" name="Shape 170"/>
          <p:cNvSpPr txBox="1">
            <a:spLocks noGrp="1"/>
          </p:cNvSpPr>
          <p:nvPr>
            <p:ph type="title"/>
          </p:nvPr>
        </p:nvSpPr>
        <p:spPr>
          <a:xfrm>
            <a:off x="462099" y="609600"/>
            <a:ext cx="84534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lt2"/>
                </a:solidFill>
                <a:latin typeface="Tahoma"/>
                <a:ea typeface="Tahoma"/>
                <a:cs typeface="Tahoma"/>
                <a:sym typeface="Tahoma"/>
              </a:rPr>
              <a:t>What Is the Difference between Cancer and a tumor?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177" name="Shape 177"/>
          <p:cNvSpPr txBox="1">
            <a:spLocks noGrp="1"/>
          </p:cNvSpPr>
          <p:nvPr>
            <p:ph type="title"/>
          </p:nvPr>
        </p:nvSpPr>
        <p:spPr>
          <a:xfrm>
            <a:off x="0" y="0"/>
            <a:ext cx="2895600" cy="6476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4000" b="0" i="0" u="none" strike="noStrike" cap="none" baseline="0">
                <a:solidFill>
                  <a:schemeClr val="dk2"/>
                </a:solidFill>
                <a:latin typeface="Arial"/>
                <a:ea typeface="Arial"/>
                <a:cs typeface="Arial"/>
                <a:sym typeface="Arial"/>
              </a:rPr>
              <a:t>Overall Cancer Incidence and Mortality Trends in U.S.</a:t>
            </a:r>
          </a:p>
        </p:txBody>
      </p:sp>
      <p:sp>
        <p:nvSpPr>
          <p:cNvPr id="178" name="Shape 178"/>
          <p:cNvSpPr/>
          <p:nvPr/>
        </p:nvSpPr>
        <p:spPr>
          <a:xfrm>
            <a:off x="3048000" y="152400"/>
            <a:ext cx="5943599" cy="65532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spcAft>
                <a:spcPts val="0"/>
              </a:spcAft>
              <a:buNone/>
            </a:pPr>
            <a:endParaRPr sz="4400" b="0" i="0" u="none" strike="noStrike" cap="none" baseline="0">
              <a:solidFill>
                <a:schemeClr val="lt2"/>
              </a:solidFill>
              <a:latin typeface="Arial"/>
              <a:ea typeface="Arial"/>
              <a:cs typeface="Arial"/>
              <a:sym typeface="Arial"/>
            </a:endParaRPr>
          </a:p>
        </p:txBody>
      </p:sp>
      <p:sp>
        <p:nvSpPr>
          <p:cNvPr id="179" name="Shape 17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lt1"/>
                </a:solidFill>
                <a:latin typeface="Times New Roman"/>
                <a:ea typeface="Times New Roman"/>
                <a:cs typeface="Times New Roman"/>
                <a:sym typeface="Times New Roman"/>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2630</Words>
  <Application>Microsoft Macintosh PowerPoint</Application>
  <PresentationFormat>On-screen Show (4:3)</PresentationFormat>
  <Paragraphs>260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Whirlpool</vt:lpstr>
      <vt:lpstr>5.1 Understanding Cancer</vt:lpstr>
      <vt:lpstr>Intro</vt:lpstr>
      <vt:lpstr>IMPMATC</vt:lpstr>
      <vt:lpstr>What are check points?</vt:lpstr>
      <vt:lpstr>Cell Cycle Checkpoints</vt:lpstr>
      <vt:lpstr>What happens if checkpoints aren’t working?</vt:lpstr>
      <vt:lpstr>What Is Cancer?</vt:lpstr>
      <vt:lpstr>What Is the Difference between Cancer and a tumor?</vt:lpstr>
      <vt:lpstr>Overall Cancer Incidence and Mortality Trends in U.S.</vt:lpstr>
      <vt:lpstr>Overall Cancer Incidence and Mortality Trends in Korea</vt:lpstr>
      <vt:lpstr>Normal Cells Vs. Cancer Cells</vt:lpstr>
      <vt:lpstr>Growth of Cancer Cells</vt:lpstr>
      <vt:lpstr>Signs and Symptoms of Cancer</vt:lpstr>
      <vt:lpstr>What Causes Cancer?</vt:lpstr>
      <vt:lpstr>Lifestyle Risks</vt:lpstr>
      <vt:lpstr>Environmental Risks</vt:lpstr>
      <vt:lpstr>Inherited Risks</vt:lpstr>
      <vt:lpstr>From Benign to Malignant</vt:lpstr>
      <vt:lpstr>PowerPoint Presentation</vt:lpstr>
      <vt:lpstr>Treatment options</vt:lpstr>
      <vt:lpstr>PowerPoint Presentation</vt:lpstr>
      <vt:lpstr>Cancer Treatments</vt:lpstr>
      <vt:lpstr>Why Screening Tests?</vt:lpstr>
      <vt:lpstr>Good News!</vt:lpstr>
      <vt:lpstr>Avoid Smoking or Chewing Tobacco</vt:lpstr>
      <vt:lpstr>Fruits and Vegetables Decrease Cancer Risks</vt:lpstr>
      <vt:lpstr>Limit Alcohol to No More Than </vt:lpstr>
      <vt:lpstr>Reduce Your Skin Exposure to the Sun</vt:lpstr>
      <vt:lpstr>Be Active…Often</vt:lpstr>
      <vt:lpstr>PowerPoint Presentation</vt:lpstr>
      <vt:lpstr>PowerPoint Presentation</vt:lpstr>
      <vt:lpstr>Review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Understanding Cancer</dc:title>
  <cp:lastModifiedBy>Danielle Martel</cp:lastModifiedBy>
  <cp:revision>2</cp:revision>
  <dcterms:created xsi:type="dcterms:W3CDTF">2015-01-28T00:24:10Z</dcterms:created>
  <dcterms:modified xsi:type="dcterms:W3CDTF">2016-10-14T16:53:55Z</dcterms:modified>
</cp:coreProperties>
</file>