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326" r:id="rId37"/>
    <p:sldId id="327" r:id="rId38"/>
    <p:sldId id="328" r:id="rId39"/>
    <p:sldId id="329" r:id="rId40"/>
    <p:sldId id="330" r:id="rId41"/>
    <p:sldId id="331" r:id="rId42"/>
    <p:sldId id="290" r:id="rId43"/>
    <p:sldId id="332" r:id="rId44"/>
    <p:sldId id="333" r:id="rId45"/>
    <p:sldId id="334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3" r:id="rId57"/>
    <p:sldId id="302" r:id="rId58"/>
    <p:sldId id="304" r:id="rId59"/>
    <p:sldId id="335" r:id="rId60"/>
    <p:sldId id="336" r:id="rId61"/>
    <p:sldId id="337" r:id="rId62"/>
    <p:sldId id="338" r:id="rId63"/>
    <p:sldId id="339" r:id="rId64"/>
    <p:sldId id="305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9" r:id="rId77"/>
    <p:sldId id="320" r:id="rId78"/>
    <p:sldId id="321" r:id="rId79"/>
    <p:sldId id="322" r:id="rId80"/>
    <p:sldId id="323" r:id="rId81"/>
    <p:sldId id="325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19-01-19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d.com/talks/alexander_belcredi_how_a_long_forgotten_virus_could_help_us_solve_the_antibiotics_crisis/up-next?utm_source=newsletter_daily&amp;utm_campaign=daily&amp;utm_medium=email&amp;utm_content=image__2018-11-16" TargetMode="External"/><Relationship Id="rId3" Type="http://schemas.openxmlformats.org/officeDocument/2006/relationships/hyperlink" Target="https://www.youtube.com/watch?v=plVk4NVIUh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Cell/Bacteria &amp; 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3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Eukaryotes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464069"/>
            <a:ext cx="8577616" cy="52245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Eukaryotic cells are </a:t>
            </a:r>
            <a:r>
              <a:rPr lang="en-US" b="1" dirty="0" smtClean="0"/>
              <a:t>generally larger and more complex </a:t>
            </a:r>
            <a:r>
              <a:rPr lang="en-US" dirty="0" smtClean="0"/>
              <a:t>than prokaryotic cells.</a:t>
            </a:r>
          </a:p>
          <a:p>
            <a:pPr lvl="1"/>
            <a:r>
              <a:rPr lang="en-US" dirty="0" smtClean="0"/>
              <a:t>They generally contain dozens of structures and </a:t>
            </a:r>
            <a:r>
              <a:rPr lang="en-US" b="1" dirty="0" smtClean="0"/>
              <a:t>internal membranes that are highly specialized.</a:t>
            </a:r>
          </a:p>
          <a:p>
            <a:r>
              <a:rPr lang="en-US" i="1" dirty="0" smtClean="0"/>
              <a:t>Eukaryotic cells contain a nucleus in which their genetic material is sep</a:t>
            </a:r>
            <a:r>
              <a:rPr lang="en-US" b="1" i="1" dirty="0" smtClean="0"/>
              <a:t>arated from the rest of the cell.</a:t>
            </a:r>
          </a:p>
          <a:p>
            <a:endParaRPr lang="en-US" dirty="0" smtClean="0"/>
          </a:p>
          <a:p>
            <a:r>
              <a:rPr lang="en-US" dirty="0" smtClean="0"/>
              <a:t>Some live out solitary lives as single celled organisms, others form large multicellular organisms such as </a:t>
            </a:r>
            <a:r>
              <a:rPr lang="en-US" b="1" dirty="0" smtClean="0"/>
              <a:t>plants, animals, fungi, and </a:t>
            </a:r>
            <a:r>
              <a:rPr lang="en-US" b="1" dirty="0" err="1" smtClean="0"/>
              <a:t>protists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96" y="418152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5.2 </a:t>
            </a:r>
            <a:r>
              <a:rPr lang="mr-IN" b="1" dirty="0" smtClean="0"/>
              <a:t>–</a:t>
            </a:r>
            <a:r>
              <a:rPr lang="en-US" b="1" dirty="0" smtClean="0"/>
              <a:t> EUKARYOTIC CELL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07" y="1452282"/>
            <a:ext cx="8690504" cy="4629607"/>
          </a:xfrm>
        </p:spPr>
        <p:txBody>
          <a:bodyPr/>
          <a:lstStyle/>
          <a:p>
            <a:r>
              <a:rPr lang="en-US" dirty="0" smtClean="0"/>
              <a:t>Eukaryotic cell’s have structures that exhibit patterns</a:t>
            </a:r>
            <a:r>
              <a:rPr lang="en-US" dirty="0"/>
              <a:t>.</a:t>
            </a:r>
            <a:r>
              <a:rPr lang="en-US" dirty="0" smtClean="0"/>
              <a:t> These structures act as if they are </a:t>
            </a:r>
            <a:r>
              <a:rPr lang="en-US" b="1" dirty="0" smtClean="0"/>
              <a:t>specialized organs, these are known as organelles.</a:t>
            </a:r>
          </a:p>
          <a:p>
            <a:r>
              <a:rPr lang="en-US" dirty="0" smtClean="0"/>
              <a:t>Cell biologists divide the eukaryotic cell into two major parts: the </a:t>
            </a:r>
            <a:r>
              <a:rPr lang="en-US" b="1" dirty="0" smtClean="0"/>
              <a:t>nucleus and the cytoplasm.</a:t>
            </a:r>
          </a:p>
          <a:p>
            <a:pPr lvl="1"/>
            <a:r>
              <a:rPr lang="en-US" dirty="0" smtClean="0"/>
              <a:t>The cytoplasm is the portion of the cell </a:t>
            </a:r>
            <a:r>
              <a:rPr lang="en-US" b="1" dirty="0" smtClean="0"/>
              <a:t>outside the nucleus.</a:t>
            </a:r>
          </a:p>
          <a:p>
            <a:pPr lvl="1"/>
            <a:r>
              <a:rPr lang="en-US" dirty="0" smtClean="0"/>
              <a:t>The cytoplasm and nucleus work together to</a:t>
            </a:r>
            <a:r>
              <a:rPr lang="en-US" b="1" dirty="0" smtClean="0"/>
              <a:t> carry out the business of life.</a:t>
            </a:r>
          </a:p>
        </p:txBody>
      </p:sp>
    </p:spTree>
    <p:extLst>
      <p:ext uri="{BB962C8B-B14F-4D97-AF65-F5344CB8AC3E}">
        <p14:creationId xmlns:p14="http://schemas.microsoft.com/office/powerpoint/2010/main" val="255293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Nucleus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3" y="1492291"/>
            <a:ext cx="7431616" cy="4289611"/>
          </a:xfrm>
        </p:spPr>
        <p:txBody>
          <a:bodyPr/>
          <a:lstStyle/>
          <a:p>
            <a:r>
              <a:rPr lang="en-US" dirty="0" smtClean="0"/>
              <a:t>The nucleus contains nearly all the cell’s DNA and with it the </a:t>
            </a:r>
            <a:r>
              <a:rPr lang="en-US" b="1" dirty="0" smtClean="0"/>
              <a:t>coded instructions for making proteins and other important molecules.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762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Ribosomes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4" y="1761565"/>
            <a:ext cx="7812616" cy="4289611"/>
          </a:xfrm>
        </p:spPr>
        <p:txBody>
          <a:bodyPr/>
          <a:lstStyle/>
          <a:p>
            <a:r>
              <a:rPr lang="en-US" dirty="0" smtClean="0"/>
              <a:t>Ribosomes are small particles of RNA and protein found throughout the cell that </a:t>
            </a:r>
            <a:r>
              <a:rPr lang="en-US" b="1" dirty="0" smtClean="0"/>
              <a:t>assemble proteins to be used around the body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4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Endoplasmic Reticulum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70" y="1452283"/>
            <a:ext cx="8146480" cy="4598894"/>
          </a:xfrm>
        </p:spPr>
        <p:txBody>
          <a:bodyPr/>
          <a:lstStyle/>
          <a:p>
            <a:r>
              <a:rPr lang="en-US" dirty="0" smtClean="0"/>
              <a:t>This is the site where </a:t>
            </a:r>
            <a:r>
              <a:rPr lang="en-US" b="1" dirty="0" smtClean="0"/>
              <a:t>lipid components of the cell membrane are assembled</a:t>
            </a:r>
            <a:r>
              <a:rPr lang="en-US" dirty="0" smtClean="0"/>
              <a:t>, along with proteins and other materials that are exported from the cell.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1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Golgi Apparatus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of the </a:t>
            </a:r>
            <a:r>
              <a:rPr lang="en-US" b="1" dirty="0" smtClean="0"/>
              <a:t>Golgi apparatus is to modify, sort, and package proteins </a:t>
            </a:r>
            <a:r>
              <a:rPr lang="en-US" dirty="0" smtClean="0"/>
              <a:t>and other materials from the endoplasmic reticulum for the storage in the cell or secretion outside the cell.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6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Lysosomes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organelles filled with </a:t>
            </a:r>
            <a:r>
              <a:rPr lang="en-US" b="1" dirty="0" smtClean="0"/>
              <a:t>enzymes, that digest, or breakdown lipids, carbohydrates, and proteins </a:t>
            </a:r>
            <a:r>
              <a:rPr lang="en-US" dirty="0" smtClean="0"/>
              <a:t>into small molecules that can be reused.</a:t>
            </a:r>
          </a:p>
          <a:p>
            <a:pPr lvl="1"/>
            <a:r>
              <a:rPr lang="en-US" dirty="0" smtClean="0"/>
              <a:t>They also </a:t>
            </a:r>
            <a:r>
              <a:rPr lang="en-US" b="1" dirty="0" smtClean="0"/>
              <a:t>breakdown organelles </a:t>
            </a:r>
            <a:r>
              <a:rPr lang="en-US" dirty="0" smtClean="0"/>
              <a:t>that no longer function properly anymore.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9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Vacuoles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9144000" cy="4598894"/>
          </a:xfrm>
        </p:spPr>
        <p:txBody>
          <a:bodyPr/>
          <a:lstStyle/>
          <a:p>
            <a:r>
              <a:rPr lang="en-US" dirty="0" smtClean="0"/>
              <a:t>Vacuoles store materials such as </a:t>
            </a:r>
            <a:r>
              <a:rPr lang="en-US" b="1" dirty="0" smtClean="0"/>
              <a:t>water, salts, proteins, and carbohydrates.</a:t>
            </a:r>
          </a:p>
          <a:p>
            <a:r>
              <a:rPr lang="en-US" dirty="0" smtClean="0"/>
              <a:t>In plant cells there is a </a:t>
            </a:r>
            <a:r>
              <a:rPr lang="en-US" b="1" dirty="0" smtClean="0"/>
              <a:t>large central vacuole </a:t>
            </a:r>
            <a:r>
              <a:rPr lang="en-US" dirty="0" smtClean="0"/>
              <a:t>filled with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Mitochondria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Mitochondria </a:t>
            </a:r>
            <a:r>
              <a:rPr lang="en-US" b="1" dirty="0" smtClean="0"/>
              <a:t>convert chemical energy stored in food</a:t>
            </a:r>
            <a:r>
              <a:rPr lang="en-US" dirty="0" smtClean="0"/>
              <a:t> into compounds that are more convenient for the cell to use, AKA ATP.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0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Chloroplasts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Chloroplasts are organelles that capture the </a:t>
            </a:r>
            <a:r>
              <a:rPr lang="en-US" b="1" dirty="0" smtClean="0"/>
              <a:t>energy from sunlight and convert it into chemical energy </a:t>
            </a:r>
            <a:r>
              <a:rPr lang="en-US" dirty="0" smtClean="0"/>
              <a:t>in a process called photosynthesis.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3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5-1 </a:t>
            </a:r>
            <a:r>
              <a:rPr lang="mr-IN" b="1" dirty="0" smtClean="0"/>
              <a:t>–</a:t>
            </a:r>
            <a:r>
              <a:rPr lang="en-US" b="1" dirty="0" smtClean="0"/>
              <a:t> LIFE IS CELLULAR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9045222" cy="258349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The Discovery of the Cell</a:t>
            </a:r>
          </a:p>
          <a:p>
            <a:r>
              <a:rPr lang="en-US" dirty="0" smtClean="0"/>
              <a:t>Without the </a:t>
            </a:r>
            <a:r>
              <a:rPr lang="en-US" b="1" dirty="0" smtClean="0"/>
              <a:t>instruments to make them visible</a:t>
            </a:r>
            <a:r>
              <a:rPr lang="en-US" dirty="0" smtClean="0"/>
              <a:t>, cells remained out of sight for most of human history.</a:t>
            </a:r>
          </a:p>
          <a:p>
            <a:pPr lvl="1"/>
            <a:r>
              <a:rPr lang="en-US" dirty="0" smtClean="0"/>
              <a:t>All of this changed with the</a:t>
            </a:r>
            <a:r>
              <a:rPr lang="en-US" b="1" dirty="0" smtClean="0"/>
              <a:t> invention of the microscope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92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Cytoskeleton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cytoskeleton is a </a:t>
            </a:r>
            <a:r>
              <a:rPr lang="en-US" b="1" dirty="0" smtClean="0"/>
              <a:t>network of protein filaments</a:t>
            </a:r>
            <a:r>
              <a:rPr lang="en-US" dirty="0" smtClean="0"/>
              <a:t> that helps the cell to maintain its shape. The cytoskeleton is also </a:t>
            </a:r>
            <a:r>
              <a:rPr lang="en-US" b="1" dirty="0" smtClean="0"/>
              <a:t>involved in movement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608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01948" cy="1411941"/>
          </a:xfrm>
        </p:spPr>
        <p:txBody>
          <a:bodyPr/>
          <a:lstStyle/>
          <a:p>
            <a:r>
              <a:rPr lang="en-US" b="1" dirty="0" smtClean="0"/>
              <a:t>5.3 - 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96" y="3873500"/>
            <a:ext cx="8507060" cy="2997449"/>
          </a:xfrm>
        </p:spPr>
        <p:txBody>
          <a:bodyPr>
            <a:normAutofit/>
          </a:bodyPr>
          <a:lstStyle/>
          <a:p>
            <a:r>
              <a:rPr lang="en-US" dirty="0" smtClean="0"/>
              <a:t>Microscopic life covers nearly </a:t>
            </a:r>
            <a:r>
              <a:rPr lang="en-US" b="1" dirty="0" smtClean="0"/>
              <a:t>every square centimeter of Earth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smallest, most common microorganisms are prokaryotes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unicellular organisms that lack a nucleus.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979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Classifying Prokaryotes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17" y="1478180"/>
            <a:ext cx="8577616" cy="2190709"/>
          </a:xfrm>
        </p:spPr>
        <p:txBody>
          <a:bodyPr/>
          <a:lstStyle/>
          <a:p>
            <a:r>
              <a:rPr lang="en-US" dirty="0" smtClean="0"/>
              <a:t>Until fairly recently, all prokaryotes were placed in a single kingdom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err="1" smtClean="0"/>
              <a:t>Monera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Scientists now divide them into two groups: </a:t>
            </a:r>
            <a:r>
              <a:rPr lang="en-US" b="1" dirty="0" smtClean="0"/>
              <a:t>eubacteria and </a:t>
            </a:r>
            <a:r>
              <a:rPr lang="en-US" b="1" dirty="0" err="1" smtClean="0"/>
              <a:t>archaebacteria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422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Eubacteria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452283"/>
            <a:ext cx="8761060" cy="3176162"/>
          </a:xfrm>
        </p:spPr>
        <p:txBody>
          <a:bodyPr/>
          <a:lstStyle/>
          <a:p>
            <a:r>
              <a:rPr lang="en-US" dirty="0" smtClean="0"/>
              <a:t>This is the </a:t>
            </a:r>
            <a:r>
              <a:rPr lang="en-US" b="1" dirty="0" smtClean="0"/>
              <a:t>larger of the two kingdoms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so large in fact that biologists do not agree on exactly </a:t>
            </a:r>
            <a:r>
              <a:rPr lang="en-US" b="1" dirty="0" smtClean="0"/>
              <a:t>how many phyla are needed to classify this group</a:t>
            </a:r>
          </a:p>
          <a:p>
            <a:pPr lvl="1"/>
            <a:r>
              <a:rPr lang="en-US" dirty="0" smtClean="0"/>
              <a:t>Eubacteria are usually surrounded by a cell wall that </a:t>
            </a:r>
            <a:r>
              <a:rPr lang="en-US" b="1" dirty="0" smtClean="0"/>
              <a:t>protects the cell from injury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8086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Archaebacteria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84" y="1478180"/>
            <a:ext cx="8732838" cy="5041153"/>
          </a:xfrm>
        </p:spPr>
        <p:txBody>
          <a:bodyPr/>
          <a:lstStyle/>
          <a:p>
            <a:r>
              <a:rPr lang="en-US" dirty="0" err="1" smtClean="0"/>
              <a:t>Archaebacteria</a:t>
            </a:r>
            <a:r>
              <a:rPr lang="en-US" dirty="0" smtClean="0"/>
              <a:t> look very similar to eubacteria, but </a:t>
            </a:r>
            <a:r>
              <a:rPr lang="en-US" b="1" dirty="0" smtClean="0"/>
              <a:t>chemically they are very different</a:t>
            </a:r>
            <a:r>
              <a:rPr lang="en-US" dirty="0" smtClean="0"/>
              <a:t>.</a:t>
            </a:r>
          </a:p>
          <a:p>
            <a:r>
              <a:rPr lang="en-US" i="1" dirty="0" err="1" smtClean="0"/>
              <a:t>Archaebacteria</a:t>
            </a:r>
            <a:r>
              <a:rPr lang="en-US" i="1" dirty="0" smtClean="0"/>
              <a:t> lack the peptidoglycan of eubacteria and also have </a:t>
            </a:r>
            <a:r>
              <a:rPr lang="en-US" b="1" i="1" dirty="0" smtClean="0"/>
              <a:t>different membrane lipids</a:t>
            </a:r>
            <a:r>
              <a:rPr lang="en-US" i="1" dirty="0" smtClean="0"/>
              <a:t>. Also, </a:t>
            </a:r>
            <a:r>
              <a:rPr lang="en-US" b="1" i="1" dirty="0" smtClean="0"/>
              <a:t>the DNA sequences</a:t>
            </a:r>
            <a:r>
              <a:rPr lang="en-US" i="1" dirty="0" smtClean="0"/>
              <a:t> of key </a:t>
            </a:r>
            <a:r>
              <a:rPr lang="en-US" i="1" dirty="0" err="1" smtClean="0"/>
              <a:t>archaebacterial</a:t>
            </a:r>
            <a:r>
              <a:rPr lang="en-US" i="1" dirty="0" smtClean="0"/>
              <a:t> genes are </a:t>
            </a:r>
            <a:r>
              <a:rPr lang="en-US" b="1" i="1" dirty="0" smtClean="0"/>
              <a:t>more similar to eukaryotes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Scientists reason that </a:t>
            </a:r>
            <a:r>
              <a:rPr lang="en-US" dirty="0" err="1" smtClean="0"/>
              <a:t>archaebacteria</a:t>
            </a:r>
            <a:r>
              <a:rPr lang="en-US" dirty="0" smtClean="0"/>
              <a:t> may be the ancestors of eukaryotes.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96" y="418152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04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Identifying Prokaryotes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85" y="1478180"/>
            <a:ext cx="8521171" cy="4289611"/>
          </a:xfrm>
        </p:spPr>
        <p:txBody>
          <a:bodyPr/>
          <a:lstStyle/>
          <a:p>
            <a:r>
              <a:rPr lang="en-US" dirty="0" smtClean="0"/>
              <a:t>Because prokaryotes are so small, it may seem difficult to tell one type of prokaryote from another.</a:t>
            </a:r>
          </a:p>
          <a:p>
            <a:r>
              <a:rPr lang="en-US" i="1" dirty="0" smtClean="0"/>
              <a:t>Prokaryotes are identified by characteristics such as </a:t>
            </a:r>
            <a:r>
              <a:rPr lang="en-US" b="1" i="1" dirty="0" smtClean="0"/>
              <a:t>shape, the chemical nature of their cell walls, the way they move, and the way they obtain energy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96" y="418152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1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75" y="40341"/>
            <a:ext cx="3243616" cy="1411941"/>
          </a:xfrm>
        </p:spPr>
        <p:txBody>
          <a:bodyPr/>
          <a:lstStyle/>
          <a:p>
            <a:r>
              <a:rPr lang="en-US" u="sng" dirty="0" smtClean="0"/>
              <a:t>Shapes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2282"/>
            <a:ext cx="5009444" cy="5405718"/>
          </a:xfrm>
        </p:spPr>
        <p:txBody>
          <a:bodyPr/>
          <a:lstStyle/>
          <a:p>
            <a:r>
              <a:rPr lang="en-US" b="1" dirty="0" smtClean="0"/>
              <a:t>Rod-shaped </a:t>
            </a:r>
            <a:r>
              <a:rPr lang="en-US" dirty="0" smtClean="0"/>
              <a:t>prokaryotes are called </a:t>
            </a:r>
            <a:r>
              <a:rPr lang="en-US" b="1" dirty="0" smtClean="0"/>
              <a:t>bacilli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Spherical</a:t>
            </a:r>
            <a:r>
              <a:rPr lang="en-US" dirty="0" smtClean="0"/>
              <a:t> prokaryotes are called </a:t>
            </a:r>
            <a:r>
              <a:rPr lang="en-US" b="1" dirty="0" err="1" smtClean="0"/>
              <a:t>cocci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Spiral and corkscrew-shaped </a:t>
            </a:r>
            <a:r>
              <a:rPr lang="en-US" dirty="0" smtClean="0"/>
              <a:t>prokaryotes are called </a:t>
            </a:r>
            <a:r>
              <a:rPr lang="en-US" b="1" dirty="0" err="1" smtClean="0"/>
              <a:t>spirilla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981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19"/>
            <a:ext cx="3723394" cy="1411941"/>
          </a:xfrm>
        </p:spPr>
        <p:txBody>
          <a:bodyPr/>
          <a:lstStyle/>
          <a:p>
            <a:r>
              <a:rPr lang="en-US" u="sng" dirty="0" smtClean="0"/>
              <a:t>Cell Walls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6778"/>
            <a:ext cx="9143999" cy="3711222"/>
          </a:xfrm>
        </p:spPr>
        <p:txBody>
          <a:bodyPr/>
          <a:lstStyle/>
          <a:p>
            <a:r>
              <a:rPr lang="en-US" dirty="0" smtClean="0"/>
              <a:t>Two different types of cell walls are found in eubacteria.</a:t>
            </a:r>
          </a:p>
          <a:p>
            <a:r>
              <a:rPr lang="en-US" b="1" dirty="0" smtClean="0"/>
              <a:t>Gram staining </a:t>
            </a:r>
            <a:r>
              <a:rPr lang="en-US" dirty="0" smtClean="0"/>
              <a:t>is used to tell them apart, which consists of two dyes.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primary stain is violet</a:t>
            </a:r>
            <a:r>
              <a:rPr lang="en-US" dirty="0" smtClean="0"/>
              <a:t>, and the </a:t>
            </a:r>
            <a:r>
              <a:rPr lang="en-US" b="1" dirty="0" smtClean="0"/>
              <a:t>counterstain is red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Gram-positive </a:t>
            </a:r>
            <a:r>
              <a:rPr lang="en-US" dirty="0" smtClean="0"/>
              <a:t>bacteria, whom have much thicker peptidoglycan walls, </a:t>
            </a:r>
            <a:r>
              <a:rPr lang="en-US" b="1" dirty="0" smtClean="0"/>
              <a:t>stain violet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Gram-negative </a:t>
            </a:r>
            <a:r>
              <a:rPr lang="en-US" dirty="0" smtClean="0"/>
              <a:t>bacteria have very thin walls, and </a:t>
            </a:r>
            <a:r>
              <a:rPr lang="en-US" b="1" dirty="0" smtClean="0"/>
              <a:t>stain red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00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2"/>
            <a:ext cx="7570787" cy="890992"/>
          </a:xfrm>
        </p:spPr>
        <p:txBody>
          <a:bodyPr/>
          <a:lstStyle/>
          <a:p>
            <a:r>
              <a:rPr lang="en-US" u="sng" dirty="0" smtClean="0"/>
              <a:t>Movement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28" y="4157133"/>
            <a:ext cx="8577616" cy="2697213"/>
          </a:xfrm>
        </p:spPr>
        <p:txBody>
          <a:bodyPr/>
          <a:lstStyle/>
          <a:p>
            <a:r>
              <a:rPr lang="en-US" dirty="0" smtClean="0"/>
              <a:t>You can also identify them by </a:t>
            </a:r>
            <a:r>
              <a:rPr lang="en-US" b="1" dirty="0" smtClean="0"/>
              <a:t>whether they move and how they move.</a:t>
            </a:r>
          </a:p>
          <a:p>
            <a:pPr lvl="1"/>
            <a:r>
              <a:rPr lang="en-US" dirty="0" smtClean="0"/>
              <a:t>Some </a:t>
            </a:r>
            <a:r>
              <a:rPr lang="en-US" b="1" dirty="0" smtClean="0"/>
              <a:t>do not move at all.</a:t>
            </a:r>
          </a:p>
          <a:p>
            <a:pPr lvl="1"/>
            <a:r>
              <a:rPr lang="en-US" dirty="0" smtClean="0"/>
              <a:t>Other are propelled by </a:t>
            </a:r>
            <a:r>
              <a:rPr lang="en-US" b="1" dirty="0" smtClean="0"/>
              <a:t>flagella, cilia, or glide slowly </a:t>
            </a:r>
            <a:r>
              <a:rPr lang="en-US" dirty="0" smtClean="0"/>
              <a:t>along a layer of slime-like material they secrete.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28" y="931334"/>
            <a:ext cx="8636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19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Metabolic 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876777"/>
            <a:ext cx="8619949" cy="3891013"/>
          </a:xfrm>
        </p:spPr>
        <p:txBody>
          <a:bodyPr/>
          <a:lstStyle/>
          <a:p>
            <a:r>
              <a:rPr lang="en-US" dirty="0" smtClean="0"/>
              <a:t>Depending on their </a:t>
            </a:r>
            <a:r>
              <a:rPr lang="en-US" b="1" dirty="0" smtClean="0"/>
              <a:t>source of energy </a:t>
            </a:r>
            <a:r>
              <a:rPr lang="en-US" dirty="0" smtClean="0"/>
              <a:t>and whether or not they </a:t>
            </a:r>
            <a:r>
              <a:rPr lang="en-US" b="1" dirty="0" smtClean="0"/>
              <a:t>use oxygen for cellular respiration</a:t>
            </a:r>
            <a:r>
              <a:rPr lang="en-US" dirty="0" smtClean="0"/>
              <a:t>, prokaryotes can be divided into two main groups.</a:t>
            </a:r>
          </a:p>
          <a:p>
            <a:pPr lvl="1"/>
            <a:r>
              <a:rPr lang="en-US" dirty="0" smtClean="0"/>
              <a:t>Most </a:t>
            </a:r>
            <a:r>
              <a:rPr lang="en-US" b="1" dirty="0" smtClean="0"/>
              <a:t>are heterotrophs that consume organic molecules </a:t>
            </a:r>
            <a:r>
              <a:rPr lang="en-US" dirty="0" smtClean="0"/>
              <a:t>to get their energy.</a:t>
            </a:r>
          </a:p>
          <a:p>
            <a:pPr lvl="1"/>
            <a:r>
              <a:rPr lang="en-US" dirty="0" smtClean="0"/>
              <a:t>Others are </a:t>
            </a:r>
            <a:r>
              <a:rPr lang="en-US" b="1" dirty="0" smtClean="0"/>
              <a:t>autotrophs that make their own food </a:t>
            </a:r>
            <a:r>
              <a:rPr lang="en-US" dirty="0" smtClean="0"/>
              <a:t>from inorganic molecules.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4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Microscopes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39" y="1452282"/>
            <a:ext cx="8662283" cy="5236385"/>
          </a:xfrm>
        </p:spPr>
        <p:txBody>
          <a:bodyPr/>
          <a:lstStyle/>
          <a:p>
            <a:r>
              <a:rPr lang="en-US" dirty="0" smtClean="0"/>
              <a:t>In the mid 1600’s, scientists began to use</a:t>
            </a:r>
            <a:r>
              <a:rPr lang="en-US" b="1" dirty="0" smtClean="0"/>
              <a:t> microscopes to observe living things.</a:t>
            </a:r>
          </a:p>
          <a:p>
            <a:r>
              <a:rPr lang="en-US" dirty="0" smtClean="0"/>
              <a:t>In 1665 Robert Hooke used an </a:t>
            </a:r>
            <a:r>
              <a:rPr lang="en-US" b="1" dirty="0" smtClean="0"/>
              <a:t>early compound microscope </a:t>
            </a:r>
            <a:r>
              <a:rPr lang="en-US" dirty="0" smtClean="0"/>
              <a:t>to look at plant material. </a:t>
            </a:r>
          </a:p>
          <a:p>
            <a:pPr lvl="1"/>
            <a:r>
              <a:rPr lang="en-US" dirty="0" smtClean="0"/>
              <a:t>He noted that the material seemed to be made of thousands of tiny </a:t>
            </a:r>
            <a:r>
              <a:rPr lang="en-US" b="1" dirty="0" smtClean="0"/>
              <a:t>empty chambers that he later called cells.</a:t>
            </a:r>
          </a:p>
          <a:p>
            <a:r>
              <a:rPr lang="en-US" dirty="0" smtClean="0"/>
              <a:t>Around the same time Anton van Leeuwenhoek observed tiny living microorganisms in pond water using a </a:t>
            </a:r>
            <a:r>
              <a:rPr lang="en-US" b="1" dirty="0" smtClean="0"/>
              <a:t>single-lens microscope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10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Heterotrophs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73" y="1520514"/>
            <a:ext cx="8605838" cy="4289611"/>
          </a:xfrm>
        </p:spPr>
        <p:txBody>
          <a:bodyPr/>
          <a:lstStyle/>
          <a:p>
            <a:r>
              <a:rPr lang="en-US" b="1" dirty="0" err="1" smtClean="0"/>
              <a:t>Chemoheterotrophs</a:t>
            </a:r>
            <a:r>
              <a:rPr lang="en-US" dirty="0" smtClean="0"/>
              <a:t> take in organic molecules for both </a:t>
            </a:r>
            <a:r>
              <a:rPr lang="en-US" b="1" dirty="0" smtClean="0"/>
              <a:t>energy and a supply of carbon.</a:t>
            </a:r>
          </a:p>
          <a:p>
            <a:pPr lvl="1"/>
            <a:r>
              <a:rPr lang="en-US" dirty="0" smtClean="0"/>
              <a:t>Animals and humans fall into this category as well.</a:t>
            </a:r>
          </a:p>
          <a:p>
            <a:r>
              <a:rPr lang="en-US" b="1" dirty="0" err="1" smtClean="0"/>
              <a:t>Photoheterotrophs</a:t>
            </a:r>
            <a:r>
              <a:rPr lang="en-US" dirty="0" smtClean="0"/>
              <a:t> are photosynthetic, but also need to </a:t>
            </a:r>
            <a:r>
              <a:rPr lang="en-US" b="1" dirty="0" smtClean="0"/>
              <a:t>take-in organic compounds as a carbon source.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139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Autotrophs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84" y="1478180"/>
            <a:ext cx="8775172" cy="4289611"/>
          </a:xfrm>
        </p:spPr>
        <p:txBody>
          <a:bodyPr/>
          <a:lstStyle/>
          <a:p>
            <a:r>
              <a:rPr lang="en-US" dirty="0" smtClean="0"/>
              <a:t>Photoautotrophs </a:t>
            </a:r>
            <a:r>
              <a:rPr lang="en-US" b="1" dirty="0" smtClean="0"/>
              <a:t>use light energy to convert a carbon dioxide and water to carbon compounds</a:t>
            </a:r>
            <a:r>
              <a:rPr lang="en-US" dirty="0" smtClean="0"/>
              <a:t> and oxygen similar to photosynthesis.</a:t>
            </a:r>
          </a:p>
          <a:p>
            <a:r>
              <a:rPr lang="en-US" dirty="0" smtClean="0"/>
              <a:t>Chemoautotrophs perform </a:t>
            </a:r>
            <a:r>
              <a:rPr lang="en-US" b="1" dirty="0" smtClean="0"/>
              <a:t>chemosynthesis and make organic carbon molecules </a:t>
            </a:r>
            <a:r>
              <a:rPr lang="en-US" dirty="0" smtClean="0"/>
              <a:t>from carbon dioxide.</a:t>
            </a:r>
          </a:p>
          <a:p>
            <a:pPr lvl="1"/>
            <a:r>
              <a:rPr lang="en-US" dirty="0" smtClean="0"/>
              <a:t>However, </a:t>
            </a:r>
            <a:r>
              <a:rPr lang="en-US" b="1" dirty="0" smtClean="0"/>
              <a:t>they do not require light energy </a:t>
            </a:r>
            <a:r>
              <a:rPr lang="en-US" dirty="0" smtClean="0"/>
              <a:t>to do 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5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Releasing Energy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452282"/>
            <a:ext cx="8775171" cy="4289611"/>
          </a:xfrm>
        </p:spPr>
        <p:txBody>
          <a:bodyPr/>
          <a:lstStyle/>
          <a:p>
            <a:r>
              <a:rPr lang="en-US" dirty="0" smtClean="0"/>
              <a:t>Like all organisms, </a:t>
            </a:r>
            <a:r>
              <a:rPr lang="en-US" b="1" dirty="0" smtClean="0"/>
              <a:t>bacteria need a constant supply of energy</a:t>
            </a:r>
            <a:r>
              <a:rPr lang="en-US" dirty="0" smtClean="0"/>
              <a:t>. This energy is released by either </a:t>
            </a:r>
            <a:r>
              <a:rPr lang="en-US" b="1" dirty="0" smtClean="0"/>
              <a:t>cellular respiration or fermentation.</a:t>
            </a:r>
          </a:p>
          <a:p>
            <a:pPr lvl="1"/>
            <a:r>
              <a:rPr lang="en-US" b="1" dirty="0" smtClean="0"/>
              <a:t>Obligate aerobes </a:t>
            </a:r>
            <a:r>
              <a:rPr lang="mr-IN" dirty="0" smtClean="0"/>
              <a:t>–</a:t>
            </a:r>
            <a:r>
              <a:rPr lang="en-US" dirty="0" smtClean="0"/>
              <a:t> organisms that require a </a:t>
            </a:r>
            <a:r>
              <a:rPr lang="en-US" b="1" dirty="0" smtClean="0"/>
              <a:t>constant supply of oxygen </a:t>
            </a:r>
            <a:r>
              <a:rPr lang="en-US" dirty="0" smtClean="0"/>
              <a:t>in order to live</a:t>
            </a:r>
          </a:p>
          <a:p>
            <a:pPr lvl="1"/>
            <a:r>
              <a:rPr lang="en-US" b="1" dirty="0" smtClean="0"/>
              <a:t>Obligate anaerobes </a:t>
            </a:r>
            <a:r>
              <a:rPr lang="mr-IN" dirty="0" smtClean="0"/>
              <a:t>–</a:t>
            </a:r>
            <a:r>
              <a:rPr lang="en-US" dirty="0" smtClean="0"/>
              <a:t> organisms that </a:t>
            </a:r>
            <a:r>
              <a:rPr lang="en-US" b="1" dirty="0" smtClean="0"/>
              <a:t>cannot survive in the presence of oxygen.</a:t>
            </a:r>
          </a:p>
          <a:p>
            <a:pPr lvl="1"/>
            <a:r>
              <a:rPr lang="en-US" b="1" dirty="0" smtClean="0"/>
              <a:t>Facultative anaerobes </a:t>
            </a:r>
            <a:r>
              <a:rPr lang="mr-IN" dirty="0" smtClean="0"/>
              <a:t>–</a:t>
            </a:r>
            <a:r>
              <a:rPr lang="en-US" dirty="0" smtClean="0"/>
              <a:t> organisms that are able to </a:t>
            </a:r>
            <a:r>
              <a:rPr lang="en-US" b="1" dirty="0" smtClean="0"/>
              <a:t>survive with or without oxygen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93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&amp; Reproduction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51" y="1452282"/>
            <a:ext cx="8605838" cy="4289611"/>
          </a:xfrm>
        </p:spPr>
        <p:txBody>
          <a:bodyPr/>
          <a:lstStyle/>
          <a:p>
            <a:r>
              <a:rPr lang="en-US" b="1" dirty="0" smtClean="0"/>
              <a:t>When conditions are </a:t>
            </a:r>
            <a:r>
              <a:rPr lang="en-US" b="1" dirty="0" err="1" smtClean="0"/>
              <a:t>favourable</a:t>
            </a:r>
            <a:r>
              <a:rPr lang="en-US" dirty="0" smtClean="0"/>
              <a:t>, bacteria can grow and divide at astonishing rates. </a:t>
            </a:r>
          </a:p>
          <a:p>
            <a:r>
              <a:rPr lang="en-US" dirty="0" smtClean="0"/>
              <a:t>In nature, growth is held in check by the </a:t>
            </a:r>
            <a:r>
              <a:rPr lang="en-US" b="1" dirty="0" smtClean="0"/>
              <a:t>availability of food and the production of waste products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20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Binary Fission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2282"/>
            <a:ext cx="4120496" cy="5405718"/>
          </a:xfrm>
        </p:spPr>
        <p:txBody>
          <a:bodyPr/>
          <a:lstStyle/>
          <a:p>
            <a:r>
              <a:rPr lang="en-US" dirty="0" smtClean="0"/>
              <a:t>When a bacterium has grown to nearly double it’s size, </a:t>
            </a:r>
            <a:r>
              <a:rPr lang="en-US" b="1" dirty="0" smtClean="0"/>
              <a:t>it replicates it’s DNA and divides in half</a:t>
            </a:r>
            <a:r>
              <a:rPr lang="en-US" dirty="0" smtClean="0"/>
              <a:t>, producing two identical “daughter” cells.</a:t>
            </a:r>
          </a:p>
          <a:p>
            <a:pPr lvl="1"/>
            <a:r>
              <a:rPr lang="en-US" dirty="0" smtClean="0"/>
              <a:t>This is an </a:t>
            </a:r>
            <a:r>
              <a:rPr lang="en-US" b="1" dirty="0" smtClean="0"/>
              <a:t>asexual form of reproduction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34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617" y="717675"/>
            <a:ext cx="4894616" cy="1411941"/>
          </a:xfrm>
        </p:spPr>
        <p:txBody>
          <a:bodyPr/>
          <a:lstStyle/>
          <a:p>
            <a:r>
              <a:rPr lang="en-US" u="sng" dirty="0" smtClean="0"/>
              <a:t>Spore Formation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6546"/>
            <a:ext cx="9045222" cy="3121454"/>
          </a:xfrm>
        </p:spPr>
        <p:txBody>
          <a:bodyPr/>
          <a:lstStyle/>
          <a:p>
            <a:r>
              <a:rPr lang="en-US" dirty="0" smtClean="0"/>
              <a:t>When growth conditions become </a:t>
            </a:r>
            <a:r>
              <a:rPr lang="en-US" dirty="0" err="1" smtClean="0"/>
              <a:t>unfavourable</a:t>
            </a:r>
            <a:r>
              <a:rPr lang="en-US" dirty="0" smtClean="0"/>
              <a:t>, </a:t>
            </a:r>
            <a:r>
              <a:rPr lang="en-US" b="1" dirty="0" smtClean="0"/>
              <a:t>many bacteria form spores.</a:t>
            </a:r>
          </a:p>
          <a:p>
            <a:pPr lvl="1"/>
            <a:r>
              <a:rPr lang="en-US" dirty="0" smtClean="0"/>
              <a:t>One example is the endospore, </a:t>
            </a:r>
            <a:r>
              <a:rPr lang="en-US" b="1" dirty="0" smtClean="0"/>
              <a:t>formed when a bacterium produces a thick internal wall that encloses its DNA </a:t>
            </a:r>
            <a:r>
              <a:rPr lang="en-US" dirty="0" smtClean="0"/>
              <a:t>and a portion of its cytoplasm.</a:t>
            </a:r>
          </a:p>
          <a:p>
            <a:pPr lvl="1"/>
            <a:r>
              <a:rPr lang="en-US" dirty="0" smtClean="0"/>
              <a:t>Spores can </a:t>
            </a:r>
            <a:r>
              <a:rPr lang="en-US" b="1" dirty="0" smtClean="0"/>
              <a:t>remain dormant for months or even years </a:t>
            </a:r>
            <a:r>
              <a:rPr lang="en-US" dirty="0" smtClean="0"/>
              <a:t>sometimes.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72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Genetic Diversity in Prokaryotes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38" y="2057601"/>
            <a:ext cx="8730008" cy="4800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Genetic variation is a prerequisite for </a:t>
            </a:r>
            <a:r>
              <a:rPr lang="en-US" sz="3200" b="1" dirty="0" smtClean="0"/>
              <a:t>natural selection to occur in a population.</a:t>
            </a:r>
          </a:p>
          <a:p>
            <a:r>
              <a:rPr lang="en-US" sz="3200" dirty="0" smtClean="0"/>
              <a:t>The three factors that give rise to high levels of genetic diversity in prokaryotes are: </a:t>
            </a:r>
          </a:p>
          <a:p>
            <a:pPr lvl="1"/>
            <a:r>
              <a:rPr lang="en-US" sz="2800" dirty="0" smtClean="0"/>
              <a:t>1) </a:t>
            </a:r>
            <a:r>
              <a:rPr lang="en-US" sz="2800" b="1" dirty="0" smtClean="0"/>
              <a:t>rapid reproduction </a:t>
            </a:r>
          </a:p>
          <a:p>
            <a:pPr lvl="1"/>
            <a:r>
              <a:rPr lang="en-US" sz="2800" dirty="0" smtClean="0"/>
              <a:t>2) </a:t>
            </a:r>
            <a:r>
              <a:rPr lang="en-US" sz="2800" b="1" dirty="0" smtClean="0"/>
              <a:t>mutation </a:t>
            </a:r>
          </a:p>
          <a:p>
            <a:pPr lvl="1"/>
            <a:r>
              <a:rPr lang="en-US" sz="2800" dirty="0" smtClean="0"/>
              <a:t>3) </a:t>
            </a:r>
            <a:r>
              <a:rPr lang="en-US" sz="2800" b="1" dirty="0" smtClean="0"/>
              <a:t>genetic recombination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0660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Rapid Reproduction &amp; Mutation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96" y="1961151"/>
            <a:ext cx="8810395" cy="409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sexually reproducing species, the </a:t>
            </a:r>
            <a:r>
              <a:rPr lang="en-US" sz="3200" b="1" dirty="0" smtClean="0"/>
              <a:t>generation of a novel allele </a:t>
            </a:r>
            <a:r>
              <a:rPr lang="en-US" sz="3200" dirty="0" smtClean="0"/>
              <a:t>by a new mutation is </a:t>
            </a:r>
            <a:r>
              <a:rPr lang="en-US" sz="3200" b="1" dirty="0" smtClean="0"/>
              <a:t>rare for any gene.</a:t>
            </a:r>
          </a:p>
          <a:p>
            <a:r>
              <a:rPr lang="en-US" sz="3200" dirty="0" smtClean="0"/>
              <a:t>However, due to rapid reproduction and mutation, this can occur </a:t>
            </a:r>
            <a:r>
              <a:rPr lang="en-US" sz="3200" b="1" dirty="0" smtClean="0"/>
              <a:t>more frequently </a:t>
            </a:r>
            <a:r>
              <a:rPr lang="en-US" sz="3200" dirty="0" smtClean="0"/>
              <a:t>than in </a:t>
            </a:r>
            <a:r>
              <a:rPr lang="en-US" sz="3200" b="1" dirty="0" smtClean="0"/>
              <a:t>sexually reproducing organisms.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5550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77" y="1477746"/>
            <a:ext cx="8757791" cy="53802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E. coli for example, the probability of </a:t>
            </a:r>
            <a:r>
              <a:rPr lang="en-US" b="1" dirty="0" smtClean="0"/>
              <a:t>spontaneous mutation </a:t>
            </a:r>
            <a:r>
              <a:rPr lang="en-US" dirty="0" smtClean="0"/>
              <a:t>occurring in a given gene is (</a:t>
            </a:r>
            <a:r>
              <a:rPr lang="en-US" b="1" dirty="0" smtClean="0"/>
              <a:t>1 x 10^-7</a:t>
            </a:r>
            <a:r>
              <a:rPr lang="en-US" dirty="0" smtClean="0"/>
              <a:t>) per cell division.</a:t>
            </a:r>
          </a:p>
          <a:p>
            <a:r>
              <a:rPr lang="en-US" dirty="0" smtClean="0"/>
              <a:t>But among the (2 x 10^10) new E. coli cells that arise each day in a persons intestine, there will be approximately (2 x 10^10) x (1 x 10^-7) = </a:t>
            </a:r>
            <a:r>
              <a:rPr lang="en-US" b="1" dirty="0" smtClean="0"/>
              <a:t>2000 bacteria that will have a mutation in that gene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point is, that new mutations, though rare, can increase genetic diversity quickly in species with </a:t>
            </a:r>
            <a:r>
              <a:rPr lang="en-US" b="1" dirty="0" smtClean="0"/>
              <a:t>short generation times and large populations</a:t>
            </a:r>
            <a:r>
              <a:rPr lang="en-US" dirty="0" smtClean="0"/>
              <a:t>, leading to rapid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88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Genetic Recombination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87" y="1452282"/>
            <a:ext cx="8677404" cy="472052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eukaryotes, the sexual process of meiosis and fertilization combine DNA from </a:t>
            </a:r>
            <a:r>
              <a:rPr lang="en-US" sz="3200" b="1" dirty="0" smtClean="0"/>
              <a:t>two individuals in a single zygote.</a:t>
            </a:r>
          </a:p>
          <a:p>
            <a:pPr lvl="1"/>
            <a:r>
              <a:rPr lang="en-US" sz="2800" dirty="0" smtClean="0"/>
              <a:t>Instead of meiosis, prokaryotes use the following 3 mechanisms:</a:t>
            </a:r>
          </a:p>
          <a:p>
            <a:pPr lvl="2"/>
            <a:r>
              <a:rPr lang="en-US" sz="2800" dirty="0" smtClean="0"/>
              <a:t>1) </a:t>
            </a:r>
            <a:r>
              <a:rPr lang="en-US" sz="2800" b="1" dirty="0" smtClean="0"/>
              <a:t>transformation</a:t>
            </a:r>
          </a:p>
          <a:p>
            <a:pPr lvl="2"/>
            <a:r>
              <a:rPr lang="en-US" sz="2800" dirty="0" smtClean="0"/>
              <a:t>2) </a:t>
            </a:r>
            <a:r>
              <a:rPr lang="en-US" sz="2800" b="1" dirty="0" smtClean="0"/>
              <a:t>transduction</a:t>
            </a:r>
          </a:p>
          <a:p>
            <a:pPr lvl="2"/>
            <a:r>
              <a:rPr lang="en-US" sz="2800" dirty="0" smtClean="0"/>
              <a:t>3) </a:t>
            </a:r>
            <a:r>
              <a:rPr lang="en-US" sz="2800" b="1" dirty="0" smtClean="0"/>
              <a:t>conjugation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10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Cell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40" y="1452282"/>
            <a:ext cx="8789282" cy="4289611"/>
          </a:xfrm>
        </p:spPr>
        <p:txBody>
          <a:bodyPr/>
          <a:lstStyle/>
          <a:p>
            <a:r>
              <a:rPr lang="en-US" dirty="0" smtClean="0"/>
              <a:t>Soon, numerous observations made it clear that</a:t>
            </a:r>
            <a:r>
              <a:rPr lang="en-US" b="1" dirty="0" smtClean="0"/>
              <a:t> cells were the basic units of life.</a:t>
            </a:r>
          </a:p>
          <a:p>
            <a:r>
              <a:rPr lang="en-US" i="1" dirty="0" smtClean="0"/>
              <a:t>The cell theory states:</a:t>
            </a:r>
          </a:p>
          <a:p>
            <a:pPr lvl="1"/>
            <a:r>
              <a:rPr lang="en-US" b="1" i="1" dirty="0" smtClean="0"/>
              <a:t>All living things are composed of cells</a:t>
            </a:r>
          </a:p>
          <a:p>
            <a:pPr lvl="1"/>
            <a:r>
              <a:rPr lang="en-US" b="1" i="1" dirty="0" smtClean="0"/>
              <a:t>Cells are the basic units of structure and function in living things</a:t>
            </a:r>
          </a:p>
          <a:p>
            <a:pPr lvl="1"/>
            <a:r>
              <a:rPr lang="en-US" b="1" i="1" dirty="0" smtClean="0"/>
              <a:t>New cells are produced from existing cells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40" y="4054520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81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u="sng" dirty="0" smtClean="0"/>
              <a:t>Transformation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4" y="1761565"/>
            <a:ext cx="8746084" cy="4716663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transformation, the genotype and/or phenotype of a prokaryotic cell are altered by the </a:t>
            </a:r>
            <a:r>
              <a:rPr lang="en-US" sz="3200" b="1" dirty="0" smtClean="0"/>
              <a:t>uptake of foreign DNA from it’s surroundings</a:t>
            </a:r>
            <a:r>
              <a:rPr lang="en-US" sz="3200" dirty="0" smtClean="0"/>
              <a:t>. </a:t>
            </a:r>
          </a:p>
          <a:p>
            <a:pPr lvl="1"/>
            <a:r>
              <a:rPr lang="en-US" sz="2800" dirty="0" smtClean="0"/>
              <a:t>For example, a harmless strain of </a:t>
            </a:r>
            <a:r>
              <a:rPr lang="en-US" sz="2800" i="1" dirty="0" smtClean="0"/>
              <a:t>Streptococcus </a:t>
            </a:r>
            <a:r>
              <a:rPr lang="en-US" sz="2800" i="1" dirty="0" err="1" smtClean="0"/>
              <a:t>pneumoniae</a:t>
            </a:r>
            <a:r>
              <a:rPr lang="en-US" sz="2800" dirty="0" smtClean="0"/>
              <a:t> can be transformed into pneumonic causing cells if the cells are placed in a medium </a:t>
            </a:r>
            <a:r>
              <a:rPr lang="en-US" sz="2800" b="1" dirty="0" smtClean="0"/>
              <a:t>containing DNA from the pathogenic strain.</a:t>
            </a:r>
          </a:p>
          <a:p>
            <a:pPr lvl="1"/>
            <a:r>
              <a:rPr lang="en-US" sz="2800" dirty="0" smtClean="0"/>
              <a:t>The new DNA is </a:t>
            </a:r>
            <a:r>
              <a:rPr lang="en-US" sz="2800" b="1" dirty="0" smtClean="0"/>
              <a:t>incorporated into the cells genome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7850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75"/>
            <a:ext cx="4979611" cy="1411941"/>
          </a:xfrm>
        </p:spPr>
        <p:txBody>
          <a:bodyPr/>
          <a:lstStyle/>
          <a:p>
            <a:r>
              <a:rPr lang="en-US" u="sng" dirty="0" smtClean="0"/>
              <a:t>Transduction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3480"/>
            <a:ext cx="5421085" cy="5404520"/>
          </a:xfrm>
        </p:spPr>
        <p:txBody>
          <a:bodyPr/>
          <a:lstStyle/>
          <a:p>
            <a:r>
              <a:rPr lang="en-US" dirty="0" smtClean="0"/>
              <a:t>In transduction, bacteriophages carry prokaryotic genes from </a:t>
            </a:r>
            <a:r>
              <a:rPr lang="en-US" b="1" dirty="0" smtClean="0"/>
              <a:t>one host cell to another.</a:t>
            </a:r>
          </a:p>
          <a:p>
            <a:r>
              <a:rPr lang="en-US" dirty="0" smtClean="0"/>
              <a:t>The virus can attach to another prokaryotic cell (recipient) and </a:t>
            </a:r>
            <a:r>
              <a:rPr lang="en-US" b="1" dirty="0" smtClean="0"/>
              <a:t>inject prokaryotic DNA acquired from the donor.</a:t>
            </a:r>
          </a:p>
          <a:p>
            <a:r>
              <a:rPr lang="en-US" dirty="0" smtClean="0"/>
              <a:t>If the DNA is incorporated into the </a:t>
            </a:r>
            <a:r>
              <a:rPr lang="en-US" b="1" dirty="0" smtClean="0"/>
              <a:t>recipient’s a recombinant cell is formed.</a:t>
            </a:r>
          </a:p>
          <a:p>
            <a:endParaRPr lang="en-US" dirty="0"/>
          </a:p>
        </p:txBody>
      </p:sp>
      <p:pic>
        <p:nvPicPr>
          <p:cNvPr id="4" name="Picture 3" descr="Screen Shot 2018-12-10 at 9.4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0"/>
            <a:ext cx="3722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3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" y="0"/>
            <a:ext cx="3455282" cy="1411941"/>
          </a:xfrm>
        </p:spPr>
        <p:txBody>
          <a:bodyPr/>
          <a:lstStyle/>
          <a:p>
            <a:r>
              <a:rPr lang="en-US" sz="4800" u="sng" dirty="0" smtClean="0"/>
              <a:t>Conjugation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" y="4307593"/>
            <a:ext cx="9142060" cy="2550406"/>
          </a:xfrm>
        </p:spPr>
        <p:txBody>
          <a:bodyPr/>
          <a:lstStyle/>
          <a:p>
            <a:r>
              <a:rPr lang="en-US" dirty="0" smtClean="0"/>
              <a:t>Many bacteria are able to </a:t>
            </a:r>
            <a:r>
              <a:rPr lang="en-US" b="1" dirty="0" smtClean="0"/>
              <a:t>exchange genetic information by conjugation.</a:t>
            </a:r>
          </a:p>
          <a:p>
            <a:pPr lvl="1"/>
            <a:r>
              <a:rPr lang="en-US" dirty="0" smtClean="0"/>
              <a:t>A hollow bridge (</a:t>
            </a:r>
            <a:r>
              <a:rPr lang="en-US" dirty="0" err="1" smtClean="0"/>
              <a:t>pili</a:t>
            </a:r>
            <a:r>
              <a:rPr lang="en-US" dirty="0" smtClean="0"/>
              <a:t>) forms between </a:t>
            </a:r>
            <a:r>
              <a:rPr lang="en-US" b="1" dirty="0" smtClean="0"/>
              <a:t>two bacteria cells. </a:t>
            </a:r>
            <a:endParaRPr lang="en-US" b="1" dirty="0"/>
          </a:p>
          <a:p>
            <a:pPr lvl="1"/>
            <a:r>
              <a:rPr lang="en-US" dirty="0" smtClean="0"/>
              <a:t>Genes move from </a:t>
            </a:r>
            <a:r>
              <a:rPr lang="en-US" b="1" dirty="0" smtClean="0"/>
              <a:t>one cell to the other.</a:t>
            </a:r>
          </a:p>
          <a:p>
            <a:pPr lvl="1"/>
            <a:r>
              <a:rPr lang="en-US" dirty="0" smtClean="0"/>
              <a:t>This </a:t>
            </a:r>
            <a:r>
              <a:rPr lang="en-US" b="1" dirty="0" smtClean="0"/>
              <a:t>increases genetic diversity.</a:t>
            </a:r>
            <a:endParaRPr lang="en-US" b="1" dirty="0"/>
          </a:p>
        </p:txBody>
      </p:sp>
      <p:pic>
        <p:nvPicPr>
          <p:cNvPr id="5" name="Picture 4" descr="main-qimg-25dbd2c4aa129f7de59c85afc5b25f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22" y="395111"/>
            <a:ext cx="5686777" cy="380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4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7" y="1761565"/>
            <a:ext cx="8424537" cy="42896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ability to form </a:t>
            </a:r>
            <a:r>
              <a:rPr lang="en-US" sz="3200" dirty="0" err="1" smtClean="0"/>
              <a:t>pili</a:t>
            </a:r>
            <a:r>
              <a:rPr lang="en-US" sz="3200" dirty="0" smtClean="0"/>
              <a:t> and </a:t>
            </a:r>
            <a:r>
              <a:rPr lang="en-US" sz="3200" b="1" dirty="0" smtClean="0"/>
              <a:t>donate DNA during conjugation</a:t>
            </a:r>
            <a:r>
              <a:rPr lang="en-US" sz="3200" dirty="0" smtClean="0"/>
              <a:t> results from the presence of a piece of DNA called the </a:t>
            </a:r>
            <a:r>
              <a:rPr lang="en-US" sz="3200" b="1" dirty="0" smtClean="0"/>
              <a:t>F factor.</a:t>
            </a:r>
          </a:p>
          <a:p>
            <a:r>
              <a:rPr lang="en-US" sz="3200" dirty="0" smtClean="0"/>
              <a:t>The F factor can exist either as a </a:t>
            </a:r>
            <a:r>
              <a:rPr lang="en-US" sz="3200" b="1" dirty="0" smtClean="0"/>
              <a:t>plasmid or as a segment of DNA </a:t>
            </a:r>
            <a:r>
              <a:rPr lang="en-US" sz="3200" dirty="0" smtClean="0"/>
              <a:t>within the bacterial chromosome.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9694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45" y="2114550"/>
            <a:ext cx="8838178" cy="4289611"/>
          </a:xfrm>
        </p:spPr>
        <p:txBody>
          <a:bodyPr/>
          <a:lstStyle/>
          <a:p>
            <a:r>
              <a:rPr lang="en-US" dirty="0" smtClean="0"/>
              <a:t>The F factor is its plasmid form is called the </a:t>
            </a:r>
            <a:r>
              <a:rPr lang="en-US" b="1" dirty="0" smtClean="0"/>
              <a:t>F plasmid.</a:t>
            </a:r>
          </a:p>
          <a:p>
            <a:r>
              <a:rPr lang="en-US" dirty="0" smtClean="0"/>
              <a:t>Cells containing the F plasmid, </a:t>
            </a:r>
            <a:r>
              <a:rPr lang="en-US" b="1" dirty="0" smtClean="0"/>
              <a:t>F+ cells, function as the donors.</a:t>
            </a:r>
          </a:p>
          <a:p>
            <a:r>
              <a:rPr lang="en-US" dirty="0" smtClean="0"/>
              <a:t>Cells lacking the F factor, </a:t>
            </a:r>
            <a:r>
              <a:rPr lang="en-US" b="1" dirty="0" smtClean="0"/>
              <a:t>F </a:t>
            </a:r>
            <a:r>
              <a:rPr lang="mr-IN" b="1" dirty="0" smtClean="0"/>
              <a:t>–</a:t>
            </a:r>
            <a:r>
              <a:rPr lang="en-US" b="1" dirty="0" smtClean="0"/>
              <a:t> cells, function as the recipient.</a:t>
            </a:r>
          </a:p>
          <a:p>
            <a:r>
              <a:rPr lang="en-US" dirty="0" smtClean="0"/>
              <a:t>If a copy of the </a:t>
            </a:r>
            <a:r>
              <a:rPr lang="en-US" b="1" dirty="0" smtClean="0"/>
              <a:t>entire F plasmid is transferred to an F </a:t>
            </a:r>
            <a:r>
              <a:rPr lang="mr-IN" b="1" dirty="0" smtClean="0"/>
              <a:t>–</a:t>
            </a:r>
            <a:r>
              <a:rPr lang="en-US" b="1" dirty="0" smtClean="0"/>
              <a:t> cell, </a:t>
            </a:r>
            <a:r>
              <a:rPr lang="en-US" dirty="0" smtClean="0"/>
              <a:t>they are now considered to be F +.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63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9" y="1986810"/>
            <a:ext cx="8810395" cy="4700393"/>
          </a:xfrm>
        </p:spPr>
        <p:txBody>
          <a:bodyPr/>
          <a:lstStyle/>
          <a:p>
            <a:r>
              <a:rPr lang="en-US" dirty="0" smtClean="0"/>
              <a:t>Chromosomal genes can be transferred when the donor cell’s F factor is </a:t>
            </a:r>
            <a:r>
              <a:rPr lang="en-US" b="1" dirty="0" smtClean="0"/>
              <a:t>integrated into the chromosome.</a:t>
            </a:r>
          </a:p>
          <a:p>
            <a:r>
              <a:rPr lang="en-US" dirty="0" smtClean="0"/>
              <a:t>A cell with the F factor built into its chromosome is called an </a:t>
            </a:r>
            <a:r>
              <a:rPr lang="en-US" b="1" dirty="0" err="1" smtClean="0"/>
              <a:t>Hfr</a:t>
            </a:r>
            <a:r>
              <a:rPr lang="en-US" b="1" dirty="0" smtClean="0"/>
              <a:t> cell.</a:t>
            </a:r>
          </a:p>
          <a:p>
            <a:pPr lvl="1"/>
            <a:r>
              <a:rPr lang="en-US" dirty="0" smtClean="0"/>
              <a:t>When chromosomal DNA from an </a:t>
            </a:r>
            <a:r>
              <a:rPr lang="en-US" dirty="0" err="1" smtClean="0"/>
              <a:t>Hfr</a:t>
            </a:r>
            <a:r>
              <a:rPr lang="en-US" dirty="0" smtClean="0"/>
              <a:t> cell enters an F- cell, </a:t>
            </a:r>
            <a:r>
              <a:rPr lang="en-US" b="1" dirty="0" smtClean="0"/>
              <a:t>segments of DNA may be exchanged.</a:t>
            </a:r>
            <a:endParaRPr lang="en-US" b="1" dirty="0"/>
          </a:p>
        </p:txBody>
      </p:sp>
      <p:pic>
        <p:nvPicPr>
          <p:cNvPr id="4" name="Picture 3" descr="Screen Shot 2018-12-10 at 10.0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9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0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0504"/>
            <a:ext cx="9144000" cy="2413000"/>
          </a:xfrm>
        </p:spPr>
        <p:txBody>
          <a:bodyPr/>
          <a:lstStyle/>
          <a:p>
            <a:r>
              <a:rPr lang="en-US" i="1" dirty="0" smtClean="0"/>
              <a:t>Bacteria are </a:t>
            </a:r>
            <a:r>
              <a:rPr lang="en-US" b="1" i="1" dirty="0" smtClean="0"/>
              <a:t>vital to maintaining the living world</a:t>
            </a:r>
            <a:r>
              <a:rPr lang="en-US" i="1" dirty="0" smtClean="0"/>
              <a:t>. Some are producers that capture energy by photosynthesis. Others are decomposers that break down the nutrients in dead matter and the atmosphere. </a:t>
            </a:r>
            <a:r>
              <a:rPr lang="en-US" b="1" i="1" dirty="0" smtClean="0"/>
              <a:t>Others live inside humans as well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62" y="3708119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8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Decomposers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40" y="1452282"/>
            <a:ext cx="8605838" cy="4289611"/>
          </a:xfrm>
        </p:spPr>
        <p:txBody>
          <a:bodyPr/>
          <a:lstStyle/>
          <a:p>
            <a:r>
              <a:rPr lang="en-US" dirty="0" smtClean="0"/>
              <a:t>Every living thing depends directly or indirectly on a </a:t>
            </a:r>
            <a:r>
              <a:rPr lang="en-US" b="1" dirty="0" smtClean="0"/>
              <a:t>supply of raw materials.</a:t>
            </a:r>
          </a:p>
          <a:p>
            <a:r>
              <a:rPr lang="en-US" dirty="0" smtClean="0"/>
              <a:t>As decomposers, bacteria help the </a:t>
            </a:r>
            <a:r>
              <a:rPr lang="en-US" b="1" dirty="0" smtClean="0"/>
              <a:t>ecosystem recycle nutrients</a:t>
            </a:r>
            <a:r>
              <a:rPr lang="en-US" dirty="0" smtClean="0"/>
              <a:t>, therefore maintaining </a:t>
            </a:r>
            <a:r>
              <a:rPr lang="en-US" b="1" dirty="0" smtClean="0"/>
              <a:t>equilibrium in the environment.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8712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Nitrogen Fixers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73" y="2201333"/>
            <a:ext cx="8775171" cy="3540560"/>
          </a:xfrm>
        </p:spPr>
        <p:txBody>
          <a:bodyPr/>
          <a:lstStyle/>
          <a:p>
            <a:r>
              <a:rPr lang="en-US" dirty="0" smtClean="0"/>
              <a:t>Plants and animals </a:t>
            </a:r>
            <a:r>
              <a:rPr lang="en-US" b="1" dirty="0" smtClean="0"/>
              <a:t>depend on bacteria for nitrogen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Our atmosphere is 80% Nitrogen gas, but plants and animals cannot use this nitrogen directly, and </a:t>
            </a:r>
            <a:r>
              <a:rPr lang="en-US" b="1" dirty="0" smtClean="0"/>
              <a:t>rely on bacteria to convert it into a useable  form through nitrogen fixation.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5633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Human Uses of Bacteria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1452282"/>
            <a:ext cx="8889999" cy="51093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Bacteria are use for </a:t>
            </a:r>
            <a:r>
              <a:rPr lang="en-US" b="1" dirty="0" smtClean="0"/>
              <a:t>food and beverage production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used in industry.</a:t>
            </a:r>
          </a:p>
          <a:p>
            <a:r>
              <a:rPr lang="en-US" dirty="0" smtClean="0"/>
              <a:t>Some bacteria can </a:t>
            </a:r>
            <a:r>
              <a:rPr lang="en-US" b="1" dirty="0" smtClean="0"/>
              <a:t>digest petroleum</a:t>
            </a:r>
            <a:r>
              <a:rPr lang="en-US" dirty="0" smtClean="0"/>
              <a:t>, which makes it useful in oil spills. </a:t>
            </a:r>
          </a:p>
          <a:p>
            <a:r>
              <a:rPr lang="en-US" dirty="0" smtClean="0"/>
              <a:t>Others </a:t>
            </a:r>
            <a:r>
              <a:rPr lang="en-US" b="1" dirty="0" smtClean="0"/>
              <a:t>remove waste and poison from water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Others are used to </a:t>
            </a:r>
            <a:r>
              <a:rPr lang="en-US" b="1" dirty="0" smtClean="0"/>
              <a:t>synthesize drugs and chemicals through genetic engineering techniques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strain of </a:t>
            </a:r>
            <a:r>
              <a:rPr lang="en-US" i="1" dirty="0" smtClean="0"/>
              <a:t>E. coli</a:t>
            </a:r>
            <a:r>
              <a:rPr lang="en-US" dirty="0" smtClean="0"/>
              <a:t> bacteria </a:t>
            </a:r>
            <a:r>
              <a:rPr lang="en-US" b="1" dirty="0" smtClean="0"/>
              <a:t>live in our intestines and help us to break down products</a:t>
            </a:r>
            <a:r>
              <a:rPr lang="en-US" dirty="0" smtClean="0"/>
              <a:t> our bodies cannot.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9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Exploring the Cell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452282"/>
            <a:ext cx="8577616" cy="42896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Modern day biologists have new sophisticated technology that allows them to explore the </a:t>
            </a:r>
            <a:r>
              <a:rPr lang="en-US" sz="3200" b="1" dirty="0" smtClean="0"/>
              <a:t>intricacies and depths of cells.</a:t>
            </a:r>
          </a:p>
          <a:p>
            <a:pPr lvl="1"/>
            <a:r>
              <a:rPr lang="en-US" sz="3000" dirty="0" smtClean="0"/>
              <a:t>Fluorescent labels and light microscopy allows them to</a:t>
            </a:r>
            <a:r>
              <a:rPr lang="en-US" sz="3000" b="1" dirty="0" smtClean="0"/>
              <a:t> follow molecules moving through the cell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55585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5.4 - VIRUSES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84" y="1464069"/>
            <a:ext cx="8803394" cy="523870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What Is a Virus?</a:t>
            </a:r>
          </a:p>
          <a:p>
            <a:r>
              <a:rPr lang="en-US" dirty="0" smtClean="0"/>
              <a:t>Viruses are </a:t>
            </a:r>
            <a:r>
              <a:rPr lang="en-US" b="1" dirty="0" smtClean="0"/>
              <a:t>particles of nucleic acid, protein, and in some cases lipids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Viruses can reproduce only by </a:t>
            </a:r>
            <a:r>
              <a:rPr lang="en-US" b="1" dirty="0" smtClean="0"/>
              <a:t>infecting living cells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Viruses differ widely in size and structure.</a:t>
            </a:r>
          </a:p>
          <a:p>
            <a:r>
              <a:rPr lang="en-US" dirty="0" smtClean="0"/>
              <a:t>However, viruses all have one thing in common: </a:t>
            </a:r>
            <a:r>
              <a:rPr lang="en-US" b="1" dirty="0" smtClean="0"/>
              <a:t>they enter living cells </a:t>
            </a:r>
            <a:r>
              <a:rPr lang="en-US" dirty="0" smtClean="0"/>
              <a:t>and, once inside, use the </a:t>
            </a:r>
            <a:r>
              <a:rPr lang="en-US" b="1" dirty="0" smtClean="0"/>
              <a:t>machinery of the infected cell to produce more viruses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29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922785"/>
            <a:ext cx="2198782" cy="9352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2050"/>
            <a:ext cx="9144000" cy="2460060"/>
          </a:xfrm>
        </p:spPr>
        <p:txBody>
          <a:bodyPr/>
          <a:lstStyle/>
          <a:p>
            <a:r>
              <a:rPr lang="en-US" dirty="0" smtClean="0"/>
              <a:t>Most are so small they can be seen only with the</a:t>
            </a:r>
            <a:r>
              <a:rPr lang="en-US" b="1" dirty="0" smtClean="0"/>
              <a:t> aid of a powerful electron microscope.</a:t>
            </a:r>
          </a:p>
          <a:p>
            <a:r>
              <a:rPr lang="en-US" i="1" dirty="0" smtClean="0"/>
              <a:t>A typical virus is composed of a </a:t>
            </a:r>
            <a:r>
              <a:rPr lang="en-US" b="1" i="1" dirty="0" smtClean="0"/>
              <a:t>core of DNA or RNA surrounded by a protein coat</a:t>
            </a:r>
            <a:r>
              <a:rPr lang="en-US" i="1" dirty="0" smtClean="0"/>
              <a:t>. </a:t>
            </a:r>
            <a:endParaRPr lang="en-US" i="1" dirty="0"/>
          </a:p>
        </p:txBody>
      </p:sp>
      <p:pic>
        <p:nvPicPr>
          <p:cNvPr id="5" name="Picture 4" descr="Screen Shot 2018-11-12 at 10.01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38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85444"/>
            <a:ext cx="9144000" cy="33984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virus’s protein coat is called its </a:t>
            </a:r>
            <a:r>
              <a:rPr lang="en-US" b="1" dirty="0" smtClean="0"/>
              <a:t>capsid.</a:t>
            </a:r>
          </a:p>
          <a:p>
            <a:pPr lvl="1"/>
            <a:r>
              <a:rPr lang="en-US" dirty="0" smtClean="0"/>
              <a:t>This includes proteins that </a:t>
            </a:r>
            <a:r>
              <a:rPr lang="en-US" b="1" dirty="0" smtClean="0"/>
              <a:t>enable a virus to enter a host cell.</a:t>
            </a:r>
          </a:p>
          <a:p>
            <a:pPr lvl="1"/>
            <a:r>
              <a:rPr lang="en-US" dirty="0" smtClean="0"/>
              <a:t>These proteins </a:t>
            </a:r>
            <a:r>
              <a:rPr lang="en-US" b="1" dirty="0" smtClean="0"/>
              <a:t>bind to a receptor on the surface of a cell </a:t>
            </a:r>
            <a:r>
              <a:rPr lang="en-US" dirty="0" smtClean="0"/>
              <a:t>and “trick” the cell into allowing it inside.</a:t>
            </a:r>
          </a:p>
          <a:p>
            <a:pPr lvl="1"/>
            <a:r>
              <a:rPr lang="en-US" dirty="0" smtClean="0"/>
              <a:t>Once inside, the </a:t>
            </a:r>
            <a:r>
              <a:rPr lang="en-US" b="1" dirty="0" smtClean="0"/>
              <a:t>viral genes are expressed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Often, these genes </a:t>
            </a:r>
            <a:r>
              <a:rPr lang="en-US" b="1" dirty="0" smtClean="0"/>
              <a:t>cause the host cell to make copies of the virus</a:t>
            </a:r>
            <a:r>
              <a:rPr lang="en-US" dirty="0" smtClean="0"/>
              <a:t>, in the process the </a:t>
            </a:r>
            <a:r>
              <a:rPr lang="en-US" b="1" dirty="0" smtClean="0"/>
              <a:t>host cell is destroyed.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10389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07556"/>
            <a:ext cx="9144000" cy="2850444"/>
          </a:xfrm>
        </p:spPr>
        <p:txBody>
          <a:bodyPr/>
          <a:lstStyle/>
          <a:p>
            <a:r>
              <a:rPr lang="en-US" dirty="0" smtClean="0"/>
              <a:t>Most viruses are </a:t>
            </a:r>
            <a:r>
              <a:rPr lang="en-US" b="1" dirty="0" smtClean="0"/>
              <a:t>highly specific to the cells they infect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Plant viruses infect plant cells; most animal viruses infect </a:t>
            </a:r>
            <a:r>
              <a:rPr lang="en-US" b="1" dirty="0" smtClean="0"/>
              <a:t>only certain related species of animals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And bacteria viruses only infect certain types of bacteria. These viruses are </a:t>
            </a:r>
            <a:r>
              <a:rPr lang="en-US" b="1" dirty="0" smtClean="0"/>
              <a:t>called bacteriophages. </a:t>
            </a:r>
          </a:p>
        </p:txBody>
      </p:sp>
    </p:spTree>
    <p:extLst>
      <p:ext uri="{BB962C8B-B14F-4D97-AF65-F5344CB8AC3E}">
        <p14:creationId xmlns:p14="http://schemas.microsoft.com/office/powerpoint/2010/main" val="40319997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49"/>
            <a:ext cx="3906838" cy="1411941"/>
          </a:xfrm>
        </p:spPr>
        <p:txBody>
          <a:bodyPr/>
          <a:lstStyle/>
          <a:p>
            <a:r>
              <a:rPr lang="en-US" b="1" dirty="0" smtClean="0"/>
              <a:t>Viral Infection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40667"/>
            <a:ext cx="9144000" cy="3271454"/>
          </a:xfrm>
        </p:spPr>
        <p:txBody>
          <a:bodyPr/>
          <a:lstStyle/>
          <a:p>
            <a:r>
              <a:rPr lang="en-US" dirty="0" smtClean="0"/>
              <a:t>Once the virus is inside the host cell, two different processes may occur.</a:t>
            </a:r>
          </a:p>
          <a:p>
            <a:pPr lvl="1"/>
            <a:r>
              <a:rPr lang="en-US" dirty="0" smtClean="0"/>
              <a:t>Some </a:t>
            </a:r>
            <a:r>
              <a:rPr lang="en-US" b="1" dirty="0" smtClean="0"/>
              <a:t>replicate themselves immediately, killing the host cell.</a:t>
            </a:r>
          </a:p>
          <a:p>
            <a:pPr lvl="1"/>
            <a:r>
              <a:rPr lang="en-US" dirty="0" smtClean="0"/>
              <a:t>Others replicate themselves in a way that </a:t>
            </a:r>
            <a:r>
              <a:rPr lang="en-US" b="1" dirty="0" smtClean="0"/>
              <a:t>doesn’t kill the host cell immediately.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2362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922785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Lytic Infection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6403"/>
            <a:ext cx="9144000" cy="53515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this process, a </a:t>
            </a:r>
            <a:r>
              <a:rPr lang="en-US" b="1" dirty="0" smtClean="0"/>
              <a:t>virus injects it’s genetic information into a host cell. </a:t>
            </a:r>
          </a:p>
          <a:p>
            <a:r>
              <a:rPr lang="en-US" dirty="0" smtClean="0"/>
              <a:t>Once inside, the </a:t>
            </a:r>
            <a:r>
              <a:rPr lang="en-US" b="1" dirty="0" smtClean="0"/>
              <a:t>host cannot tell the difference between the viral genetic material and it’s own </a:t>
            </a:r>
            <a:r>
              <a:rPr lang="en-US" dirty="0" smtClean="0"/>
              <a:t>because it exhibits similar characteristics. </a:t>
            </a:r>
          </a:p>
          <a:p>
            <a:pPr lvl="1"/>
            <a:r>
              <a:rPr lang="en-US" dirty="0" smtClean="0"/>
              <a:t>The host cell is then “tricked” into </a:t>
            </a:r>
            <a:r>
              <a:rPr lang="en-US" b="1" dirty="0" smtClean="0"/>
              <a:t>making hundreds of new viral cells.</a:t>
            </a:r>
          </a:p>
          <a:p>
            <a:pPr lvl="1"/>
            <a:r>
              <a:rPr lang="en-US" dirty="0" smtClean="0"/>
              <a:t>The infected cell then bursts, </a:t>
            </a:r>
            <a:r>
              <a:rPr lang="en-US" b="1" dirty="0" smtClean="0"/>
              <a:t>releasing the new viral cells </a:t>
            </a:r>
            <a:r>
              <a:rPr lang="en-US" dirty="0" smtClean="0"/>
              <a:t>to infect other hosts.</a:t>
            </a:r>
          </a:p>
          <a:p>
            <a:r>
              <a:rPr lang="en-US" i="1" dirty="0" smtClean="0"/>
              <a:t>In a lytic infection, a </a:t>
            </a:r>
            <a:r>
              <a:rPr lang="en-US" b="1" i="1" dirty="0" smtClean="0"/>
              <a:t>virus enters a cell</a:t>
            </a:r>
            <a:r>
              <a:rPr lang="en-US" i="1" dirty="0" smtClean="0"/>
              <a:t>, makes copies of itself, and </a:t>
            </a:r>
            <a:r>
              <a:rPr lang="en-US" b="1" i="1" dirty="0" smtClean="0"/>
              <a:t>causes the cell to burst.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99101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Lysogenic Infection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73" y="1452282"/>
            <a:ext cx="8775171" cy="5405718"/>
          </a:xfrm>
        </p:spPr>
        <p:txBody>
          <a:bodyPr/>
          <a:lstStyle/>
          <a:p>
            <a:r>
              <a:rPr lang="en-US" dirty="0" smtClean="0"/>
              <a:t>Other viruses cause </a:t>
            </a:r>
            <a:r>
              <a:rPr lang="en-US" b="1" dirty="0" smtClean="0"/>
              <a:t>lysogenic infections</a:t>
            </a:r>
            <a:r>
              <a:rPr lang="en-US" dirty="0" smtClean="0"/>
              <a:t>, in which a host cell </a:t>
            </a:r>
            <a:r>
              <a:rPr lang="en-US" b="1" dirty="0" smtClean="0"/>
              <a:t>makes copies of the virus indefinitely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In a lysogenic infection</a:t>
            </a:r>
            <a:r>
              <a:rPr lang="en-US" b="1" i="1" dirty="0" smtClean="0"/>
              <a:t>, a virus integrates its DNA into the DNA of the host cel</a:t>
            </a:r>
            <a:r>
              <a:rPr lang="en-US" i="1" dirty="0" smtClean="0"/>
              <a:t>l, and the viral genetic information </a:t>
            </a:r>
            <a:r>
              <a:rPr lang="en-US" b="1" i="1" dirty="0" smtClean="0"/>
              <a:t>integrates along with the host cell’s DNA</a:t>
            </a:r>
          </a:p>
          <a:p>
            <a:endParaRPr lang="en-US" dirty="0"/>
          </a:p>
          <a:p>
            <a:r>
              <a:rPr lang="en-US" dirty="0" smtClean="0"/>
              <a:t>Unlike lytic viruses, lysogenic viruses </a:t>
            </a:r>
            <a:r>
              <a:rPr lang="en-US" b="1" dirty="0" smtClean="0"/>
              <a:t>do not lyse the host cell right away</a:t>
            </a:r>
            <a:r>
              <a:rPr lang="en-US" dirty="0" smtClean="0"/>
              <a:t>, instead they remain inactive for a period of time.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62" y="3975452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2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6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Retroviruses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07" y="1452282"/>
            <a:ext cx="8662282" cy="51234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RNA animal viruses with the most complicated </a:t>
            </a:r>
            <a:r>
              <a:rPr lang="en-US" sz="3200" b="1" dirty="0" smtClean="0"/>
              <a:t>replicative cycles are the retroviruses.</a:t>
            </a:r>
          </a:p>
          <a:p>
            <a:pPr lvl="1"/>
            <a:r>
              <a:rPr lang="en-US" sz="2800" dirty="0" smtClean="0"/>
              <a:t>They are equipped with </a:t>
            </a:r>
            <a:r>
              <a:rPr lang="en-US" sz="2800" b="1" dirty="0" smtClean="0"/>
              <a:t>reverse transcriptase</a:t>
            </a:r>
            <a:r>
              <a:rPr lang="en-US" sz="2800" dirty="0" smtClean="0"/>
              <a:t>, which transcribes an </a:t>
            </a:r>
            <a:r>
              <a:rPr lang="en-US" sz="2800" b="1" dirty="0" smtClean="0"/>
              <a:t>RNA template into DNA</a:t>
            </a:r>
            <a:r>
              <a:rPr lang="en-US" sz="2800" dirty="0" smtClean="0"/>
              <a:t>, the opposite of the usual direction.</a:t>
            </a:r>
          </a:p>
          <a:p>
            <a:pPr lvl="1"/>
            <a:r>
              <a:rPr lang="en-US" sz="2800" dirty="0" smtClean="0"/>
              <a:t>The most notable for </a:t>
            </a:r>
            <a:r>
              <a:rPr lang="en-US" sz="2800" b="1" dirty="0" smtClean="0"/>
              <a:t>humans is HIV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281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2-11 at 1.1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9" y="-16772"/>
            <a:ext cx="6993530" cy="6874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80776"/>
            <a:ext cx="25402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1) The envelope glycoproteins enable the virus to bind to specific receptors on certain WBC’s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38349" y="0"/>
            <a:ext cx="2005651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2) The virus fuses with the cell’s plasma membrane. Viral proteins and RNA enter the cell.</a:t>
            </a:r>
            <a:endParaRPr lang="en-US" sz="26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47295" y="1671801"/>
            <a:ext cx="0" cy="78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32215" y="337575"/>
            <a:ext cx="2106134" cy="530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5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32667"/>
            <a:ext cx="9144000" cy="3725333"/>
          </a:xfrm>
        </p:spPr>
        <p:txBody>
          <a:bodyPr/>
          <a:lstStyle/>
          <a:p>
            <a:r>
              <a:rPr lang="en-US" dirty="0" smtClean="0"/>
              <a:t>Confocal light microscopy, which scans cells with a laser beam, makes it possible to build </a:t>
            </a:r>
            <a:r>
              <a:rPr lang="en-US" b="1" dirty="0" smtClean="0"/>
              <a:t>3-D images of cells and their parts.</a:t>
            </a:r>
          </a:p>
          <a:p>
            <a:r>
              <a:rPr lang="en-US" dirty="0" smtClean="0"/>
              <a:t>High resolution video technology makes it easy to produce movies of </a:t>
            </a:r>
            <a:r>
              <a:rPr lang="en-US" b="1" dirty="0" smtClean="0"/>
              <a:t>cells as they grow, divide, and develop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1478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2-11 at 1.1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72"/>
            <a:ext cx="6993530" cy="6874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358" y="0"/>
            <a:ext cx="44976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3) Reverse transcriptase synthesizes a DNA strand complementary to the viral RNA</a:t>
            </a:r>
            <a:endParaRPr lang="en-US" sz="2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453429" y="1200328"/>
            <a:ext cx="2073980" cy="1291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00724" y="1848626"/>
            <a:ext cx="2343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4) Reverse transcriptase catalyzes the synthesis of a second DNA strand complementary to the first.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53429" y="2170126"/>
            <a:ext cx="2347295" cy="78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06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2-11 at 1.1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72"/>
            <a:ext cx="6993530" cy="6874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0724" y="562624"/>
            <a:ext cx="2343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5) The double stranded DNA is incorporated as a provirus into the cell’s DNA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0724" y="3489512"/>
            <a:ext cx="2343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6) </a:t>
            </a:r>
            <a:r>
              <a:rPr lang="en-US" sz="2400" b="1" dirty="0" err="1" smtClean="0"/>
              <a:t>Proviral</a:t>
            </a:r>
            <a:r>
              <a:rPr lang="en-US" sz="2400" b="1" dirty="0" smtClean="0"/>
              <a:t> genes are transcribed into RNA molecules, and serve as genomes for the next viral generation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74977" y="1559276"/>
            <a:ext cx="1897128" cy="17843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83982" y="3841927"/>
            <a:ext cx="2009548" cy="353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939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2-11 at 1.1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72"/>
            <a:ext cx="6993530" cy="6874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0723" y="1864700"/>
            <a:ext cx="2343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7) The viral proteins include capsid proteins and reverse transcriptase and envelope glycoproteins.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0724" y="4952393"/>
            <a:ext cx="2343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8) Vesicles transport the glycoproteins to the cell’s plasma membrane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44966" y="2202276"/>
            <a:ext cx="755758" cy="2307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46690" y="5288677"/>
            <a:ext cx="1254034" cy="4822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320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2-11 at 1.1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70" y="0"/>
            <a:ext cx="6993530" cy="68747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696" y="1430676"/>
            <a:ext cx="21704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9) Capsids are assembled around viral genomes are reverse transcriptase molecules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3315" y="5106262"/>
            <a:ext cx="22186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10) New viruses bud off from the host cell.</a:t>
            </a:r>
            <a:endParaRPr lang="en-US" sz="26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91991" y="5738778"/>
            <a:ext cx="1463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15140" y="3584727"/>
            <a:ext cx="3135086" cy="180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263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Viruses and Living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74" y="1452282"/>
            <a:ext cx="8690504" cy="5250496"/>
          </a:xfrm>
        </p:spPr>
        <p:txBody>
          <a:bodyPr/>
          <a:lstStyle/>
          <a:p>
            <a:r>
              <a:rPr lang="en-US" dirty="0" smtClean="0"/>
              <a:t>Viruses must infect a living cell in order to</a:t>
            </a:r>
            <a:r>
              <a:rPr lang="en-US" b="1" dirty="0" smtClean="0"/>
              <a:t> grow and reproduce.</a:t>
            </a:r>
          </a:p>
          <a:p>
            <a:pPr lvl="1"/>
            <a:r>
              <a:rPr lang="en-US" dirty="0" smtClean="0"/>
              <a:t>This means viruses </a:t>
            </a:r>
            <a:r>
              <a:rPr lang="en-US" b="1" dirty="0" smtClean="0"/>
              <a:t>could be considered parasites</a:t>
            </a:r>
            <a:r>
              <a:rPr lang="en-US" dirty="0" smtClean="0"/>
              <a:t>. A parasite depends entirely upon another living organism for its existence, </a:t>
            </a:r>
            <a:r>
              <a:rPr lang="en-US" b="1" dirty="0" smtClean="0"/>
              <a:t>harming that organism in the process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But are viruses truly alive? </a:t>
            </a:r>
          </a:p>
          <a:p>
            <a:pPr lvl="1"/>
            <a:r>
              <a:rPr lang="en-US" dirty="0" smtClean="0"/>
              <a:t>If living things are required to be </a:t>
            </a:r>
            <a:r>
              <a:rPr lang="en-US" b="1" dirty="0" smtClean="0"/>
              <a:t>made up of a cell and to live independently</a:t>
            </a:r>
            <a:r>
              <a:rPr lang="en-US" dirty="0" smtClean="0"/>
              <a:t>, then no viruses are not alive. </a:t>
            </a:r>
          </a:p>
          <a:p>
            <a:pPr lvl="1"/>
            <a:r>
              <a:rPr lang="en-US" dirty="0" smtClean="0"/>
              <a:t>Yet, they have many of the characteristics of living things; such as reproducing with the help of a host, </a:t>
            </a:r>
            <a:r>
              <a:rPr lang="en-US" b="1" dirty="0" smtClean="0"/>
              <a:t>regulating gene expression, and even evolve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948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b="1" dirty="0" smtClean="0"/>
              <a:t>5.5 </a:t>
            </a:r>
            <a:r>
              <a:rPr lang="mr-IN" b="1" dirty="0" smtClean="0"/>
              <a:t>–</a:t>
            </a:r>
            <a:r>
              <a:rPr lang="en-US" b="1" dirty="0" smtClean="0"/>
              <a:t> DISEASES CAUSED BY BACTERIA AND VIRUSES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51" y="1520514"/>
            <a:ext cx="8690505" cy="4815375"/>
          </a:xfrm>
        </p:spPr>
        <p:txBody>
          <a:bodyPr>
            <a:normAutofit/>
          </a:bodyPr>
          <a:lstStyle/>
          <a:p>
            <a:r>
              <a:rPr lang="en-US" dirty="0" smtClean="0"/>
              <a:t>Bacteria and viruses are everywhere in nature, but </a:t>
            </a:r>
            <a:r>
              <a:rPr lang="en-US" b="1" dirty="0" smtClean="0"/>
              <a:t>only a few cause disease.</a:t>
            </a:r>
          </a:p>
          <a:p>
            <a:pPr lvl="1"/>
            <a:r>
              <a:rPr lang="en-US" dirty="0" smtClean="0"/>
              <a:t>However, these pathogens, or </a:t>
            </a:r>
            <a:r>
              <a:rPr lang="en-US" b="1" dirty="0" smtClean="0"/>
              <a:t>disease-causing agents</a:t>
            </a:r>
            <a:r>
              <a:rPr lang="en-US" dirty="0" smtClean="0"/>
              <a:t>, get all the attention.</a:t>
            </a:r>
          </a:p>
          <a:p>
            <a:pPr lvl="1"/>
            <a:r>
              <a:rPr lang="en-US" dirty="0" smtClean="0"/>
              <a:t>All viruses reproduce by infecting living cells, and disease results when the </a:t>
            </a:r>
            <a:r>
              <a:rPr lang="en-US" b="1" dirty="0" smtClean="0"/>
              <a:t>infection causes harm to the host.</a:t>
            </a:r>
          </a:p>
          <a:p>
            <a:pPr lvl="1"/>
            <a:r>
              <a:rPr lang="en-US" dirty="0" smtClean="0"/>
              <a:t>Disease results when bacteria interfere with the host’s ability to </a:t>
            </a:r>
            <a:r>
              <a:rPr lang="en-US" b="1" dirty="0" smtClean="0"/>
              <a:t>obtain enough of those elements to function properly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84549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b="1" dirty="0" smtClean="0"/>
              <a:t>Bacterial Disease in Humans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51" y="1478180"/>
            <a:ext cx="8888060" cy="4289611"/>
          </a:xfrm>
        </p:spPr>
        <p:txBody>
          <a:bodyPr/>
          <a:lstStyle/>
          <a:p>
            <a:r>
              <a:rPr lang="en-US" dirty="0" smtClean="0"/>
              <a:t>The growth of pathogenic bacteria </a:t>
            </a:r>
            <a:r>
              <a:rPr lang="en-US" b="1" dirty="0" smtClean="0"/>
              <a:t>disrupts the body’s equilibrium by interfering with its normal activities </a:t>
            </a:r>
            <a:r>
              <a:rPr lang="en-US" dirty="0" smtClean="0"/>
              <a:t>and producing disease.</a:t>
            </a:r>
          </a:p>
          <a:p>
            <a:r>
              <a:rPr lang="en-US" i="1" dirty="0" smtClean="0"/>
              <a:t>Bacteria produce disease in one of two general ways. Some </a:t>
            </a:r>
            <a:r>
              <a:rPr lang="en-US" b="1" i="1" dirty="0" smtClean="0"/>
              <a:t>damage the cells and tissues of the infected organism directly</a:t>
            </a:r>
            <a:r>
              <a:rPr lang="en-US" i="1" dirty="0" smtClean="0"/>
              <a:t> by breaking down the cells for food. Other bacteria </a:t>
            </a:r>
            <a:r>
              <a:rPr lang="en-US" b="1" i="1" dirty="0" smtClean="0"/>
              <a:t>release toxins that travel throughout the body</a:t>
            </a:r>
            <a:r>
              <a:rPr lang="en-US" i="1" dirty="0" smtClean="0"/>
              <a:t> interfering with the normal activity of the host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62" y="5300183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798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Using Cells for Food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7" y="1452282"/>
            <a:ext cx="4449603" cy="5306939"/>
          </a:xfrm>
        </p:spPr>
        <p:txBody>
          <a:bodyPr/>
          <a:lstStyle/>
          <a:p>
            <a:r>
              <a:rPr lang="en-US" dirty="0" smtClean="0"/>
              <a:t>The bacterium </a:t>
            </a:r>
            <a:r>
              <a:rPr lang="en-US" i="1" dirty="0" smtClean="0"/>
              <a:t>Mycobacterium tuberculosis</a:t>
            </a:r>
            <a:r>
              <a:rPr lang="en-US" dirty="0" smtClean="0"/>
              <a:t>, which causes tuberculosis, is inhaled into the lungs and </a:t>
            </a:r>
            <a:r>
              <a:rPr lang="en-US" b="1" dirty="0" smtClean="0"/>
              <a:t>destroys lung tissue.</a:t>
            </a:r>
          </a:p>
          <a:p>
            <a:pPr lvl="1"/>
            <a:r>
              <a:rPr lang="en-US" dirty="0" smtClean="0"/>
              <a:t>It may also enter a blood vessel </a:t>
            </a:r>
            <a:r>
              <a:rPr lang="en-US" b="1" dirty="0" smtClean="0"/>
              <a:t>and travel to new sites in the body where it destroys more tissue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6642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Releasing Toxins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2282"/>
            <a:ext cx="5065887" cy="5405717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Streptococcus</a:t>
            </a:r>
            <a:r>
              <a:rPr lang="en-US" dirty="0" smtClean="0"/>
              <a:t> bacterium that causes strep throat can </a:t>
            </a:r>
            <a:r>
              <a:rPr lang="en-US" b="1" dirty="0" smtClean="0"/>
              <a:t>release toxins into the blood stream.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toxins can cause scarlet fever.</a:t>
            </a:r>
          </a:p>
          <a:p>
            <a:r>
              <a:rPr lang="en-US" dirty="0" smtClean="0"/>
              <a:t>The bacteria that causes diphtheria also releases toxins into the bloodstream, </a:t>
            </a:r>
            <a:r>
              <a:rPr lang="en-US" b="1" dirty="0" smtClean="0"/>
              <a:t>which can lead to breathing problems, heart failure, paralysis and death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83556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u="sng" dirty="0" smtClean="0"/>
              <a:t>Preventing Bacterial Disease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1110" y="1520514"/>
            <a:ext cx="9285110" cy="3037375"/>
          </a:xfrm>
        </p:spPr>
        <p:txBody>
          <a:bodyPr/>
          <a:lstStyle/>
          <a:p>
            <a:r>
              <a:rPr lang="en-US" dirty="0" smtClean="0"/>
              <a:t>Many bacterial diseases can be prevented by stimulating the body’s immune system with vaccines.</a:t>
            </a:r>
          </a:p>
          <a:p>
            <a:pPr lvl="1"/>
            <a:r>
              <a:rPr lang="en-US" dirty="0" smtClean="0"/>
              <a:t>A vaccine is a preparation of </a:t>
            </a:r>
            <a:r>
              <a:rPr lang="en-US" b="1" dirty="0" smtClean="0"/>
              <a:t>weakened or killed pathogens.</a:t>
            </a:r>
          </a:p>
          <a:p>
            <a:pPr lvl="1"/>
            <a:r>
              <a:rPr lang="en-US" dirty="0" smtClean="0"/>
              <a:t>When injected, the vaccine sometimes </a:t>
            </a:r>
            <a:r>
              <a:rPr lang="en-US" b="1" dirty="0" smtClean="0"/>
              <a:t>prompts the ability to destroy new pathogens.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74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89" y="40341"/>
            <a:ext cx="8127999" cy="1411941"/>
          </a:xfrm>
        </p:spPr>
        <p:txBody>
          <a:bodyPr/>
          <a:lstStyle/>
          <a:p>
            <a:r>
              <a:rPr lang="en-US" b="1" dirty="0" smtClean="0"/>
              <a:t>Prokaryotes &amp; Eukaryotes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95" y="1452282"/>
            <a:ext cx="8549394" cy="4289611"/>
          </a:xfrm>
        </p:spPr>
        <p:txBody>
          <a:bodyPr/>
          <a:lstStyle/>
          <a:p>
            <a:r>
              <a:rPr lang="en-US" dirty="0" smtClean="0"/>
              <a:t>Cells can range in size from only </a:t>
            </a:r>
            <a:r>
              <a:rPr lang="en-US" b="1" dirty="0" smtClean="0"/>
              <a:t>0.2 micrometers </a:t>
            </a:r>
            <a:r>
              <a:rPr lang="mr-IN" b="1" dirty="0" smtClean="0"/>
              <a:t>–</a:t>
            </a:r>
            <a:r>
              <a:rPr lang="en-US" b="1" dirty="0" smtClean="0"/>
              <a:t> 1000 micrometers in diameter.</a:t>
            </a:r>
          </a:p>
          <a:p>
            <a:r>
              <a:rPr lang="en-US" dirty="0" smtClean="0"/>
              <a:t>Despite their differences they have </a:t>
            </a:r>
            <a:r>
              <a:rPr lang="en-US" b="1" dirty="0" smtClean="0"/>
              <a:t>two characteristics in common.</a:t>
            </a:r>
          </a:p>
          <a:p>
            <a:pPr lvl="1"/>
            <a:r>
              <a:rPr lang="en-US" dirty="0" smtClean="0"/>
              <a:t>1) They are surrounded by a</a:t>
            </a:r>
            <a:r>
              <a:rPr lang="en-US" b="1" dirty="0" smtClean="0"/>
              <a:t> barrier called a cell membrane.</a:t>
            </a:r>
          </a:p>
          <a:p>
            <a:pPr lvl="1"/>
            <a:r>
              <a:rPr lang="en-US" dirty="0" smtClean="0"/>
              <a:t>2) At some point in their lives, they contain the molecule that </a:t>
            </a:r>
            <a:r>
              <a:rPr lang="en-US" b="1" dirty="0" smtClean="0"/>
              <a:t>carries biological information </a:t>
            </a:r>
            <a:r>
              <a:rPr lang="mr-IN" b="1" dirty="0" smtClean="0"/>
              <a:t>–</a:t>
            </a:r>
            <a:r>
              <a:rPr lang="en-US" b="1" dirty="0" smtClean="0"/>
              <a:t> DNA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06112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1889"/>
            <a:ext cx="9144000" cy="33161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a bacterial infection does occur, a number of drugs can be used to </a:t>
            </a:r>
            <a:r>
              <a:rPr lang="en-US" b="1" dirty="0" smtClean="0"/>
              <a:t>attack and destroy the invading bacteria.</a:t>
            </a:r>
          </a:p>
          <a:p>
            <a:pPr lvl="1"/>
            <a:r>
              <a:rPr lang="en-US" dirty="0" smtClean="0"/>
              <a:t>Antibiotics are compounds that </a:t>
            </a:r>
            <a:r>
              <a:rPr lang="en-US" b="1" dirty="0" smtClean="0"/>
              <a:t>block the growth and reproduction of bacteria.</a:t>
            </a:r>
          </a:p>
          <a:p>
            <a:pPr lvl="1"/>
            <a:r>
              <a:rPr lang="en-US" dirty="0" smtClean="0"/>
              <a:t>One of the major reasons for the dramatic increase in human life expectancy during the past two centuries, is an increased </a:t>
            </a:r>
            <a:r>
              <a:rPr lang="en-US" b="1" dirty="0" smtClean="0"/>
              <a:t>understanding of how to prevent bacterial infections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61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5206998" cy="1411941"/>
          </a:xfrm>
        </p:spPr>
        <p:txBody>
          <a:bodyPr/>
          <a:lstStyle/>
          <a:p>
            <a:r>
              <a:rPr lang="en-US" b="1" dirty="0" smtClean="0"/>
              <a:t>Bacterial Disease in Animals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36333"/>
            <a:ext cx="9144000" cy="4046403"/>
          </a:xfrm>
        </p:spPr>
        <p:txBody>
          <a:bodyPr/>
          <a:lstStyle/>
          <a:p>
            <a:r>
              <a:rPr lang="en-US" dirty="0" smtClean="0"/>
              <a:t>Animals are also affected by bacterial diseases, requiring farmers and ranchers to take precautions to </a:t>
            </a:r>
            <a:r>
              <a:rPr lang="en-US" b="1" dirty="0" smtClean="0"/>
              <a:t>protect their livestock from infection.</a:t>
            </a:r>
          </a:p>
          <a:p>
            <a:pPr lvl="1"/>
            <a:r>
              <a:rPr lang="en-US" dirty="0" smtClean="0"/>
              <a:t>Some bacteria can infect both humans and animals, such as </a:t>
            </a:r>
            <a:r>
              <a:rPr lang="en-US" i="1" dirty="0" smtClean="0"/>
              <a:t>Bacillus </a:t>
            </a:r>
            <a:r>
              <a:rPr lang="en-US" i="1" dirty="0" err="1" smtClean="0"/>
              <a:t>anthracis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Anthrax infections can be found in sheep, and </a:t>
            </a:r>
            <a:r>
              <a:rPr lang="en-US" b="1" dirty="0" smtClean="0"/>
              <a:t>can spread to farmers and wool workers </a:t>
            </a:r>
            <a:r>
              <a:rPr lang="en-US" dirty="0" smtClean="0"/>
              <a:t>who have contact with the animals.</a:t>
            </a:r>
          </a:p>
          <a:p>
            <a:pPr lvl="1"/>
            <a:r>
              <a:rPr lang="en-US" dirty="0" smtClean="0"/>
              <a:t>Anthrax can be fatal to both humans and animals.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703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Controlling 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96" y="1492291"/>
            <a:ext cx="8690504" cy="4289611"/>
          </a:xfrm>
        </p:spPr>
        <p:txBody>
          <a:bodyPr/>
          <a:lstStyle/>
          <a:p>
            <a:r>
              <a:rPr lang="en-US" dirty="0" smtClean="0"/>
              <a:t>Although most bacteria are harmless, and many beneficial, the risk of infection is enough to</a:t>
            </a:r>
            <a:r>
              <a:rPr lang="en-US" b="1" dirty="0" smtClean="0"/>
              <a:t> warrant efforts to control bacterial growth.</a:t>
            </a:r>
          </a:p>
          <a:p>
            <a:r>
              <a:rPr lang="en-US" i="1" dirty="0" smtClean="0"/>
              <a:t>There are various methods used to control bacterial growth, </a:t>
            </a:r>
            <a:r>
              <a:rPr lang="en-US" b="1" i="1" dirty="0" smtClean="0"/>
              <a:t>including sterilization, disinfectants, and food processing.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62" y="410073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557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Sterilization by Heat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95" y="1478180"/>
            <a:ext cx="8817505" cy="4289611"/>
          </a:xfrm>
        </p:spPr>
        <p:txBody>
          <a:bodyPr/>
          <a:lstStyle/>
          <a:p>
            <a:r>
              <a:rPr lang="en-US" dirty="0" smtClean="0"/>
              <a:t>Sterilization </a:t>
            </a:r>
            <a:r>
              <a:rPr lang="en-US" b="1" dirty="0" smtClean="0"/>
              <a:t>destroys all bacteria by subjecting them to great heat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bacteria cannot survive high temperatures for a long time, so </a:t>
            </a:r>
            <a:r>
              <a:rPr lang="en-US" b="1" dirty="0" smtClean="0"/>
              <a:t>most can be killed by exposure to heat.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65660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Disinfectants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9144000" cy="3472496"/>
          </a:xfrm>
        </p:spPr>
        <p:txBody>
          <a:bodyPr/>
          <a:lstStyle/>
          <a:p>
            <a:r>
              <a:rPr lang="en-US" dirty="0" smtClean="0"/>
              <a:t>Another method to control bacteria growth, </a:t>
            </a:r>
            <a:r>
              <a:rPr lang="en-US" b="1" dirty="0" smtClean="0"/>
              <a:t>is to use disinfectants</a:t>
            </a:r>
            <a:r>
              <a:rPr lang="en-US" dirty="0" smtClean="0"/>
              <a:t>. These are used in homes to clean bathrooms, and kitchens etc.</a:t>
            </a:r>
          </a:p>
          <a:p>
            <a:pPr lvl="1"/>
            <a:r>
              <a:rPr lang="en-US" b="1" dirty="0" smtClean="0"/>
              <a:t>Proper hand washing methods </a:t>
            </a:r>
            <a:r>
              <a:rPr lang="en-US" dirty="0" smtClean="0"/>
              <a:t>are a good way to remove bacteria.</a:t>
            </a:r>
          </a:p>
          <a:p>
            <a:pPr lvl="1"/>
            <a:r>
              <a:rPr lang="en-US" b="1" dirty="0" smtClean="0"/>
              <a:t>Overuse of antibacterial compounds</a:t>
            </a:r>
            <a:r>
              <a:rPr lang="en-US" dirty="0" smtClean="0"/>
              <a:t> increases likelihood that common bacteria will eventually </a:t>
            </a:r>
            <a:r>
              <a:rPr lang="en-US" b="1" dirty="0" smtClean="0"/>
              <a:t>develop resistance.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01555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Food Storage and Processing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3"/>
            <a:ext cx="9144000" cy="3289050"/>
          </a:xfrm>
        </p:spPr>
        <p:txBody>
          <a:bodyPr/>
          <a:lstStyle/>
          <a:p>
            <a:r>
              <a:rPr lang="en-US" dirty="0" smtClean="0"/>
              <a:t>Bacteria can </a:t>
            </a:r>
            <a:r>
              <a:rPr lang="en-US" b="1" dirty="0" smtClean="0"/>
              <a:t>cause food to spoil.</a:t>
            </a:r>
          </a:p>
          <a:p>
            <a:pPr lvl="1"/>
            <a:r>
              <a:rPr lang="en-US" dirty="0" smtClean="0"/>
              <a:t>One method of preventing this is by </a:t>
            </a:r>
            <a:r>
              <a:rPr lang="en-US" b="1" dirty="0" smtClean="0"/>
              <a:t>storing it in a refrigerator.</a:t>
            </a:r>
          </a:p>
          <a:p>
            <a:pPr lvl="1"/>
            <a:r>
              <a:rPr lang="en-US" dirty="0" smtClean="0"/>
              <a:t>Low temperatures cause bacteria to </a:t>
            </a:r>
            <a:r>
              <a:rPr lang="en-US" b="1" dirty="0" smtClean="0"/>
              <a:t>reproduce more slowly. </a:t>
            </a:r>
          </a:p>
          <a:p>
            <a:pPr lvl="1"/>
            <a:r>
              <a:rPr lang="en-US" dirty="0" smtClean="0"/>
              <a:t>In addition, </a:t>
            </a:r>
            <a:r>
              <a:rPr lang="en-US" b="1" dirty="0" smtClean="0"/>
              <a:t>boiling, frying, or steaming can sterilize </a:t>
            </a:r>
            <a:r>
              <a:rPr lang="en-US" dirty="0" smtClean="0"/>
              <a:t>many kinds of food.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516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62" y="1955850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Viral Disease in Humans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2"/>
            <a:ext cx="9143999" cy="5405718"/>
          </a:xfrm>
        </p:spPr>
        <p:txBody>
          <a:bodyPr>
            <a:normAutofit/>
          </a:bodyPr>
          <a:lstStyle/>
          <a:p>
            <a:r>
              <a:rPr lang="en-US" i="1" dirty="0" smtClean="0"/>
              <a:t>Like bacteria, viruses </a:t>
            </a:r>
            <a:r>
              <a:rPr lang="en-US" b="1" i="1" dirty="0" smtClean="0"/>
              <a:t>produce disease by disrupting the body’s normal equilibrium.</a:t>
            </a:r>
          </a:p>
          <a:p>
            <a:endParaRPr lang="en-US" dirty="0" smtClean="0"/>
          </a:p>
          <a:p>
            <a:r>
              <a:rPr lang="en-US" dirty="0" smtClean="0"/>
              <a:t>In many viral infections,</a:t>
            </a:r>
            <a:r>
              <a:rPr lang="en-US" b="1" dirty="0" smtClean="0"/>
              <a:t> viruses attack and destroy certain cells in the body</a:t>
            </a:r>
            <a:r>
              <a:rPr lang="en-US" dirty="0" smtClean="0"/>
              <a:t>, causing the symptoms of the disease.</a:t>
            </a:r>
          </a:p>
          <a:p>
            <a:pPr lvl="1"/>
            <a:r>
              <a:rPr lang="en-US" dirty="0" smtClean="0"/>
              <a:t>Ex. poliovirus infects and kills cells of the nervous system, producing paralysis.</a:t>
            </a:r>
          </a:p>
        </p:txBody>
      </p:sp>
    </p:spTree>
    <p:extLst>
      <p:ext uri="{BB962C8B-B14F-4D97-AF65-F5344CB8AC3E}">
        <p14:creationId xmlns:p14="http://schemas.microsoft.com/office/powerpoint/2010/main" val="19022368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85" y="1464069"/>
            <a:ext cx="8746948" cy="5041153"/>
          </a:xfrm>
        </p:spPr>
        <p:txBody>
          <a:bodyPr/>
          <a:lstStyle/>
          <a:p>
            <a:r>
              <a:rPr lang="en-US" dirty="0"/>
              <a:t>Unlike bacterial diseases, </a:t>
            </a:r>
            <a:r>
              <a:rPr lang="en-US" b="1" dirty="0"/>
              <a:t>viral diseases cannot be treated with antibiotics.</a:t>
            </a:r>
          </a:p>
          <a:p>
            <a:pPr lvl="1"/>
            <a:r>
              <a:rPr lang="en-US" dirty="0"/>
              <a:t>The best way to protect against </a:t>
            </a:r>
            <a:r>
              <a:rPr lang="en-US" b="1" dirty="0"/>
              <a:t>most viral disease lies in vaccines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Most vaccines provide protection only if they are used </a:t>
            </a:r>
            <a:r>
              <a:rPr lang="en-US" b="1" dirty="0" smtClean="0"/>
              <a:t>before an infection begins.</a:t>
            </a:r>
          </a:p>
          <a:p>
            <a:pPr lvl="1"/>
            <a:r>
              <a:rPr lang="en-US" dirty="0" smtClean="0"/>
              <a:t>Once a viral disease has been contracted,</a:t>
            </a:r>
            <a:r>
              <a:rPr lang="en-US" b="1" dirty="0" smtClean="0"/>
              <a:t> it may be too late to control the infection.</a:t>
            </a:r>
          </a:p>
          <a:p>
            <a:pPr lvl="1"/>
            <a:r>
              <a:rPr lang="en-US" dirty="0" smtClean="0"/>
              <a:t>However, sometimes the </a:t>
            </a:r>
            <a:r>
              <a:rPr lang="en-US" b="1" dirty="0" smtClean="0"/>
              <a:t>symptoms of infection can be treated.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485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Viral Disease in Animals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534625"/>
            <a:ext cx="8535282" cy="4289611"/>
          </a:xfrm>
        </p:spPr>
        <p:txBody>
          <a:bodyPr/>
          <a:lstStyle/>
          <a:p>
            <a:r>
              <a:rPr lang="en-US" dirty="0" smtClean="0"/>
              <a:t>Viruses produce </a:t>
            </a:r>
            <a:r>
              <a:rPr lang="en-US" b="1" dirty="0" smtClean="0"/>
              <a:t>serious animal diseases as well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animal viruses </a:t>
            </a:r>
            <a:r>
              <a:rPr lang="en-US" b="1" dirty="0" smtClean="0"/>
              <a:t>can even cause cancer.</a:t>
            </a:r>
          </a:p>
          <a:p>
            <a:pPr lvl="1"/>
            <a:r>
              <a:rPr lang="en-US" dirty="0" smtClean="0"/>
              <a:t>Scientists have learned a great deal about cancer by studying the genes of these </a:t>
            </a:r>
            <a:r>
              <a:rPr lang="en-US" b="1" dirty="0" smtClean="0"/>
              <a:t>oncogenic viruses</a:t>
            </a:r>
            <a:r>
              <a:rPr lang="en-US" dirty="0" smtClean="0"/>
              <a:t>, which disrupt normal controls over </a:t>
            </a:r>
            <a:r>
              <a:rPr lang="en-US" b="1" dirty="0" smtClean="0"/>
              <a:t>cell growth and division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013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Viral Disease in Plants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492291"/>
            <a:ext cx="8605838" cy="4885931"/>
          </a:xfrm>
        </p:spPr>
        <p:txBody>
          <a:bodyPr>
            <a:normAutofit/>
          </a:bodyPr>
          <a:lstStyle/>
          <a:p>
            <a:r>
              <a:rPr lang="en-US" dirty="0" smtClean="0"/>
              <a:t>Many viruses infect plants.</a:t>
            </a:r>
          </a:p>
          <a:p>
            <a:pPr lvl="1"/>
            <a:r>
              <a:rPr lang="en-US" dirty="0" smtClean="0"/>
              <a:t>These viruses pose a serious threat to </a:t>
            </a:r>
            <a:r>
              <a:rPr lang="en-US" b="1" dirty="0" smtClean="0"/>
              <a:t>many agricultural crops.</a:t>
            </a:r>
          </a:p>
          <a:p>
            <a:pPr lvl="1"/>
            <a:r>
              <a:rPr lang="en-US" dirty="0" smtClean="0"/>
              <a:t>Like other viruses, most plant viruses have a </a:t>
            </a:r>
            <a:r>
              <a:rPr lang="en-US" b="1" dirty="0" smtClean="0"/>
              <a:t>difficult time entering the cells they infect.</a:t>
            </a:r>
          </a:p>
          <a:p>
            <a:pPr lvl="1"/>
            <a:r>
              <a:rPr lang="en-US" dirty="0" smtClean="0"/>
              <a:t>Partly due to the fact that </a:t>
            </a:r>
            <a:r>
              <a:rPr lang="en-US" b="1" dirty="0" smtClean="0"/>
              <a:t>plants have a thick cell wall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Many plant viruses are </a:t>
            </a:r>
            <a:r>
              <a:rPr lang="en-US" b="1" dirty="0" smtClean="0"/>
              <a:t>spread by insects.</a:t>
            </a:r>
          </a:p>
          <a:p>
            <a:pPr lvl="1"/>
            <a:r>
              <a:rPr lang="en-US" dirty="0" smtClean="0"/>
              <a:t>Once inside the plant, </a:t>
            </a:r>
            <a:r>
              <a:rPr lang="en-US" b="1" dirty="0" smtClean="0"/>
              <a:t>many viruses spread rapidly</a:t>
            </a:r>
            <a:r>
              <a:rPr lang="en-US" dirty="0" smtClean="0"/>
              <a:t>, </a:t>
            </a:r>
            <a:r>
              <a:rPr lang="en-US" b="1" dirty="0" smtClean="0"/>
              <a:t>causing severe tissue damage</a:t>
            </a:r>
            <a:r>
              <a:rPr lang="en-US" dirty="0" smtClean="0"/>
              <a:t>, sometimes killing the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3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40" y="3344333"/>
            <a:ext cx="8817504" cy="3513667"/>
          </a:xfrm>
        </p:spPr>
        <p:txBody>
          <a:bodyPr/>
          <a:lstStyle/>
          <a:p>
            <a:r>
              <a:rPr lang="en-US" dirty="0" smtClean="0"/>
              <a:t>Cells fall into two broad categories, depending on </a:t>
            </a:r>
            <a:r>
              <a:rPr lang="en-US" b="1" dirty="0" smtClean="0"/>
              <a:t>whether they contain a nucleus.</a:t>
            </a:r>
          </a:p>
          <a:p>
            <a:pPr lvl="1"/>
            <a:r>
              <a:rPr lang="en-US" dirty="0" smtClean="0"/>
              <a:t>The nucleus is a large membrane-enclosed structure that contains the </a:t>
            </a:r>
            <a:r>
              <a:rPr lang="en-US" b="1" dirty="0" smtClean="0"/>
              <a:t>cell’s genetic material in the form of DNA</a:t>
            </a:r>
          </a:p>
          <a:p>
            <a:pPr lvl="1"/>
            <a:r>
              <a:rPr lang="en-US" dirty="0" smtClean="0"/>
              <a:t>The nucleus controls </a:t>
            </a:r>
            <a:r>
              <a:rPr lang="en-US" b="1" dirty="0" smtClean="0"/>
              <a:t>many of the cells activities.</a:t>
            </a:r>
          </a:p>
          <a:p>
            <a:pPr lvl="1"/>
            <a:r>
              <a:rPr lang="en-US" b="1" dirty="0" smtClean="0"/>
              <a:t>Eukaryotic</a:t>
            </a:r>
            <a:r>
              <a:rPr lang="en-US" dirty="0" smtClean="0"/>
              <a:t> cells </a:t>
            </a:r>
            <a:r>
              <a:rPr lang="en-US" b="1" dirty="0" smtClean="0"/>
              <a:t>contain a nucleus</a:t>
            </a:r>
            <a:r>
              <a:rPr lang="en-US" dirty="0" smtClean="0"/>
              <a:t>,</a:t>
            </a:r>
            <a:r>
              <a:rPr lang="en-US" b="1" dirty="0" smtClean="0"/>
              <a:t> prokaryotic cells do not</a:t>
            </a:r>
            <a:r>
              <a:rPr lang="en-US" dirty="0" smtClean="0"/>
              <a:t> contain a nucleus.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294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Viroids</a:t>
            </a:r>
            <a:r>
              <a:rPr lang="en-US" b="1" dirty="0" smtClean="0"/>
              <a:t> and Prions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8180"/>
            <a:ext cx="9144000" cy="53798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are virus-like particles that </a:t>
            </a:r>
            <a:r>
              <a:rPr lang="en-US" b="1" dirty="0" smtClean="0"/>
              <a:t>also cause disease.</a:t>
            </a:r>
          </a:p>
          <a:p>
            <a:r>
              <a:rPr lang="en-US" dirty="0" err="1" smtClean="0"/>
              <a:t>Viroids</a:t>
            </a:r>
            <a:r>
              <a:rPr lang="en-US" dirty="0" smtClean="0"/>
              <a:t> cause disease in </a:t>
            </a:r>
            <a:r>
              <a:rPr lang="en-US" b="1" dirty="0" smtClean="0"/>
              <a:t>plants.</a:t>
            </a:r>
          </a:p>
          <a:p>
            <a:pPr lvl="1"/>
            <a:r>
              <a:rPr lang="en-US" dirty="0" smtClean="0"/>
              <a:t>They are </a:t>
            </a:r>
            <a:r>
              <a:rPr lang="en-US" b="1" dirty="0" smtClean="0"/>
              <a:t>single-stranded RNA molecules that have no surrounding capsids.</a:t>
            </a:r>
          </a:p>
          <a:p>
            <a:pPr lvl="1"/>
            <a:r>
              <a:rPr lang="en-US" dirty="0" smtClean="0"/>
              <a:t>They disrupt metabolism of plant cell by infecting the cell and forcing synthesis of new </a:t>
            </a:r>
            <a:r>
              <a:rPr lang="en-US" dirty="0" err="1" smtClean="0"/>
              <a:t>viroids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Prions cause disease in </a:t>
            </a:r>
            <a:r>
              <a:rPr lang="en-US" b="1" dirty="0" smtClean="0"/>
              <a:t>animals.</a:t>
            </a:r>
          </a:p>
          <a:p>
            <a:pPr lvl="1"/>
            <a:r>
              <a:rPr lang="en-US" dirty="0" smtClean="0"/>
              <a:t>Prions </a:t>
            </a:r>
            <a:r>
              <a:rPr lang="en-US" b="1" dirty="0" smtClean="0"/>
              <a:t>contain only proteins, not DNA or RNA</a:t>
            </a:r>
            <a:r>
              <a:rPr lang="en-US" dirty="0" smtClean="0"/>
              <a:t>, so they are not technically viruses. </a:t>
            </a:r>
          </a:p>
          <a:p>
            <a:pPr lvl="1"/>
            <a:r>
              <a:rPr lang="en-US" dirty="0" smtClean="0"/>
              <a:t>It is thought that they cause disease by forming </a:t>
            </a:r>
            <a:r>
              <a:rPr lang="en-US" b="1" dirty="0" smtClean="0"/>
              <a:t>protein clumps</a:t>
            </a:r>
            <a:r>
              <a:rPr lang="en-US" dirty="0" smtClean="0"/>
              <a:t>. These clumps induce normal protein molecules to become prions.</a:t>
            </a:r>
          </a:p>
          <a:p>
            <a:pPr lvl="1"/>
            <a:r>
              <a:rPr lang="en-US" dirty="0" smtClean="0"/>
              <a:t>Eventually there are so many prions, </a:t>
            </a:r>
            <a:r>
              <a:rPr lang="en-US" b="1" dirty="0" smtClean="0"/>
              <a:t>the cells become damaged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9403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TED Talk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Evolution of Antibiotic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8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40" y="2996187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452282"/>
            <a:ext cx="8761060" cy="5067051"/>
          </a:xfrm>
        </p:spPr>
        <p:txBody>
          <a:bodyPr/>
          <a:lstStyle/>
          <a:p>
            <a:r>
              <a:rPr lang="en-US" dirty="0" smtClean="0"/>
              <a:t>Prokaryotic cells are generally</a:t>
            </a:r>
            <a:r>
              <a:rPr lang="en-US" b="1" dirty="0" smtClean="0"/>
              <a:t> smaller and simpler than eukaryotic cells.</a:t>
            </a:r>
          </a:p>
          <a:p>
            <a:r>
              <a:rPr lang="en-US" i="1" dirty="0" smtClean="0"/>
              <a:t>Prokaryotic cells have genetic material that is</a:t>
            </a:r>
            <a:r>
              <a:rPr lang="en-US" b="1" i="1" dirty="0" smtClean="0"/>
              <a:t> not contained in a nucleus.</a:t>
            </a:r>
            <a:endParaRPr lang="en-US" b="1" dirty="0" smtClean="0"/>
          </a:p>
          <a:p>
            <a:r>
              <a:rPr lang="en-US" dirty="0" smtClean="0"/>
              <a:t>Despite their simplicity, prokaryotes carry out </a:t>
            </a:r>
            <a:r>
              <a:rPr lang="en-US" b="1" dirty="0" smtClean="0"/>
              <a:t>every activity associated with living things.</a:t>
            </a:r>
          </a:p>
          <a:p>
            <a:pPr lvl="1"/>
            <a:r>
              <a:rPr lang="en-US" b="1" dirty="0" smtClean="0"/>
              <a:t>They grow</a:t>
            </a:r>
            <a:r>
              <a:rPr lang="en-US" dirty="0" smtClean="0"/>
              <a:t>, reproduce, </a:t>
            </a:r>
            <a:r>
              <a:rPr lang="en-US" b="1" dirty="0" smtClean="0"/>
              <a:t>respond to the environment</a:t>
            </a:r>
            <a:r>
              <a:rPr lang="en-US" dirty="0" smtClean="0"/>
              <a:t>, and some can even move.</a:t>
            </a:r>
          </a:p>
          <a:p>
            <a:pPr lvl="1"/>
            <a:r>
              <a:rPr lang="en-US" b="1" dirty="0" smtClean="0"/>
              <a:t>Bacteria</a:t>
            </a:r>
            <a:r>
              <a:rPr lang="en-US" dirty="0" smtClean="0"/>
              <a:t> are examples of prokaryotes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18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5426</TotalTime>
  <Words>3956</Words>
  <Application>Microsoft Macintosh PowerPoint</Application>
  <PresentationFormat>On-screen Show (4:3)</PresentationFormat>
  <Paragraphs>309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Infusion</vt:lpstr>
      <vt:lpstr>The Cell/Bacteria &amp; Viruses</vt:lpstr>
      <vt:lpstr>5-1 – LIFE IS CELLULAR</vt:lpstr>
      <vt:lpstr>Early Microscopes</vt:lpstr>
      <vt:lpstr>The Cell Theory</vt:lpstr>
      <vt:lpstr>Exploring the Cell</vt:lpstr>
      <vt:lpstr>PowerPoint Presentation</vt:lpstr>
      <vt:lpstr>Prokaryotes &amp; Eukaryotes</vt:lpstr>
      <vt:lpstr>PowerPoint Presentation</vt:lpstr>
      <vt:lpstr>Prokaryotes</vt:lpstr>
      <vt:lpstr>Eukaryotes</vt:lpstr>
      <vt:lpstr>5.2 – EUKARYOTIC CELL STRUCTURE</vt:lpstr>
      <vt:lpstr>Nucleus</vt:lpstr>
      <vt:lpstr>Ribosomes</vt:lpstr>
      <vt:lpstr>Endoplasmic Reticulum</vt:lpstr>
      <vt:lpstr>Golgi Apparatus</vt:lpstr>
      <vt:lpstr>Lysosomes</vt:lpstr>
      <vt:lpstr>Vacuoles</vt:lpstr>
      <vt:lpstr>Mitochondria</vt:lpstr>
      <vt:lpstr>Chloroplasts</vt:lpstr>
      <vt:lpstr>Cytoskeleton</vt:lpstr>
      <vt:lpstr>5.3 - BACTERIA</vt:lpstr>
      <vt:lpstr>Classifying Prokaryotes</vt:lpstr>
      <vt:lpstr>Eubacteria</vt:lpstr>
      <vt:lpstr>Archaebacteria</vt:lpstr>
      <vt:lpstr>Identifying Prokaryotes</vt:lpstr>
      <vt:lpstr>Shapes</vt:lpstr>
      <vt:lpstr>Cell Walls</vt:lpstr>
      <vt:lpstr>Movement</vt:lpstr>
      <vt:lpstr>Metabolic Diversity</vt:lpstr>
      <vt:lpstr>Heterotrophs</vt:lpstr>
      <vt:lpstr>Autotrophs</vt:lpstr>
      <vt:lpstr>Releasing Energy</vt:lpstr>
      <vt:lpstr>Growth &amp; Reproduction</vt:lpstr>
      <vt:lpstr>Binary Fission</vt:lpstr>
      <vt:lpstr>Spore Formation</vt:lpstr>
      <vt:lpstr>Genetic Diversity in Prokaryotes</vt:lpstr>
      <vt:lpstr>Rapid Reproduction &amp; Mutation</vt:lpstr>
      <vt:lpstr>PowerPoint Presentation</vt:lpstr>
      <vt:lpstr>Genetic Recombination</vt:lpstr>
      <vt:lpstr>Transformation</vt:lpstr>
      <vt:lpstr>Transduction</vt:lpstr>
      <vt:lpstr>Conjugation</vt:lpstr>
      <vt:lpstr>PowerPoint Presentation</vt:lpstr>
      <vt:lpstr>PowerPoint Presentation</vt:lpstr>
      <vt:lpstr>PowerPoint Presentation</vt:lpstr>
      <vt:lpstr>Importance of Bacteria</vt:lpstr>
      <vt:lpstr>Decomposers</vt:lpstr>
      <vt:lpstr>Nitrogen Fixers</vt:lpstr>
      <vt:lpstr>Human Uses of Bacteria</vt:lpstr>
      <vt:lpstr>5.4 - VIRUSES</vt:lpstr>
      <vt:lpstr>PowerPoint Presentation</vt:lpstr>
      <vt:lpstr>PowerPoint Presentation</vt:lpstr>
      <vt:lpstr>PowerPoint Presentation</vt:lpstr>
      <vt:lpstr>Viral Infection</vt:lpstr>
      <vt:lpstr>Lytic Infection</vt:lpstr>
      <vt:lpstr>Lysogenic Infection</vt:lpstr>
      <vt:lpstr>PowerPoint Presentation</vt:lpstr>
      <vt:lpstr>Retroviruses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Viruses and Living Cells</vt:lpstr>
      <vt:lpstr>5.5 – DISEASES CAUSED BY BACTERIA AND VIRUSES</vt:lpstr>
      <vt:lpstr>Bacterial Disease in Humans</vt:lpstr>
      <vt:lpstr>Using Cells for Food</vt:lpstr>
      <vt:lpstr>Releasing Toxins</vt:lpstr>
      <vt:lpstr>Preventing Bacterial Disease</vt:lpstr>
      <vt:lpstr>PowerPoint Presentation</vt:lpstr>
      <vt:lpstr>Bacterial Disease in Animals</vt:lpstr>
      <vt:lpstr>Controlling Bacteria</vt:lpstr>
      <vt:lpstr>Sterilization by Heat</vt:lpstr>
      <vt:lpstr>Disinfectants</vt:lpstr>
      <vt:lpstr>Food Storage and Processing</vt:lpstr>
      <vt:lpstr>Viral Disease in Humans</vt:lpstr>
      <vt:lpstr>PowerPoint Presentation</vt:lpstr>
      <vt:lpstr>Viral Disease in Animals</vt:lpstr>
      <vt:lpstr>Viral Disease in Plants</vt:lpstr>
      <vt:lpstr>Viroids and Prions</vt:lpstr>
      <vt:lpstr>TED Talk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Cell/Bacteria &amp; Viruses</dc:title>
  <dc:creator>Danielle Martel</dc:creator>
  <cp:lastModifiedBy>Danielle Martel</cp:lastModifiedBy>
  <cp:revision>58</cp:revision>
  <dcterms:created xsi:type="dcterms:W3CDTF">2018-11-11T17:43:28Z</dcterms:created>
  <dcterms:modified xsi:type="dcterms:W3CDTF">2019-01-20T04:39:15Z</dcterms:modified>
</cp:coreProperties>
</file>