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5" r:id="rId9"/>
    <p:sldId id="266" r:id="rId10"/>
    <p:sldId id="267" r:id="rId11"/>
    <p:sldId id="268" r:id="rId12"/>
    <p:sldId id="269" r:id="rId13"/>
    <p:sldId id="270" r:id="rId14"/>
    <p:sldId id="271" r:id="rId15"/>
    <p:sldId id="272" r:id="rId16"/>
    <p:sldId id="294" r:id="rId17"/>
    <p:sldId id="295" r:id="rId18"/>
    <p:sldId id="296" r:id="rId19"/>
    <p:sldId id="297"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96" y="-4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18-11-04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18-11-04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18-11-04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18-11-04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18-11-04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18-11-04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18-11-04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18-11-04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18-11-04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18-11-04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18-11-04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18-11-04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CA"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18-11-04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CA"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CA"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18-11-04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18-11-04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18-11-04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18-11-04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18-11-04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18-11-04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5647" y="4567517"/>
            <a:ext cx="5692589" cy="1048684"/>
          </a:xfrm>
        </p:spPr>
        <p:txBody>
          <a:bodyPr>
            <a:noAutofit/>
          </a:bodyPr>
          <a:lstStyle/>
          <a:p>
            <a:r>
              <a:rPr lang="en-US" sz="5400" b="1" dirty="0" smtClean="0"/>
              <a:t>CLASSIFICATION</a:t>
            </a:r>
            <a:endParaRPr lang="en-US" sz="5400" b="1" dirty="0"/>
          </a:p>
        </p:txBody>
      </p:sp>
      <p:sp>
        <p:nvSpPr>
          <p:cNvPr id="3" name="Subtitle 2"/>
          <p:cNvSpPr>
            <a:spLocks noGrp="1"/>
          </p:cNvSpPr>
          <p:nvPr>
            <p:ph type="subTitle" idx="1"/>
          </p:nvPr>
        </p:nvSpPr>
        <p:spPr>
          <a:xfrm>
            <a:off x="1667974" y="5568509"/>
            <a:ext cx="5458968" cy="621792"/>
          </a:xfrm>
        </p:spPr>
        <p:txBody>
          <a:bodyPr/>
          <a:lstStyle/>
          <a:p>
            <a:r>
              <a:rPr lang="en-US" b="1" dirty="0" smtClean="0"/>
              <a:t>Ms. Martel</a:t>
            </a:r>
            <a:endParaRPr lang="en-US" b="1" dirty="0"/>
          </a:p>
        </p:txBody>
      </p:sp>
    </p:spTree>
    <p:extLst>
      <p:ext uri="{BB962C8B-B14F-4D97-AF65-F5344CB8AC3E}">
        <p14:creationId xmlns:p14="http://schemas.microsoft.com/office/powerpoint/2010/main" val="341522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89"/>
            <a:ext cx="5432778" cy="1143000"/>
          </a:xfrm>
        </p:spPr>
        <p:txBody>
          <a:bodyPr/>
          <a:lstStyle/>
          <a:p>
            <a:pPr algn="ctr"/>
            <a:r>
              <a:rPr lang="en-US" b="1" dirty="0" smtClean="0"/>
              <a:t>Which Similarities Are Most Important?</a:t>
            </a:r>
            <a:endParaRPr lang="en-US" b="1" dirty="0"/>
          </a:p>
        </p:txBody>
      </p:sp>
      <p:sp>
        <p:nvSpPr>
          <p:cNvPr id="3" name="Content Placeholder 2"/>
          <p:cNvSpPr>
            <a:spLocks noGrp="1"/>
          </p:cNvSpPr>
          <p:nvPr>
            <p:ph idx="1"/>
          </p:nvPr>
        </p:nvSpPr>
        <p:spPr>
          <a:xfrm>
            <a:off x="203199" y="1196622"/>
            <a:ext cx="5356579" cy="2429934"/>
          </a:xfrm>
        </p:spPr>
        <p:txBody>
          <a:bodyPr>
            <a:normAutofit/>
          </a:bodyPr>
          <a:lstStyle/>
          <a:p>
            <a:r>
              <a:rPr lang="en-US" sz="2800" dirty="0" smtClean="0"/>
              <a:t>Linnaeus grouped species into larger taxa, such as genus and family, mainly according to </a:t>
            </a:r>
            <a:r>
              <a:rPr lang="en-US" sz="2800" b="1" dirty="0" smtClean="0"/>
              <a:t>visible similarities and differences. </a:t>
            </a:r>
          </a:p>
        </p:txBody>
      </p:sp>
      <p:sp>
        <p:nvSpPr>
          <p:cNvPr id="5" name="TextBox 4"/>
          <p:cNvSpPr txBox="1"/>
          <p:nvPr/>
        </p:nvSpPr>
        <p:spPr>
          <a:xfrm>
            <a:off x="0" y="3485444"/>
            <a:ext cx="9143999" cy="3354765"/>
          </a:xfrm>
          <a:prstGeom prst="rect">
            <a:avLst/>
          </a:prstGeom>
          <a:noFill/>
        </p:spPr>
        <p:txBody>
          <a:bodyPr wrap="square" rtlCol="0">
            <a:spAutoFit/>
          </a:bodyPr>
          <a:lstStyle/>
          <a:p>
            <a:pPr marL="914400" lvl="1" indent="-457200">
              <a:buFont typeface="Arial"/>
              <a:buChar char="•"/>
            </a:pPr>
            <a:r>
              <a:rPr lang="en-US" sz="2600" dirty="0"/>
              <a:t>But which similarities and differences</a:t>
            </a:r>
            <a:r>
              <a:rPr lang="en-US" sz="2600" b="1" dirty="0"/>
              <a:t> are most important?</a:t>
            </a:r>
          </a:p>
          <a:p>
            <a:pPr marL="457200" indent="-457200">
              <a:buFont typeface="Arial"/>
              <a:buChar char="•"/>
            </a:pPr>
            <a:r>
              <a:rPr lang="en-US" sz="2800" dirty="0"/>
              <a:t>If you lived in Linnaeus’s time, how would you have classified dolphins</a:t>
            </a:r>
            <a:r>
              <a:rPr lang="en-US" sz="2800" dirty="0" smtClean="0"/>
              <a:t>?</a:t>
            </a:r>
          </a:p>
          <a:p>
            <a:pPr marL="914400" lvl="1" indent="-457200">
              <a:buFont typeface="Arial"/>
              <a:buChar char="•"/>
            </a:pPr>
            <a:r>
              <a:rPr lang="en-US" sz="2600" dirty="0" smtClean="0"/>
              <a:t>Would you have called them fishes because they </a:t>
            </a:r>
            <a:r>
              <a:rPr lang="en-US" sz="2600" b="1" dirty="0" smtClean="0"/>
              <a:t>live in water and have finlike limbs</a:t>
            </a:r>
            <a:r>
              <a:rPr lang="en-US" sz="2600" dirty="0" smtClean="0"/>
              <a:t>?</a:t>
            </a:r>
          </a:p>
          <a:p>
            <a:pPr marL="914400" lvl="1" indent="-457200">
              <a:buFont typeface="Arial"/>
              <a:buChar char="•"/>
            </a:pPr>
            <a:r>
              <a:rPr lang="en-US" sz="2600" dirty="0" smtClean="0"/>
              <a:t>Or would you call them mammals because they </a:t>
            </a:r>
            <a:r>
              <a:rPr lang="en-US" sz="2600" b="1" dirty="0" smtClean="0"/>
              <a:t>breathe air and feed their young with milk</a:t>
            </a:r>
            <a:r>
              <a:rPr lang="en-US" sz="2600" dirty="0" smtClean="0"/>
              <a:t>?</a:t>
            </a:r>
            <a:endParaRPr lang="en-US" sz="2600" dirty="0"/>
          </a:p>
        </p:txBody>
      </p:sp>
    </p:spTree>
    <p:extLst>
      <p:ext uri="{BB962C8B-B14F-4D97-AF65-F5344CB8AC3E}">
        <p14:creationId xmlns:p14="http://schemas.microsoft.com/office/powerpoint/2010/main" val="209574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56" y="155222"/>
            <a:ext cx="3931356" cy="1083732"/>
          </a:xfrm>
        </p:spPr>
        <p:txBody>
          <a:bodyPr/>
          <a:lstStyle/>
          <a:p>
            <a:pPr algn="ctr"/>
            <a:r>
              <a:rPr lang="en-US" b="1" dirty="0" smtClean="0"/>
              <a:t>Evolutionary Classification</a:t>
            </a:r>
            <a:endParaRPr lang="en-US" b="1" dirty="0"/>
          </a:p>
        </p:txBody>
      </p:sp>
      <p:sp>
        <p:nvSpPr>
          <p:cNvPr id="3" name="Content Placeholder 2"/>
          <p:cNvSpPr>
            <a:spLocks noGrp="1"/>
          </p:cNvSpPr>
          <p:nvPr>
            <p:ph idx="1"/>
          </p:nvPr>
        </p:nvSpPr>
        <p:spPr>
          <a:xfrm>
            <a:off x="301976" y="1323620"/>
            <a:ext cx="5906913" cy="5294491"/>
          </a:xfrm>
        </p:spPr>
        <p:txBody>
          <a:bodyPr>
            <a:normAutofit/>
          </a:bodyPr>
          <a:lstStyle/>
          <a:p>
            <a:r>
              <a:rPr lang="en-US" sz="2800" dirty="0" smtClean="0"/>
              <a:t>Darwin’s ideas about descent with modification have given rise to the study of </a:t>
            </a:r>
            <a:r>
              <a:rPr lang="en-US" sz="2800" b="1" dirty="0" smtClean="0"/>
              <a:t>phylogeny, or evolutionary relationships among organisms.</a:t>
            </a:r>
          </a:p>
          <a:p>
            <a:r>
              <a:rPr lang="en-US" sz="2800" i="1" dirty="0" smtClean="0"/>
              <a:t>Biologists now group organisms into categories that represent </a:t>
            </a:r>
            <a:r>
              <a:rPr lang="en-US" sz="2800" b="1" i="1" dirty="0" smtClean="0"/>
              <a:t>line of evolutionary descent</a:t>
            </a:r>
            <a:r>
              <a:rPr lang="en-US" sz="2800" i="1" dirty="0" smtClean="0"/>
              <a:t>, or phylogeny, </a:t>
            </a:r>
            <a:r>
              <a:rPr lang="en-US" sz="2800" b="1" i="1" dirty="0" smtClean="0"/>
              <a:t>not just physical similarities.</a:t>
            </a:r>
            <a:endParaRPr lang="en-US" sz="2800" b="1" i="1" dirty="0"/>
          </a:p>
        </p:txBody>
      </p:sp>
      <p:pic>
        <p:nvPicPr>
          <p:cNvPr id="4" name="Picture 3"/>
          <p:cNvPicPr>
            <a:picLocks noChangeAspect="1"/>
          </p:cNvPicPr>
          <p:nvPr/>
        </p:nvPicPr>
        <p:blipFill>
          <a:blip r:embed="rId2"/>
          <a:stretch>
            <a:fillRect/>
          </a:stretch>
        </p:blipFill>
        <p:spPr>
          <a:xfrm>
            <a:off x="3078773" y="5455177"/>
            <a:ext cx="2198782" cy="935215"/>
          </a:xfrm>
          <a:prstGeom prst="rect">
            <a:avLst/>
          </a:prstGeom>
        </p:spPr>
      </p:pic>
    </p:spTree>
    <p:extLst>
      <p:ext uri="{BB962C8B-B14F-4D97-AF65-F5344CB8AC3E}">
        <p14:creationId xmlns:p14="http://schemas.microsoft.com/office/powerpoint/2010/main" val="416465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199" y="3200840"/>
            <a:ext cx="8729134" cy="3657160"/>
          </a:xfrm>
        </p:spPr>
        <p:txBody>
          <a:bodyPr>
            <a:normAutofit/>
          </a:bodyPr>
          <a:lstStyle/>
          <a:p>
            <a:r>
              <a:rPr lang="en-US" sz="2800" dirty="0" smtClean="0"/>
              <a:t>Species within a genus are</a:t>
            </a:r>
            <a:r>
              <a:rPr lang="en-US" sz="2800" b="1" dirty="0" smtClean="0"/>
              <a:t> more closely related to each other </a:t>
            </a:r>
            <a:r>
              <a:rPr lang="en-US" sz="2800" dirty="0" smtClean="0"/>
              <a:t>than to species in another genus.</a:t>
            </a:r>
          </a:p>
          <a:p>
            <a:pPr lvl="1"/>
            <a:r>
              <a:rPr lang="en-US" sz="2600" dirty="0" smtClean="0"/>
              <a:t>According to evolutionary classification that is because all members of a genus</a:t>
            </a:r>
            <a:r>
              <a:rPr lang="en-US" sz="2600" b="1" dirty="0" smtClean="0"/>
              <a:t> share a recent common ancestor</a:t>
            </a:r>
            <a:r>
              <a:rPr lang="en-US" sz="2600" dirty="0" smtClean="0"/>
              <a:t>.</a:t>
            </a:r>
          </a:p>
          <a:p>
            <a:pPr lvl="1"/>
            <a:r>
              <a:rPr lang="en-US" sz="2600" dirty="0" smtClean="0"/>
              <a:t>The higher the level of the taxon, </a:t>
            </a:r>
            <a:r>
              <a:rPr lang="en-US" sz="2600" b="1" dirty="0" smtClean="0"/>
              <a:t>the farther back in time the common ancestor </a:t>
            </a:r>
            <a:r>
              <a:rPr lang="en-US" sz="2600" dirty="0" smtClean="0"/>
              <a:t>of all the organisms in the taxon.</a:t>
            </a:r>
            <a:endParaRPr lang="en-US" sz="2600" dirty="0"/>
          </a:p>
        </p:txBody>
      </p:sp>
    </p:spTree>
    <p:extLst>
      <p:ext uri="{BB962C8B-B14F-4D97-AF65-F5344CB8AC3E}">
        <p14:creationId xmlns:p14="http://schemas.microsoft.com/office/powerpoint/2010/main" val="393279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733"/>
            <a:ext cx="5032023" cy="1143000"/>
          </a:xfrm>
        </p:spPr>
        <p:txBody>
          <a:bodyPr/>
          <a:lstStyle/>
          <a:p>
            <a:pPr algn="ctr"/>
            <a:r>
              <a:rPr lang="en-US" b="1" dirty="0" smtClean="0"/>
              <a:t>Classification Using </a:t>
            </a:r>
            <a:r>
              <a:rPr lang="en-US" b="1" dirty="0" err="1" smtClean="0"/>
              <a:t>Cladograms</a:t>
            </a:r>
            <a:endParaRPr lang="en-US" b="1" dirty="0"/>
          </a:p>
        </p:txBody>
      </p:sp>
      <p:sp>
        <p:nvSpPr>
          <p:cNvPr id="3" name="Content Placeholder 2"/>
          <p:cNvSpPr>
            <a:spLocks noGrp="1"/>
          </p:cNvSpPr>
          <p:nvPr>
            <p:ph idx="1"/>
          </p:nvPr>
        </p:nvSpPr>
        <p:spPr>
          <a:xfrm>
            <a:off x="160866" y="1233311"/>
            <a:ext cx="7035801" cy="5455356"/>
          </a:xfrm>
        </p:spPr>
        <p:txBody>
          <a:bodyPr>
            <a:normAutofit lnSpcReduction="10000"/>
          </a:bodyPr>
          <a:lstStyle/>
          <a:p>
            <a:r>
              <a:rPr lang="en-US" sz="2800" dirty="0" smtClean="0"/>
              <a:t>To refine the process of evolutionary classification, many biologists now prefer a method called </a:t>
            </a:r>
            <a:r>
              <a:rPr lang="en-US" sz="2800" b="1" dirty="0" err="1" smtClean="0"/>
              <a:t>cladistic</a:t>
            </a:r>
            <a:r>
              <a:rPr lang="en-US" sz="2800" b="1" dirty="0" smtClean="0"/>
              <a:t> analysis.</a:t>
            </a:r>
          </a:p>
          <a:p>
            <a:pPr lvl="1"/>
            <a:r>
              <a:rPr lang="en-US" sz="2600" dirty="0" smtClean="0"/>
              <a:t>This identifies and considers only those characteristics of organisms that are evolutionary innovations </a:t>
            </a:r>
            <a:r>
              <a:rPr lang="mr-IN" sz="2600" dirty="0" smtClean="0"/>
              <a:t>–</a:t>
            </a:r>
            <a:r>
              <a:rPr lang="en-US" sz="2600" dirty="0" smtClean="0"/>
              <a:t> </a:t>
            </a:r>
            <a:r>
              <a:rPr lang="en-US" sz="2600" b="1" dirty="0" smtClean="0"/>
              <a:t>new characteristics that arise as lineages evolve over time. </a:t>
            </a:r>
          </a:p>
          <a:p>
            <a:r>
              <a:rPr lang="en-US" sz="2800" dirty="0" smtClean="0"/>
              <a:t>Characteristics that appear in recent parts of a lineage but not in its older members are called </a:t>
            </a:r>
            <a:r>
              <a:rPr lang="en-US" sz="2800" b="1" dirty="0" smtClean="0"/>
              <a:t>derived characters.</a:t>
            </a:r>
            <a:endParaRPr lang="en-US" sz="2800" b="1" dirty="0"/>
          </a:p>
        </p:txBody>
      </p:sp>
    </p:spTree>
    <p:extLst>
      <p:ext uri="{BB962C8B-B14F-4D97-AF65-F5344CB8AC3E}">
        <p14:creationId xmlns:p14="http://schemas.microsoft.com/office/powerpoint/2010/main" val="56091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08 at 1.24.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0"/>
            <a:ext cx="8089900" cy="3302000"/>
          </a:xfrm>
          <a:prstGeom prst="rect">
            <a:avLst/>
          </a:prstGeom>
        </p:spPr>
      </p:pic>
      <p:sp>
        <p:nvSpPr>
          <p:cNvPr id="3" name="Content Placeholder 2"/>
          <p:cNvSpPr>
            <a:spLocks noGrp="1"/>
          </p:cNvSpPr>
          <p:nvPr>
            <p:ph idx="1"/>
          </p:nvPr>
        </p:nvSpPr>
        <p:spPr>
          <a:xfrm>
            <a:off x="0" y="3215393"/>
            <a:ext cx="9144000" cy="3642607"/>
          </a:xfrm>
        </p:spPr>
        <p:txBody>
          <a:bodyPr>
            <a:normAutofit fontScale="92500"/>
          </a:bodyPr>
          <a:lstStyle/>
          <a:p>
            <a:r>
              <a:rPr lang="en-US" sz="2800" dirty="0" smtClean="0"/>
              <a:t>Derived characters can be used to</a:t>
            </a:r>
            <a:r>
              <a:rPr lang="en-US" sz="2800" b="1" dirty="0" smtClean="0"/>
              <a:t> construct a </a:t>
            </a:r>
            <a:r>
              <a:rPr lang="en-US" sz="2800" b="1" dirty="0" err="1" smtClean="0"/>
              <a:t>cladogram</a:t>
            </a:r>
            <a:r>
              <a:rPr lang="en-US" sz="2800" dirty="0" smtClean="0"/>
              <a:t>, a diagram that shows the evolutionary relationships among a group of organisms.</a:t>
            </a:r>
          </a:p>
          <a:p>
            <a:pPr lvl="1"/>
            <a:r>
              <a:rPr lang="en-US" sz="2600" dirty="0" smtClean="0"/>
              <a:t>In the diagram above, notice how characteristics such as, “</a:t>
            </a:r>
            <a:r>
              <a:rPr lang="en-US" sz="2600" b="1" dirty="0" smtClean="0"/>
              <a:t>free-swimming larva</a:t>
            </a:r>
            <a:r>
              <a:rPr lang="en-US" sz="2600" dirty="0" smtClean="0"/>
              <a:t>” and “</a:t>
            </a:r>
            <a:r>
              <a:rPr lang="en-US" sz="2600" b="1" dirty="0" smtClean="0"/>
              <a:t>segmentation</a:t>
            </a:r>
            <a:r>
              <a:rPr lang="en-US" sz="2600" dirty="0" smtClean="0"/>
              <a:t>” appear at certain locations along the</a:t>
            </a:r>
            <a:r>
              <a:rPr lang="en-US" sz="2600" b="1" dirty="0" smtClean="0"/>
              <a:t> branches of the </a:t>
            </a:r>
            <a:r>
              <a:rPr lang="en-US" sz="2600" b="1" dirty="0" err="1" smtClean="0"/>
              <a:t>cladogram</a:t>
            </a:r>
            <a:r>
              <a:rPr lang="en-US" sz="2600" b="1" dirty="0" smtClean="0"/>
              <a:t>.</a:t>
            </a:r>
          </a:p>
          <a:p>
            <a:pPr lvl="1"/>
            <a:r>
              <a:rPr lang="en-US" sz="2600" dirty="0" smtClean="0"/>
              <a:t>These locations are the </a:t>
            </a:r>
            <a:r>
              <a:rPr lang="en-US" sz="2600" b="1" dirty="0" smtClean="0"/>
              <a:t>points at which these characteristics first arose.</a:t>
            </a:r>
          </a:p>
          <a:p>
            <a:endParaRPr lang="en-US" sz="2800" dirty="0"/>
          </a:p>
        </p:txBody>
      </p:sp>
    </p:spTree>
    <p:extLst>
      <p:ext uri="{BB962C8B-B14F-4D97-AF65-F5344CB8AC3E}">
        <p14:creationId xmlns:p14="http://schemas.microsoft.com/office/powerpoint/2010/main" val="134006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96392"/>
            <a:ext cx="9144000" cy="3261608"/>
          </a:xfrm>
        </p:spPr>
        <p:txBody>
          <a:bodyPr>
            <a:normAutofit lnSpcReduction="10000"/>
          </a:bodyPr>
          <a:lstStyle/>
          <a:p>
            <a:r>
              <a:rPr lang="en-US" sz="2800" dirty="0" err="1" smtClean="0"/>
              <a:t>Cladograms</a:t>
            </a:r>
            <a:r>
              <a:rPr lang="en-US" sz="2800" dirty="0" smtClean="0"/>
              <a:t> are useful tools that help scientists understand how</a:t>
            </a:r>
            <a:r>
              <a:rPr lang="en-US" sz="2800" b="1" dirty="0" smtClean="0"/>
              <a:t> one lineage branched from another </a:t>
            </a:r>
            <a:r>
              <a:rPr lang="en-US" sz="2800" dirty="0" smtClean="0"/>
              <a:t>in the course of evolution.</a:t>
            </a:r>
          </a:p>
          <a:p>
            <a:pPr lvl="1"/>
            <a:r>
              <a:rPr lang="en-US" sz="2600" dirty="0" smtClean="0"/>
              <a:t>Just as a family tree shows the relationship among different lineages within a family, a </a:t>
            </a:r>
            <a:r>
              <a:rPr lang="en-US" sz="2600" dirty="0" err="1" smtClean="0"/>
              <a:t>cladogram</a:t>
            </a:r>
            <a:r>
              <a:rPr lang="en-US" sz="2600" dirty="0" smtClean="0"/>
              <a:t> represents a type of evolutionary tree, showing </a:t>
            </a:r>
            <a:r>
              <a:rPr lang="en-US" sz="2600" b="1" dirty="0" smtClean="0"/>
              <a:t>evolutionary relationships among a group of organisms</a:t>
            </a:r>
            <a:endParaRPr lang="en-US" sz="2600" b="1" dirty="0"/>
          </a:p>
        </p:txBody>
      </p:sp>
    </p:spTree>
    <p:extLst>
      <p:ext uri="{BB962C8B-B14F-4D97-AF65-F5344CB8AC3E}">
        <p14:creationId xmlns:p14="http://schemas.microsoft.com/office/powerpoint/2010/main" val="322677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5050"/>
            <a:ext cx="6508377" cy="1143000"/>
          </a:xfrm>
        </p:spPr>
        <p:txBody>
          <a:bodyPr/>
          <a:lstStyle/>
          <a:p>
            <a:r>
              <a:rPr lang="en-US" b="1" dirty="0" smtClean="0"/>
              <a:t>Let’s make a cladogram! </a:t>
            </a:r>
            <a:r>
              <a:rPr lang="en-US" b="1" dirty="0" smtClean="0">
                <a:sym typeface="Wingdings" panose="05000000000000000000" pitchFamily="2" charset="2"/>
              </a:rPr>
              <a:t></a:t>
            </a:r>
            <a:br>
              <a:rPr lang="en-US" b="1" dirty="0" smtClean="0">
                <a:sym typeface="Wingdings" panose="05000000000000000000" pitchFamily="2" charset="2"/>
              </a:rPr>
            </a:br>
            <a:r>
              <a:rPr lang="en-US" b="1" dirty="0" smtClean="0">
                <a:sym typeface="Wingdings" panose="05000000000000000000" pitchFamily="2" charset="2"/>
              </a:rPr>
              <a:t>Step 1:</a:t>
            </a:r>
            <a:endParaRPr lang="en-US" b="1" dirty="0"/>
          </a:p>
        </p:txBody>
      </p:sp>
      <p:pic>
        <p:nvPicPr>
          <p:cNvPr id="4" name="Content Placeholder 3"/>
          <p:cNvPicPr>
            <a:picLocks noGrp="1" noChangeAspect="1"/>
          </p:cNvPicPr>
          <p:nvPr>
            <p:ph idx="1"/>
          </p:nvPr>
        </p:nvPicPr>
        <p:blipFill>
          <a:blip r:embed="rId2"/>
          <a:stretch>
            <a:fillRect/>
          </a:stretch>
        </p:blipFill>
        <p:spPr>
          <a:xfrm>
            <a:off x="223178" y="1956816"/>
            <a:ext cx="8697644" cy="3468048"/>
          </a:xfrm>
          <a:prstGeom prst="rect">
            <a:avLst/>
          </a:prstGeom>
        </p:spPr>
      </p:pic>
    </p:spTree>
    <p:extLst>
      <p:ext uri="{BB962C8B-B14F-4D97-AF65-F5344CB8AC3E}">
        <p14:creationId xmlns:p14="http://schemas.microsoft.com/office/powerpoint/2010/main" val="203577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9" y="220962"/>
            <a:ext cx="7074039" cy="2261780"/>
          </a:xfrm>
        </p:spPr>
        <p:txBody>
          <a:bodyPr>
            <a:noAutofit/>
          </a:bodyPr>
          <a:lstStyle/>
          <a:p>
            <a:r>
              <a:rPr lang="en-US" sz="2800" b="1" dirty="0" smtClean="0"/>
              <a:t>Step 2: Put the organism with the least number of derived traits close to the root of the tree, and the organism with the most derived traits at the top of the tree! Fill in the middle.</a:t>
            </a:r>
            <a:endParaRPr lang="en-US" sz="2800" b="1" dirty="0"/>
          </a:p>
        </p:txBody>
      </p:sp>
      <p:pic>
        <p:nvPicPr>
          <p:cNvPr id="5" name="Content Placeholder 4"/>
          <p:cNvPicPr>
            <a:picLocks noGrp="1" noChangeAspect="1"/>
          </p:cNvPicPr>
          <p:nvPr>
            <p:ph idx="1"/>
          </p:nvPr>
        </p:nvPicPr>
        <p:blipFill>
          <a:blip r:embed="rId2"/>
          <a:stretch>
            <a:fillRect/>
          </a:stretch>
        </p:blipFill>
        <p:spPr>
          <a:xfrm>
            <a:off x="409194" y="2450592"/>
            <a:ext cx="8606114" cy="3437033"/>
          </a:xfrm>
          <a:prstGeom prst="rect">
            <a:avLst/>
          </a:prstGeom>
        </p:spPr>
      </p:pic>
    </p:spTree>
    <p:extLst>
      <p:ext uri="{BB962C8B-B14F-4D97-AF65-F5344CB8AC3E}">
        <p14:creationId xmlns:p14="http://schemas.microsoft.com/office/powerpoint/2010/main" val="289301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02" y="2797430"/>
            <a:ext cx="7886700" cy="1325563"/>
          </a:xfrm>
        </p:spPr>
        <p:txBody>
          <a:bodyPr>
            <a:normAutofit fontScale="90000"/>
          </a:bodyPr>
          <a:lstStyle/>
          <a:p>
            <a:r>
              <a:rPr lang="en-US" b="1" dirty="0" smtClean="0"/>
              <a:t>Step 3: Add in the hash marks to indicate the evolution of a new trait. Label these hash marks. </a:t>
            </a:r>
            <a:endParaRPr lang="en-US" b="1" dirty="0"/>
          </a:p>
        </p:txBody>
      </p:sp>
    </p:spTree>
    <p:extLst>
      <p:ext uri="{BB962C8B-B14F-4D97-AF65-F5344CB8AC3E}">
        <p14:creationId xmlns:p14="http://schemas.microsoft.com/office/powerpoint/2010/main" val="212548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457199" y="2209800"/>
            <a:ext cx="8304964" cy="3916363"/>
          </a:xfrm>
        </p:spPr>
        <p:txBody>
          <a:bodyPr>
            <a:noAutofit/>
          </a:bodyPr>
          <a:lstStyle/>
          <a:p>
            <a:pPr marL="514350" lvl="0" indent="-514350">
              <a:buFont typeface="+mj-lt"/>
              <a:buAutoNum type="arabicPeriod"/>
            </a:pPr>
            <a:r>
              <a:rPr lang="en-US" sz="3200" dirty="0"/>
              <a:t>According to your cladogram, which two species are more closely related: worms and spiders or worms and ants? How do you know?</a:t>
            </a:r>
          </a:p>
          <a:p>
            <a:pPr marL="514350" lvl="0" indent="-514350">
              <a:buFont typeface="+mj-lt"/>
              <a:buAutoNum type="arabicPeriod"/>
            </a:pPr>
            <a:r>
              <a:rPr lang="en-US" sz="3200" dirty="0" smtClean="0"/>
              <a:t>According </a:t>
            </a:r>
            <a:r>
              <a:rPr lang="en-US" sz="3200" dirty="0"/>
              <a:t>to your cladogram, what species are flies most closely related to? How do you know?</a:t>
            </a:r>
          </a:p>
          <a:p>
            <a:endParaRPr lang="en-US" sz="3200" dirty="0"/>
          </a:p>
        </p:txBody>
      </p:sp>
    </p:spTree>
    <p:extLst>
      <p:ext uri="{BB962C8B-B14F-4D97-AF65-F5344CB8AC3E}">
        <p14:creationId xmlns:p14="http://schemas.microsoft.com/office/powerpoint/2010/main" val="51744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45218" y="5657826"/>
            <a:ext cx="2198782" cy="935215"/>
          </a:xfrm>
          <a:prstGeom prst="rect">
            <a:avLst/>
          </a:prstGeom>
        </p:spPr>
      </p:pic>
      <p:sp>
        <p:nvSpPr>
          <p:cNvPr id="2" name="Title 1"/>
          <p:cNvSpPr>
            <a:spLocks noGrp="1"/>
          </p:cNvSpPr>
          <p:nvPr>
            <p:ph type="title"/>
          </p:nvPr>
        </p:nvSpPr>
        <p:spPr>
          <a:xfrm>
            <a:off x="1" y="127000"/>
            <a:ext cx="5870222" cy="1143000"/>
          </a:xfrm>
        </p:spPr>
        <p:txBody>
          <a:bodyPr/>
          <a:lstStyle/>
          <a:p>
            <a:pPr algn="ctr"/>
            <a:r>
              <a:rPr lang="en-US" b="1" dirty="0" smtClean="0"/>
              <a:t>4.1 </a:t>
            </a:r>
            <a:r>
              <a:rPr lang="mr-IN" b="1" dirty="0" smtClean="0"/>
              <a:t>–</a:t>
            </a:r>
            <a:r>
              <a:rPr lang="en-US" b="1" dirty="0" smtClean="0"/>
              <a:t> FINDING ORDER IN DIVERSITY</a:t>
            </a:r>
            <a:endParaRPr lang="en-US" b="1" dirty="0"/>
          </a:p>
        </p:txBody>
      </p:sp>
      <p:sp>
        <p:nvSpPr>
          <p:cNvPr id="3" name="Content Placeholder 2"/>
          <p:cNvSpPr>
            <a:spLocks noGrp="1"/>
          </p:cNvSpPr>
          <p:nvPr>
            <p:ph idx="1"/>
          </p:nvPr>
        </p:nvSpPr>
        <p:spPr>
          <a:xfrm>
            <a:off x="174977" y="1405467"/>
            <a:ext cx="7614355" cy="5283200"/>
          </a:xfrm>
        </p:spPr>
        <p:txBody>
          <a:bodyPr>
            <a:normAutofit/>
          </a:bodyPr>
          <a:lstStyle/>
          <a:p>
            <a:pPr marL="0" indent="0">
              <a:buNone/>
            </a:pPr>
            <a:r>
              <a:rPr lang="en-US" sz="3600" b="1" dirty="0" smtClean="0"/>
              <a:t>Why Classify?</a:t>
            </a:r>
          </a:p>
          <a:p>
            <a:r>
              <a:rPr lang="en-US" sz="2800" dirty="0" smtClean="0"/>
              <a:t>In order to study the diversity among organisms, biologists must give organisms names and then </a:t>
            </a:r>
            <a:r>
              <a:rPr lang="en-US" sz="2800" b="1" dirty="0" smtClean="0"/>
              <a:t>organize living things into groups </a:t>
            </a:r>
            <a:r>
              <a:rPr lang="en-US" sz="2800" dirty="0" smtClean="0"/>
              <a:t>that have </a:t>
            </a:r>
            <a:r>
              <a:rPr lang="en-US" sz="2800" b="1" dirty="0" smtClean="0"/>
              <a:t>biological meaning.</a:t>
            </a:r>
          </a:p>
          <a:p>
            <a:r>
              <a:rPr lang="en-US" sz="2800" i="1" dirty="0" smtClean="0"/>
              <a:t>To study the diversity of life, biologists use a </a:t>
            </a:r>
            <a:r>
              <a:rPr lang="en-US" sz="2800" b="1" i="1" dirty="0" smtClean="0"/>
              <a:t>classification system </a:t>
            </a:r>
            <a:r>
              <a:rPr lang="en-US" sz="2800" i="1" dirty="0" smtClean="0"/>
              <a:t>to name organisms and </a:t>
            </a:r>
            <a:r>
              <a:rPr lang="en-US" sz="2800" b="1" i="1" dirty="0" smtClean="0"/>
              <a:t>group them in a logical manner. </a:t>
            </a:r>
          </a:p>
          <a:p>
            <a:endParaRPr lang="en-US" sz="2800" dirty="0"/>
          </a:p>
        </p:txBody>
      </p:sp>
    </p:spTree>
    <p:extLst>
      <p:ext uri="{BB962C8B-B14F-4D97-AF65-F5344CB8AC3E}">
        <p14:creationId xmlns:p14="http://schemas.microsoft.com/office/powerpoint/2010/main" val="136129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82556" y="138289"/>
            <a:ext cx="1792110" cy="18513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38289"/>
            <a:ext cx="5221110" cy="1143000"/>
          </a:xfrm>
        </p:spPr>
        <p:txBody>
          <a:bodyPr/>
          <a:lstStyle/>
          <a:p>
            <a:pPr algn="ctr"/>
            <a:r>
              <a:rPr lang="en-US" dirty="0" smtClean="0"/>
              <a:t>How is a </a:t>
            </a:r>
            <a:r>
              <a:rPr lang="en-US" dirty="0" err="1" smtClean="0"/>
              <a:t>cladogram</a:t>
            </a:r>
            <a:r>
              <a:rPr lang="en-US" dirty="0" smtClean="0"/>
              <a:t> constructed?</a:t>
            </a:r>
            <a:endParaRPr lang="en-US" dirty="0"/>
          </a:p>
        </p:txBody>
      </p:sp>
      <p:sp>
        <p:nvSpPr>
          <p:cNvPr id="3" name="Content Placeholder 2"/>
          <p:cNvSpPr>
            <a:spLocks noGrp="1"/>
          </p:cNvSpPr>
          <p:nvPr>
            <p:ph idx="1"/>
          </p:nvPr>
        </p:nvSpPr>
        <p:spPr>
          <a:xfrm>
            <a:off x="104422" y="3965222"/>
            <a:ext cx="9039578" cy="2765778"/>
          </a:xfrm>
        </p:spPr>
        <p:txBody>
          <a:bodyPr>
            <a:normAutofit/>
          </a:bodyPr>
          <a:lstStyle/>
          <a:p>
            <a:pPr marL="0" indent="0">
              <a:buNone/>
            </a:pPr>
            <a:r>
              <a:rPr lang="en-US" sz="2800" b="1" dirty="0" smtClean="0"/>
              <a:t>Procedure:</a:t>
            </a:r>
          </a:p>
          <a:p>
            <a:r>
              <a:rPr lang="en-US" sz="2800" dirty="0" smtClean="0"/>
              <a:t>1. Identify the organism in the table that is least closely related to the others.</a:t>
            </a:r>
          </a:p>
          <a:p>
            <a:r>
              <a:rPr lang="en-US" sz="2800" dirty="0" smtClean="0"/>
              <a:t>2. Use the information in the table to construct a </a:t>
            </a:r>
            <a:r>
              <a:rPr lang="en-US" sz="2800" dirty="0" err="1" smtClean="0"/>
              <a:t>cladogram</a:t>
            </a:r>
            <a:r>
              <a:rPr lang="en-US" sz="2800" dirty="0" smtClean="0"/>
              <a:t> of these animals.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658360267"/>
              </p:ext>
            </p:extLst>
          </p:nvPr>
        </p:nvGraphicFramePr>
        <p:xfrm>
          <a:off x="104418" y="1397000"/>
          <a:ext cx="8870248" cy="2595880"/>
        </p:xfrm>
        <a:graphic>
          <a:graphicData uri="http://schemas.openxmlformats.org/drawingml/2006/table">
            <a:tbl>
              <a:tblPr firstRow="1" bandRow="1">
                <a:tableStyleId>{2D5ABB26-0587-4C30-8999-92F81FD0307C}</a:tableStyleId>
              </a:tblPr>
              <a:tblGrid>
                <a:gridCol w="2217562"/>
                <a:gridCol w="2217562"/>
                <a:gridCol w="2217562"/>
                <a:gridCol w="2217562"/>
              </a:tblGrid>
              <a:tr h="370840">
                <a:tc gridSpan="4">
                  <a:txBody>
                    <a:bodyPr/>
                    <a:lstStyle/>
                    <a:p>
                      <a:pPr algn="ctr"/>
                      <a:r>
                        <a:rPr lang="en-US" b="1" dirty="0" smtClean="0"/>
                        <a:t>Derived Characters in Organisms</a:t>
                      </a:r>
                      <a:endParaRPr lang="en-US" b="1" dirty="0"/>
                    </a:p>
                  </a:txBody>
                  <a:tcP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rowSpan="2">
                  <a:txBody>
                    <a:bodyPr/>
                    <a:lstStyle/>
                    <a:p>
                      <a:pPr algn="ctr"/>
                      <a:endParaRPr lang="en-US" b="1" dirty="0" smtClean="0"/>
                    </a:p>
                    <a:p>
                      <a:pPr algn="ctr"/>
                      <a:r>
                        <a:rPr lang="en-US" b="1" dirty="0" smtClean="0"/>
                        <a:t>Organism</a:t>
                      </a:r>
                      <a:endParaRPr lang="en-US" b="1" dirty="0"/>
                    </a:p>
                  </a:txBody>
                  <a:tcPr/>
                </a:tc>
                <a:tc gridSpan="3">
                  <a:txBody>
                    <a:bodyPr/>
                    <a:lstStyle/>
                    <a:p>
                      <a:pPr algn="ctr"/>
                      <a:r>
                        <a:rPr lang="en-US" b="1" dirty="0" smtClean="0"/>
                        <a:t>Derived Character</a:t>
                      </a:r>
                      <a:endParaRPr lang="en-US" b="1" dirty="0"/>
                    </a:p>
                  </a:txBody>
                  <a:tcPr/>
                </a:tc>
                <a:tc hMerge="1">
                  <a:txBody>
                    <a:bodyPr/>
                    <a:lstStyle/>
                    <a:p>
                      <a:endParaRPr lang="en-US"/>
                    </a:p>
                  </a:txBody>
                  <a:tcPr/>
                </a:tc>
                <a:tc hMerge="1">
                  <a:txBody>
                    <a:bodyPr/>
                    <a:lstStyle/>
                    <a:p>
                      <a:endParaRPr lang="en-US" dirty="0"/>
                    </a:p>
                  </a:txBody>
                  <a:tcPr/>
                </a:tc>
              </a:tr>
              <a:tr h="370840">
                <a:tc vMerge="1">
                  <a:txBody>
                    <a:bodyPr/>
                    <a:lstStyle/>
                    <a:p>
                      <a:endParaRPr lang="en-US" dirty="0"/>
                    </a:p>
                  </a:txBody>
                  <a:tcPr/>
                </a:tc>
                <a:tc>
                  <a:txBody>
                    <a:bodyPr/>
                    <a:lstStyle/>
                    <a:p>
                      <a:pPr algn="ctr"/>
                      <a:r>
                        <a:rPr lang="en-US" b="1" dirty="0" smtClean="0"/>
                        <a:t>Backbone</a:t>
                      </a:r>
                      <a:endParaRPr lang="en-US" b="1" dirty="0"/>
                    </a:p>
                  </a:txBody>
                  <a:tcPr/>
                </a:tc>
                <a:tc>
                  <a:txBody>
                    <a:bodyPr/>
                    <a:lstStyle/>
                    <a:p>
                      <a:pPr algn="ctr"/>
                      <a:r>
                        <a:rPr lang="en-US" b="1" dirty="0" smtClean="0"/>
                        <a:t>Legs</a:t>
                      </a:r>
                      <a:endParaRPr lang="en-US" b="1" dirty="0"/>
                    </a:p>
                  </a:txBody>
                  <a:tcPr/>
                </a:tc>
                <a:tc>
                  <a:txBody>
                    <a:bodyPr/>
                    <a:lstStyle/>
                    <a:p>
                      <a:pPr algn="ctr"/>
                      <a:r>
                        <a:rPr lang="en-US" b="1" dirty="0" smtClean="0"/>
                        <a:t>Hair</a:t>
                      </a:r>
                      <a:endParaRPr lang="en-US" b="1" dirty="0"/>
                    </a:p>
                  </a:txBody>
                  <a:tcPr/>
                </a:tc>
              </a:tr>
              <a:tr h="370840">
                <a:tc>
                  <a:txBody>
                    <a:bodyPr/>
                    <a:lstStyle/>
                    <a:p>
                      <a:r>
                        <a:rPr lang="en-US" b="1" dirty="0" smtClean="0"/>
                        <a:t>Earthworm</a:t>
                      </a:r>
                      <a:endParaRPr lang="en-US" b="1" dirty="0"/>
                    </a:p>
                  </a:txBody>
                  <a:tcPr/>
                </a:tc>
                <a:tc>
                  <a:txBody>
                    <a:bodyPr/>
                    <a:lstStyle/>
                    <a:p>
                      <a:pPr algn="ctr"/>
                      <a:r>
                        <a:rPr lang="en-US" dirty="0" smtClean="0"/>
                        <a:t>Absent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Absent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Absent</a:t>
                      </a:r>
                    </a:p>
                  </a:txBody>
                  <a:tcPr/>
                </a:tc>
              </a:tr>
              <a:tr h="370840">
                <a:tc>
                  <a:txBody>
                    <a:bodyPr/>
                    <a:lstStyle/>
                    <a:p>
                      <a:r>
                        <a:rPr lang="en-US" b="1" dirty="0" smtClean="0"/>
                        <a:t>Trout</a:t>
                      </a:r>
                      <a:endParaRPr lang="en-US" b="1" dirty="0"/>
                    </a:p>
                  </a:txBody>
                  <a:tcPr/>
                </a:tc>
                <a:tc>
                  <a:txBody>
                    <a:bodyPr/>
                    <a:lstStyle/>
                    <a:p>
                      <a:pPr algn="ctr"/>
                      <a:r>
                        <a:rPr lang="en-US" dirty="0" smtClean="0"/>
                        <a:t>Present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Absent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Absent</a:t>
                      </a:r>
                    </a:p>
                  </a:txBody>
                  <a:tcPr/>
                </a:tc>
              </a:tr>
              <a:tr h="370840">
                <a:tc>
                  <a:txBody>
                    <a:bodyPr/>
                    <a:lstStyle/>
                    <a:p>
                      <a:r>
                        <a:rPr lang="en-US" b="1" dirty="0" smtClean="0"/>
                        <a:t>Lizard</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Present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Present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Absent</a:t>
                      </a:r>
                    </a:p>
                  </a:txBody>
                  <a:tcPr/>
                </a:tc>
              </a:tr>
              <a:tr h="370840">
                <a:tc>
                  <a:txBody>
                    <a:bodyPr/>
                    <a:lstStyle/>
                    <a:p>
                      <a:r>
                        <a:rPr lang="en-US" b="1" dirty="0" smtClean="0"/>
                        <a:t>Human</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Present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Present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Present</a:t>
                      </a:r>
                    </a:p>
                  </a:txBody>
                  <a:tcPr/>
                </a:tc>
              </a:tr>
            </a:tbl>
          </a:graphicData>
        </a:graphic>
      </p:graphicFrame>
    </p:spTree>
    <p:extLst>
      <p:ext uri="{BB962C8B-B14F-4D97-AF65-F5344CB8AC3E}">
        <p14:creationId xmlns:p14="http://schemas.microsoft.com/office/powerpoint/2010/main" val="298573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088" y="251618"/>
            <a:ext cx="6979356" cy="6451160"/>
          </a:xfrm>
        </p:spPr>
        <p:txBody>
          <a:bodyPr>
            <a:normAutofit fontScale="92500" lnSpcReduction="10000"/>
          </a:bodyPr>
          <a:lstStyle/>
          <a:p>
            <a:pPr marL="0" indent="0" algn="ctr">
              <a:buNone/>
            </a:pPr>
            <a:r>
              <a:rPr lang="en-US" sz="2800" b="1" u="sng" dirty="0" smtClean="0"/>
              <a:t>Analyze &amp; Conclude</a:t>
            </a:r>
          </a:p>
          <a:p>
            <a:r>
              <a:rPr lang="en-US" sz="2800" b="1" i="1" dirty="0" smtClean="0"/>
              <a:t>1. Using Tables &amp; Graphs</a:t>
            </a:r>
            <a:r>
              <a:rPr lang="en-US" sz="2800" dirty="0" smtClean="0"/>
              <a:t>- what trait separates the least closely related organism from the other animals?</a:t>
            </a:r>
          </a:p>
          <a:p>
            <a:r>
              <a:rPr lang="en-US" sz="2800" b="1" i="1" dirty="0" smtClean="0"/>
              <a:t>2. Classifying</a:t>
            </a:r>
            <a:r>
              <a:rPr lang="en-US" sz="2800" dirty="0" smtClean="0"/>
              <a:t> </a:t>
            </a:r>
            <a:r>
              <a:rPr lang="mr-IN" sz="2800" dirty="0" smtClean="0"/>
              <a:t>–</a:t>
            </a:r>
            <a:r>
              <a:rPr lang="en-US" sz="2800" dirty="0" smtClean="0"/>
              <a:t> list the animals in your </a:t>
            </a:r>
            <a:r>
              <a:rPr lang="en-US" sz="2800" dirty="0" err="1" smtClean="0"/>
              <a:t>cladogram</a:t>
            </a:r>
            <a:r>
              <a:rPr lang="en-US" sz="2800" dirty="0" smtClean="0"/>
              <a:t> in order of distance from the least closely related organism.</a:t>
            </a:r>
          </a:p>
          <a:p>
            <a:r>
              <a:rPr lang="en-US" sz="2800" b="1" i="1" dirty="0" smtClean="0"/>
              <a:t>3. Drawing Conclusions</a:t>
            </a:r>
            <a:r>
              <a:rPr lang="en-US" sz="2800" dirty="0" smtClean="0"/>
              <a:t> </a:t>
            </a:r>
            <a:r>
              <a:rPr lang="mr-IN" sz="2800" dirty="0" smtClean="0"/>
              <a:t>–</a:t>
            </a:r>
            <a:r>
              <a:rPr lang="en-US" sz="2800" dirty="0" smtClean="0"/>
              <a:t> does your </a:t>
            </a:r>
            <a:r>
              <a:rPr lang="en-US" sz="2800" dirty="0" err="1" smtClean="0"/>
              <a:t>cladogram</a:t>
            </a:r>
            <a:r>
              <a:rPr lang="en-US" sz="2800" dirty="0" smtClean="0"/>
              <a:t> indicate that lizards and humans share a more recent common ancestor than either does with an earthworm? Explain.</a:t>
            </a:r>
          </a:p>
          <a:p>
            <a:r>
              <a:rPr lang="en-US" sz="2800" b="1" i="1" dirty="0" smtClean="0"/>
              <a:t>4. Inferring</a:t>
            </a:r>
            <a:r>
              <a:rPr lang="en-US" sz="2800" dirty="0" smtClean="0"/>
              <a:t> </a:t>
            </a:r>
            <a:r>
              <a:rPr lang="mr-IN" sz="2800" dirty="0" smtClean="0"/>
              <a:t>–</a:t>
            </a:r>
            <a:r>
              <a:rPr lang="en-US" sz="2800" dirty="0" smtClean="0"/>
              <a:t> where would you insert a frog is you added it to the </a:t>
            </a:r>
            <a:r>
              <a:rPr lang="en-US" sz="2800" dirty="0" err="1" smtClean="0"/>
              <a:t>cladogram</a:t>
            </a:r>
            <a:r>
              <a:rPr lang="en-US" sz="2800" dirty="0" smtClean="0"/>
              <a:t>? Explain your answer.</a:t>
            </a:r>
            <a:endParaRPr lang="en-US" sz="2800" b="1" i="1" dirty="0"/>
          </a:p>
        </p:txBody>
      </p:sp>
    </p:spTree>
    <p:extLst>
      <p:ext uri="{BB962C8B-B14F-4D97-AF65-F5344CB8AC3E}">
        <p14:creationId xmlns:p14="http://schemas.microsoft.com/office/powerpoint/2010/main" val="113650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6508377" cy="815622"/>
          </a:xfrm>
        </p:spPr>
        <p:txBody>
          <a:bodyPr/>
          <a:lstStyle/>
          <a:p>
            <a:pPr algn="ctr"/>
            <a:r>
              <a:rPr lang="en-US" b="1" dirty="0" smtClean="0"/>
              <a:t>Similarities in DNA and RNA</a:t>
            </a:r>
            <a:endParaRPr lang="en-US" b="1" dirty="0"/>
          </a:p>
        </p:txBody>
      </p:sp>
      <p:sp>
        <p:nvSpPr>
          <p:cNvPr id="3" name="Content Placeholder 2"/>
          <p:cNvSpPr>
            <a:spLocks noGrp="1"/>
          </p:cNvSpPr>
          <p:nvPr>
            <p:ph idx="1"/>
          </p:nvPr>
        </p:nvSpPr>
        <p:spPr>
          <a:xfrm>
            <a:off x="0" y="866422"/>
            <a:ext cx="7253111" cy="5991578"/>
          </a:xfrm>
        </p:spPr>
        <p:txBody>
          <a:bodyPr>
            <a:normAutofit/>
          </a:bodyPr>
          <a:lstStyle/>
          <a:p>
            <a:r>
              <a:rPr lang="en-US" sz="2800" dirty="0" smtClean="0"/>
              <a:t>All of the classification methods discussed so far are based </a:t>
            </a:r>
            <a:r>
              <a:rPr lang="en-US" sz="2800" b="1" dirty="0" smtClean="0"/>
              <a:t>primarily on physical similarities and differences</a:t>
            </a:r>
            <a:r>
              <a:rPr lang="en-US" sz="2800" dirty="0" smtClean="0"/>
              <a:t>.</a:t>
            </a:r>
          </a:p>
          <a:p>
            <a:pPr lvl="1"/>
            <a:r>
              <a:rPr lang="en-US" sz="2600" dirty="0" smtClean="0"/>
              <a:t>But even organisms with very different anatomies have </a:t>
            </a:r>
            <a:r>
              <a:rPr lang="en-US" sz="2600" b="1" dirty="0" smtClean="0"/>
              <a:t>common traits</a:t>
            </a:r>
            <a:r>
              <a:rPr lang="en-US" sz="2600" dirty="0" smtClean="0"/>
              <a:t>.</a:t>
            </a:r>
          </a:p>
          <a:p>
            <a:pPr lvl="1"/>
            <a:r>
              <a:rPr lang="en-US" sz="2600" dirty="0" smtClean="0"/>
              <a:t>All organisms use DNA and RNA to pass on information and to </a:t>
            </a:r>
            <a:r>
              <a:rPr lang="en-US" sz="2600" b="1" dirty="0" smtClean="0"/>
              <a:t>control growth and development</a:t>
            </a:r>
            <a:r>
              <a:rPr lang="en-US" sz="2600" dirty="0" smtClean="0"/>
              <a:t>.</a:t>
            </a:r>
          </a:p>
          <a:p>
            <a:r>
              <a:rPr lang="en-US" sz="2800" i="1" dirty="0" smtClean="0"/>
              <a:t>The genes of many organisms show important </a:t>
            </a:r>
            <a:r>
              <a:rPr lang="en-US" sz="2800" b="1" i="1" dirty="0" smtClean="0"/>
              <a:t>similarities at the molecular level</a:t>
            </a:r>
            <a:r>
              <a:rPr lang="en-US" sz="2800" i="1" dirty="0" smtClean="0"/>
              <a:t>. Similarities in DNA can be used to help determine </a:t>
            </a:r>
            <a:r>
              <a:rPr lang="en-US" sz="2800" b="1" i="1" dirty="0" smtClean="0"/>
              <a:t>classification and evolutionary relationships</a:t>
            </a:r>
            <a:r>
              <a:rPr lang="en-US" sz="2800" i="1" dirty="0" smtClean="0"/>
              <a:t>.</a:t>
            </a:r>
            <a:endParaRPr lang="en-US" sz="2800" i="1" dirty="0"/>
          </a:p>
        </p:txBody>
      </p:sp>
      <p:pic>
        <p:nvPicPr>
          <p:cNvPr id="4" name="Picture 3"/>
          <p:cNvPicPr>
            <a:picLocks noChangeAspect="1"/>
          </p:cNvPicPr>
          <p:nvPr/>
        </p:nvPicPr>
        <p:blipFill>
          <a:blip r:embed="rId2"/>
          <a:stretch>
            <a:fillRect/>
          </a:stretch>
        </p:blipFill>
        <p:spPr>
          <a:xfrm>
            <a:off x="6153720" y="5922784"/>
            <a:ext cx="2198782" cy="935215"/>
          </a:xfrm>
          <a:prstGeom prst="rect">
            <a:avLst/>
          </a:prstGeom>
        </p:spPr>
      </p:pic>
    </p:spTree>
    <p:extLst>
      <p:ext uri="{BB962C8B-B14F-4D97-AF65-F5344CB8AC3E}">
        <p14:creationId xmlns:p14="http://schemas.microsoft.com/office/powerpoint/2010/main" val="4181178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8333"/>
            <a:ext cx="4566357" cy="787400"/>
          </a:xfrm>
        </p:spPr>
        <p:txBody>
          <a:bodyPr/>
          <a:lstStyle/>
          <a:p>
            <a:pPr algn="ctr"/>
            <a:r>
              <a:rPr lang="en-US" dirty="0" smtClean="0"/>
              <a:t>Similar Genes</a:t>
            </a:r>
            <a:endParaRPr lang="en-US" dirty="0"/>
          </a:p>
        </p:txBody>
      </p:sp>
      <p:sp>
        <p:nvSpPr>
          <p:cNvPr id="3" name="Content Placeholder 2"/>
          <p:cNvSpPr>
            <a:spLocks noGrp="1"/>
          </p:cNvSpPr>
          <p:nvPr>
            <p:ph idx="1"/>
          </p:nvPr>
        </p:nvSpPr>
        <p:spPr>
          <a:xfrm>
            <a:off x="245533" y="3485444"/>
            <a:ext cx="8658578" cy="3273778"/>
          </a:xfrm>
        </p:spPr>
        <p:txBody>
          <a:bodyPr>
            <a:normAutofit lnSpcReduction="10000"/>
          </a:bodyPr>
          <a:lstStyle/>
          <a:p>
            <a:r>
              <a:rPr lang="en-US" sz="2800" dirty="0" smtClean="0"/>
              <a:t>Even humans and yeasts show surprising similarities.</a:t>
            </a:r>
          </a:p>
          <a:p>
            <a:pPr lvl="1"/>
            <a:r>
              <a:rPr lang="en-US" sz="2600" dirty="0" smtClean="0"/>
              <a:t>Both organisms have a gene that codes for the protein </a:t>
            </a:r>
            <a:r>
              <a:rPr lang="en-US" sz="2600" b="1" dirty="0" smtClean="0"/>
              <a:t>myosin that enables human muscles to contract</a:t>
            </a:r>
            <a:r>
              <a:rPr lang="en-US" sz="2600" dirty="0" smtClean="0"/>
              <a:t>, and for </a:t>
            </a:r>
            <a:r>
              <a:rPr lang="en-US" sz="2600" b="1" dirty="0" smtClean="0"/>
              <a:t>yeast enables internal cell parts to move</a:t>
            </a:r>
            <a:r>
              <a:rPr lang="en-US" sz="2600" dirty="0" smtClean="0"/>
              <a:t>.</a:t>
            </a:r>
          </a:p>
          <a:p>
            <a:pPr lvl="1"/>
            <a:r>
              <a:rPr lang="en-US" sz="2600" dirty="0" smtClean="0"/>
              <a:t>This is a strong indicator that humans and yeast shar</a:t>
            </a:r>
            <a:r>
              <a:rPr lang="en-US" sz="2600" b="1" dirty="0" smtClean="0"/>
              <a:t>e common ancestry</a:t>
            </a:r>
            <a:r>
              <a:rPr lang="en-US" sz="2600" dirty="0" smtClean="0"/>
              <a:t>.</a:t>
            </a:r>
            <a:endParaRPr lang="en-US" sz="2600" dirty="0"/>
          </a:p>
        </p:txBody>
      </p:sp>
    </p:spTree>
    <p:extLst>
      <p:ext uri="{BB962C8B-B14F-4D97-AF65-F5344CB8AC3E}">
        <p14:creationId xmlns:p14="http://schemas.microsoft.com/office/powerpoint/2010/main" val="151212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1111"/>
            <a:ext cx="3409245" cy="759178"/>
          </a:xfrm>
        </p:spPr>
        <p:txBody>
          <a:bodyPr/>
          <a:lstStyle/>
          <a:p>
            <a:r>
              <a:rPr lang="en-US" dirty="0" smtClean="0"/>
              <a:t>DNA Evidence</a:t>
            </a:r>
            <a:endParaRPr lang="en-US" dirty="0"/>
          </a:p>
        </p:txBody>
      </p:sp>
      <p:sp>
        <p:nvSpPr>
          <p:cNvPr id="3" name="Content Placeholder 2"/>
          <p:cNvSpPr>
            <a:spLocks noGrp="1"/>
          </p:cNvSpPr>
          <p:nvPr>
            <p:ph idx="1"/>
          </p:nvPr>
        </p:nvSpPr>
        <p:spPr>
          <a:xfrm>
            <a:off x="174976" y="900289"/>
            <a:ext cx="7021691" cy="5703711"/>
          </a:xfrm>
        </p:spPr>
        <p:txBody>
          <a:bodyPr>
            <a:normAutofit/>
          </a:bodyPr>
          <a:lstStyle/>
          <a:p>
            <a:r>
              <a:rPr lang="en-US" sz="2800" dirty="0" smtClean="0"/>
              <a:t>DNA evidence can also help show the evolutionary relationships of species and </a:t>
            </a:r>
            <a:r>
              <a:rPr lang="en-US" sz="2800" b="1" dirty="0" smtClean="0"/>
              <a:t>how species have changed. </a:t>
            </a:r>
          </a:p>
          <a:p>
            <a:pPr lvl="1"/>
            <a:r>
              <a:rPr lang="en-US" sz="2600" dirty="0" smtClean="0"/>
              <a:t>The more similar the DNA sequence of two species, the </a:t>
            </a:r>
            <a:r>
              <a:rPr lang="en-US" sz="2600" b="1" dirty="0" smtClean="0"/>
              <a:t>more recently they shared a common ancestor</a:t>
            </a:r>
            <a:r>
              <a:rPr lang="en-US" sz="2600" dirty="0" smtClean="0"/>
              <a:t>, and the more closely related they are.</a:t>
            </a:r>
          </a:p>
          <a:p>
            <a:pPr lvl="1"/>
            <a:r>
              <a:rPr lang="en-US" sz="2600" dirty="0" smtClean="0"/>
              <a:t>The more two species have diverged from one another, or changed in comparison to one another, </a:t>
            </a:r>
            <a:r>
              <a:rPr lang="en-US" sz="2600" b="1" dirty="0" smtClean="0"/>
              <a:t>the less similar their DNA will be.</a:t>
            </a:r>
            <a:endParaRPr lang="en-US" sz="2600" b="1" dirty="0"/>
          </a:p>
        </p:txBody>
      </p:sp>
    </p:spTree>
    <p:extLst>
      <p:ext uri="{BB962C8B-B14F-4D97-AF65-F5344CB8AC3E}">
        <p14:creationId xmlns:p14="http://schemas.microsoft.com/office/powerpoint/2010/main" val="425001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112"/>
            <a:ext cx="3705579" cy="1439333"/>
          </a:xfrm>
        </p:spPr>
        <p:txBody>
          <a:bodyPr/>
          <a:lstStyle/>
          <a:p>
            <a:pPr algn="ctr"/>
            <a:r>
              <a:rPr lang="en-US" b="1" dirty="0" smtClean="0"/>
              <a:t>Molecular Clocks</a:t>
            </a:r>
            <a:endParaRPr lang="en-US" b="1" dirty="0"/>
          </a:p>
        </p:txBody>
      </p:sp>
      <p:sp>
        <p:nvSpPr>
          <p:cNvPr id="3" name="Content Placeholder 2"/>
          <p:cNvSpPr>
            <a:spLocks noGrp="1"/>
          </p:cNvSpPr>
          <p:nvPr>
            <p:ph idx="1"/>
          </p:nvPr>
        </p:nvSpPr>
        <p:spPr>
          <a:xfrm>
            <a:off x="231422" y="3922889"/>
            <a:ext cx="8757356" cy="2751666"/>
          </a:xfrm>
        </p:spPr>
        <p:txBody>
          <a:bodyPr>
            <a:normAutofit/>
          </a:bodyPr>
          <a:lstStyle/>
          <a:p>
            <a:r>
              <a:rPr lang="en-US" sz="2800" dirty="0" smtClean="0"/>
              <a:t>Comparisons of DNA can also be used to</a:t>
            </a:r>
            <a:r>
              <a:rPr lang="en-US" sz="2800" b="1" dirty="0" smtClean="0"/>
              <a:t> mark the passage of evolutionary time.</a:t>
            </a:r>
          </a:p>
          <a:p>
            <a:pPr lvl="1"/>
            <a:r>
              <a:rPr lang="en-US" sz="2600" dirty="0" smtClean="0"/>
              <a:t>A model known as a molecular clock uses </a:t>
            </a:r>
            <a:r>
              <a:rPr lang="en-US" sz="2600" b="1" dirty="0" smtClean="0"/>
              <a:t>DNA comparisons to estimate the length of time </a:t>
            </a:r>
            <a:r>
              <a:rPr lang="en-US" sz="2600" dirty="0" smtClean="0"/>
              <a:t>that two species have been evolving independently.</a:t>
            </a:r>
            <a:endParaRPr lang="en-US" sz="2600" dirty="0"/>
          </a:p>
        </p:txBody>
      </p:sp>
    </p:spTree>
    <p:extLst>
      <p:ext uri="{BB962C8B-B14F-4D97-AF65-F5344CB8AC3E}">
        <p14:creationId xmlns:p14="http://schemas.microsoft.com/office/powerpoint/2010/main" val="3845827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445" y="169334"/>
            <a:ext cx="7013222" cy="5956830"/>
          </a:xfrm>
        </p:spPr>
        <p:txBody>
          <a:bodyPr>
            <a:normAutofit/>
          </a:bodyPr>
          <a:lstStyle/>
          <a:p>
            <a:r>
              <a:rPr lang="en-US" sz="2800" dirty="0" smtClean="0"/>
              <a:t>Simple mutations occur all the time, causing slight changes in the structure of DNA.</a:t>
            </a:r>
          </a:p>
          <a:p>
            <a:pPr lvl="1"/>
            <a:r>
              <a:rPr lang="en-US" sz="2600" dirty="0" smtClean="0"/>
              <a:t>Some have a </a:t>
            </a:r>
            <a:r>
              <a:rPr lang="en-US" sz="2600" b="1" dirty="0" smtClean="0"/>
              <a:t>major positive or negative effect </a:t>
            </a:r>
            <a:r>
              <a:rPr lang="en-US" sz="2600" dirty="0" smtClean="0"/>
              <a:t>on an organism’s phenotype.</a:t>
            </a:r>
          </a:p>
          <a:p>
            <a:pPr lvl="1"/>
            <a:r>
              <a:rPr lang="en-US" sz="2600" dirty="0" smtClean="0"/>
              <a:t>Others have </a:t>
            </a:r>
            <a:r>
              <a:rPr lang="en-US" sz="2600" b="1" dirty="0" smtClean="0"/>
              <a:t>no effect on phenotype</a:t>
            </a:r>
            <a:r>
              <a:rPr lang="en-US" sz="2600" dirty="0" smtClean="0"/>
              <a:t>.</a:t>
            </a:r>
          </a:p>
          <a:p>
            <a:pPr lvl="1"/>
            <a:r>
              <a:rPr lang="en-US" sz="2600" dirty="0" smtClean="0"/>
              <a:t>A comparison of such DNA sequences in two species can reveal </a:t>
            </a:r>
            <a:r>
              <a:rPr lang="en-US" sz="2600" b="1" dirty="0" smtClean="0"/>
              <a:t>how dissimilar the genes are.</a:t>
            </a:r>
          </a:p>
          <a:p>
            <a:pPr lvl="1"/>
            <a:r>
              <a:rPr lang="en-US" sz="2600" dirty="0" smtClean="0"/>
              <a:t>This is turn indicated how long ago the </a:t>
            </a:r>
            <a:r>
              <a:rPr lang="en-US" sz="2600" b="1" dirty="0" smtClean="0"/>
              <a:t>two species shared a common ancestor.</a:t>
            </a:r>
            <a:endParaRPr lang="en-US" sz="2600" b="1" dirty="0"/>
          </a:p>
        </p:txBody>
      </p:sp>
    </p:spTree>
    <p:extLst>
      <p:ext uri="{BB962C8B-B14F-4D97-AF65-F5344CB8AC3E}">
        <p14:creationId xmlns:p14="http://schemas.microsoft.com/office/powerpoint/2010/main" val="238843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4667"/>
            <a:ext cx="7281332" cy="716844"/>
          </a:xfrm>
        </p:spPr>
        <p:txBody>
          <a:bodyPr/>
          <a:lstStyle/>
          <a:p>
            <a:r>
              <a:rPr lang="en-US" b="1" dirty="0" smtClean="0"/>
              <a:t>4.3 </a:t>
            </a:r>
            <a:r>
              <a:rPr lang="mr-IN" b="1" dirty="0" smtClean="0"/>
              <a:t>–</a:t>
            </a:r>
            <a:r>
              <a:rPr lang="en-US" b="1" dirty="0" smtClean="0"/>
              <a:t> KINGDOMS AND DOMAINS</a:t>
            </a:r>
            <a:endParaRPr lang="en-US" b="1" dirty="0"/>
          </a:p>
        </p:txBody>
      </p:sp>
      <p:sp>
        <p:nvSpPr>
          <p:cNvPr id="3" name="Content Placeholder 2"/>
          <p:cNvSpPr>
            <a:spLocks noGrp="1"/>
          </p:cNvSpPr>
          <p:nvPr>
            <p:ph idx="1"/>
          </p:nvPr>
        </p:nvSpPr>
        <p:spPr>
          <a:xfrm>
            <a:off x="189088" y="866422"/>
            <a:ext cx="6979356" cy="5808134"/>
          </a:xfrm>
        </p:spPr>
        <p:txBody>
          <a:bodyPr>
            <a:normAutofit lnSpcReduction="10000"/>
          </a:bodyPr>
          <a:lstStyle/>
          <a:p>
            <a:r>
              <a:rPr lang="en-US" sz="2800" dirty="0" smtClean="0"/>
              <a:t>As in all areas of science, systems of classification</a:t>
            </a:r>
            <a:r>
              <a:rPr lang="en-US" sz="2800" b="1" dirty="0" smtClean="0"/>
              <a:t> adapt to new discoveries</a:t>
            </a:r>
            <a:r>
              <a:rPr lang="en-US" sz="2800" dirty="0" smtClean="0"/>
              <a:t>.</a:t>
            </a:r>
          </a:p>
          <a:p>
            <a:r>
              <a:rPr lang="en-US" sz="2800" dirty="0" smtClean="0"/>
              <a:t>Ideas and models change as </a:t>
            </a:r>
            <a:r>
              <a:rPr lang="en-US" sz="2800" b="1" dirty="0" smtClean="0"/>
              <a:t>new information arises.</a:t>
            </a:r>
          </a:p>
          <a:p>
            <a:pPr lvl="1"/>
            <a:r>
              <a:rPr lang="en-US" sz="2600" dirty="0" smtClean="0"/>
              <a:t>Early attempts at drawing life’s universal tree were based on some </a:t>
            </a:r>
            <a:r>
              <a:rPr lang="en-US" sz="2600" b="1" dirty="0" smtClean="0"/>
              <a:t>misguided assumptions. </a:t>
            </a:r>
          </a:p>
          <a:p>
            <a:pPr lvl="1"/>
            <a:r>
              <a:rPr lang="en-US" sz="2600" dirty="0" smtClean="0"/>
              <a:t>Some older models represented </a:t>
            </a:r>
            <a:r>
              <a:rPr lang="en-US" sz="2600" b="1" dirty="0" smtClean="0"/>
              <a:t>vertebrates as the most important </a:t>
            </a:r>
            <a:r>
              <a:rPr lang="en-US" sz="2600" dirty="0" smtClean="0"/>
              <a:t>and abundant animals.</a:t>
            </a:r>
          </a:p>
          <a:p>
            <a:pPr lvl="1"/>
            <a:r>
              <a:rPr lang="en-US" sz="2600" dirty="0" smtClean="0"/>
              <a:t>This is just one example from many that biologists now know to be incorrect. </a:t>
            </a:r>
            <a:endParaRPr lang="en-US" sz="2600" dirty="0"/>
          </a:p>
        </p:txBody>
      </p:sp>
    </p:spTree>
    <p:extLst>
      <p:ext uri="{BB962C8B-B14F-4D97-AF65-F5344CB8AC3E}">
        <p14:creationId xmlns:p14="http://schemas.microsoft.com/office/powerpoint/2010/main" val="2572878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753556"/>
            <a:ext cx="8960556" cy="2951162"/>
          </a:xfrm>
        </p:spPr>
        <p:txBody>
          <a:bodyPr>
            <a:normAutofit/>
          </a:bodyPr>
          <a:lstStyle/>
          <a:p>
            <a:r>
              <a:rPr lang="en-US" sz="2800" dirty="0" smtClean="0"/>
              <a:t>The scientific view of life was simpler in Linnaeus’s time.</a:t>
            </a:r>
          </a:p>
          <a:p>
            <a:pPr lvl="1"/>
            <a:r>
              <a:rPr lang="en-US" sz="2600" dirty="0" smtClean="0"/>
              <a:t>The only known differences among living things were the </a:t>
            </a:r>
            <a:r>
              <a:rPr lang="en-US" sz="2600" b="1" dirty="0" smtClean="0"/>
              <a:t>fundamental traits that separated plants from animals.</a:t>
            </a:r>
            <a:endParaRPr lang="en-US" sz="2600" b="1" dirty="0"/>
          </a:p>
        </p:txBody>
      </p:sp>
      <p:sp>
        <p:nvSpPr>
          <p:cNvPr id="2" name="Title 1"/>
          <p:cNvSpPr>
            <a:spLocks noGrp="1"/>
          </p:cNvSpPr>
          <p:nvPr>
            <p:ph type="title"/>
          </p:nvPr>
        </p:nvSpPr>
        <p:spPr>
          <a:xfrm>
            <a:off x="-1" y="14111"/>
            <a:ext cx="5446890" cy="733778"/>
          </a:xfrm>
        </p:spPr>
        <p:txBody>
          <a:bodyPr/>
          <a:lstStyle/>
          <a:p>
            <a:pPr algn="ctr"/>
            <a:r>
              <a:rPr lang="en-US" b="1" dirty="0" smtClean="0"/>
              <a:t>The Tree of Life Evolves</a:t>
            </a:r>
            <a:endParaRPr lang="en-US" b="1" dirty="0"/>
          </a:p>
        </p:txBody>
      </p:sp>
    </p:spTree>
    <p:extLst>
      <p:ext uri="{BB962C8B-B14F-4D97-AF65-F5344CB8AC3E}">
        <p14:creationId xmlns:p14="http://schemas.microsoft.com/office/powerpoint/2010/main" val="1400560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7" y="56444"/>
            <a:ext cx="3084690" cy="1397000"/>
          </a:xfrm>
        </p:spPr>
        <p:txBody>
          <a:bodyPr/>
          <a:lstStyle/>
          <a:p>
            <a:pPr algn="ctr"/>
            <a:r>
              <a:rPr lang="en-US" dirty="0" smtClean="0"/>
              <a:t>Five Kingdoms</a:t>
            </a:r>
            <a:endParaRPr lang="en-US" dirty="0"/>
          </a:p>
        </p:txBody>
      </p:sp>
      <p:sp>
        <p:nvSpPr>
          <p:cNvPr id="3" name="Content Placeholder 2"/>
          <p:cNvSpPr>
            <a:spLocks noGrp="1"/>
          </p:cNvSpPr>
          <p:nvPr>
            <p:ph idx="1"/>
          </p:nvPr>
        </p:nvSpPr>
        <p:spPr>
          <a:xfrm>
            <a:off x="0" y="2830689"/>
            <a:ext cx="9144000" cy="3916363"/>
          </a:xfrm>
        </p:spPr>
        <p:txBody>
          <a:bodyPr>
            <a:normAutofit fontScale="92500"/>
          </a:bodyPr>
          <a:lstStyle/>
          <a:p>
            <a:r>
              <a:rPr lang="en-US" sz="2800" dirty="0" smtClean="0"/>
              <a:t>Biologists soon realized that</a:t>
            </a:r>
            <a:r>
              <a:rPr lang="en-US" sz="2800" b="1" dirty="0" smtClean="0"/>
              <a:t> two kingdoms were not enough </a:t>
            </a:r>
            <a:r>
              <a:rPr lang="en-US" sz="2800" dirty="0" smtClean="0"/>
              <a:t>to represent all living things on the planet. </a:t>
            </a:r>
          </a:p>
          <a:p>
            <a:pPr lvl="1"/>
            <a:r>
              <a:rPr lang="en-US" sz="2600" dirty="0" smtClean="0"/>
              <a:t>A third kingdom was soon accepted as kingdom Protista, which included </a:t>
            </a:r>
            <a:r>
              <a:rPr lang="en-US" sz="2600" b="1" dirty="0" smtClean="0"/>
              <a:t>microorganisms such as </a:t>
            </a:r>
            <a:r>
              <a:rPr lang="en-US" sz="2600" b="1" dirty="0" err="1" smtClean="0"/>
              <a:t>protists</a:t>
            </a:r>
            <a:r>
              <a:rPr lang="en-US" sz="2600" b="1" dirty="0" smtClean="0"/>
              <a:t> and bacteria. </a:t>
            </a:r>
          </a:p>
          <a:p>
            <a:pPr lvl="1"/>
            <a:r>
              <a:rPr lang="en-US" sz="2600" dirty="0" smtClean="0"/>
              <a:t>Subsequently </a:t>
            </a:r>
            <a:r>
              <a:rPr lang="en-US" sz="2600" b="1" dirty="0" smtClean="0"/>
              <a:t>a fourth kingdom known as Fungi, was accepted</a:t>
            </a:r>
            <a:r>
              <a:rPr lang="en-US" sz="2600" dirty="0" smtClean="0"/>
              <a:t> and included mushrooms, yeast and molds.</a:t>
            </a:r>
          </a:p>
          <a:p>
            <a:pPr lvl="1"/>
            <a:r>
              <a:rPr lang="en-US" sz="2600" dirty="0" smtClean="0"/>
              <a:t>Later kingdom </a:t>
            </a:r>
            <a:r>
              <a:rPr lang="en-US" sz="2600" dirty="0" err="1" smtClean="0"/>
              <a:t>Monera</a:t>
            </a:r>
            <a:r>
              <a:rPr lang="en-US" sz="2600" dirty="0" smtClean="0"/>
              <a:t> was recognized as a </a:t>
            </a:r>
            <a:r>
              <a:rPr lang="en-US" sz="2600" b="1" dirty="0" smtClean="0"/>
              <a:t>fifth kingdom because bacteria lacked nuclei and organelles</a:t>
            </a:r>
            <a:endParaRPr lang="en-US" sz="2600" b="1" dirty="0"/>
          </a:p>
        </p:txBody>
      </p:sp>
    </p:spTree>
    <p:extLst>
      <p:ext uri="{BB962C8B-B14F-4D97-AF65-F5344CB8AC3E}">
        <p14:creationId xmlns:p14="http://schemas.microsoft.com/office/powerpoint/2010/main" val="93200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5400000">
            <a:off x="8031404" y="5745404"/>
            <a:ext cx="1561173" cy="664019"/>
          </a:xfrm>
          <a:prstGeom prst="rect">
            <a:avLst/>
          </a:prstGeom>
        </p:spPr>
      </p:pic>
      <p:sp>
        <p:nvSpPr>
          <p:cNvPr id="3" name="Content Placeholder 2"/>
          <p:cNvSpPr>
            <a:spLocks noGrp="1"/>
          </p:cNvSpPr>
          <p:nvPr>
            <p:ph idx="1"/>
          </p:nvPr>
        </p:nvSpPr>
        <p:spPr>
          <a:xfrm>
            <a:off x="0" y="2941637"/>
            <a:ext cx="9144000" cy="3916363"/>
          </a:xfrm>
        </p:spPr>
        <p:txBody>
          <a:bodyPr>
            <a:normAutofit fontScale="92500" lnSpcReduction="10000"/>
          </a:bodyPr>
          <a:lstStyle/>
          <a:p>
            <a:r>
              <a:rPr lang="en-US" sz="2800" dirty="0" smtClean="0"/>
              <a:t>In the discipline known as </a:t>
            </a:r>
            <a:r>
              <a:rPr lang="en-US" sz="2800" b="1" dirty="0" smtClean="0"/>
              <a:t>taxonomy</a:t>
            </a:r>
            <a:r>
              <a:rPr lang="en-US" sz="2800" dirty="0" smtClean="0"/>
              <a:t>, scientists classify organisms and assign each organism to a</a:t>
            </a:r>
            <a:r>
              <a:rPr lang="en-US" sz="2800" b="1" dirty="0" smtClean="0"/>
              <a:t> universally accepted name.</a:t>
            </a:r>
          </a:p>
          <a:p>
            <a:pPr lvl="1"/>
            <a:r>
              <a:rPr lang="en-US" sz="2600" dirty="0" smtClean="0"/>
              <a:t>Depending on where you live you may recognize this as a </a:t>
            </a:r>
            <a:r>
              <a:rPr lang="en-US" sz="2600" b="1" dirty="0" smtClean="0"/>
              <a:t>mountain lion, a puma, a cougar, or a panther.</a:t>
            </a:r>
          </a:p>
          <a:p>
            <a:pPr lvl="1"/>
            <a:r>
              <a:rPr lang="en-US" sz="2600" dirty="0" smtClean="0"/>
              <a:t>The scientific name for this animal is </a:t>
            </a:r>
            <a:r>
              <a:rPr lang="en-US" sz="2600" b="1" i="1" dirty="0" err="1" smtClean="0"/>
              <a:t>Felis</a:t>
            </a:r>
            <a:r>
              <a:rPr lang="en-US" sz="2600" b="1" i="1" dirty="0" smtClean="0"/>
              <a:t> </a:t>
            </a:r>
            <a:r>
              <a:rPr lang="en-US" sz="2600" b="1" i="1" dirty="0" err="1" smtClean="0"/>
              <a:t>concolor</a:t>
            </a:r>
            <a:r>
              <a:rPr lang="en-US" sz="2600" b="1" dirty="0" smtClean="0"/>
              <a:t>.</a:t>
            </a:r>
          </a:p>
          <a:p>
            <a:r>
              <a:rPr lang="en-US" sz="2800" i="1" dirty="0" smtClean="0"/>
              <a:t>To </a:t>
            </a:r>
            <a:r>
              <a:rPr lang="en-US" sz="2800" b="1" i="1" dirty="0" smtClean="0"/>
              <a:t>avoid the confusion caused by regional names</a:t>
            </a:r>
            <a:r>
              <a:rPr lang="en-US" sz="2800" i="1" dirty="0" smtClean="0"/>
              <a:t>, biologists use a classification system to group organisms in a logical manner and to assign names.</a:t>
            </a:r>
            <a:endParaRPr lang="en-US" sz="2800" i="1" dirty="0"/>
          </a:p>
        </p:txBody>
      </p:sp>
      <p:pic>
        <p:nvPicPr>
          <p:cNvPr id="4" name="Picture 3"/>
          <p:cNvPicPr>
            <a:picLocks noChangeAspect="1"/>
          </p:cNvPicPr>
          <p:nvPr/>
        </p:nvPicPr>
        <p:blipFill>
          <a:blip r:embed="rId3"/>
          <a:stretch>
            <a:fillRect/>
          </a:stretch>
        </p:blipFill>
        <p:spPr>
          <a:xfrm>
            <a:off x="4289778" y="0"/>
            <a:ext cx="4854222" cy="3033889"/>
          </a:xfrm>
          <a:prstGeom prst="rect">
            <a:avLst/>
          </a:prstGeom>
        </p:spPr>
      </p:pic>
    </p:spTree>
    <p:extLst>
      <p:ext uri="{BB962C8B-B14F-4D97-AF65-F5344CB8AC3E}">
        <p14:creationId xmlns:p14="http://schemas.microsoft.com/office/powerpoint/2010/main" val="6049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55" y="39511"/>
            <a:ext cx="3522133" cy="1143000"/>
          </a:xfrm>
        </p:spPr>
        <p:txBody>
          <a:bodyPr/>
          <a:lstStyle/>
          <a:p>
            <a:pPr algn="ctr"/>
            <a:r>
              <a:rPr lang="en-US" dirty="0" smtClean="0"/>
              <a:t>Six Kingdoms</a:t>
            </a:r>
            <a:endParaRPr lang="en-US" dirty="0"/>
          </a:p>
        </p:txBody>
      </p:sp>
      <p:sp>
        <p:nvSpPr>
          <p:cNvPr id="3" name="Content Placeholder 2"/>
          <p:cNvSpPr>
            <a:spLocks noGrp="1"/>
          </p:cNvSpPr>
          <p:nvPr>
            <p:ph idx="1"/>
          </p:nvPr>
        </p:nvSpPr>
        <p:spPr>
          <a:xfrm>
            <a:off x="0" y="3245556"/>
            <a:ext cx="9031111" cy="3612444"/>
          </a:xfrm>
        </p:spPr>
        <p:txBody>
          <a:bodyPr>
            <a:normAutofit/>
          </a:bodyPr>
          <a:lstStyle/>
          <a:p>
            <a:r>
              <a:rPr lang="en-US" sz="2800" dirty="0" smtClean="0"/>
              <a:t>As evidence about microorganisms continued to accumulate, biologists came to recognize that </a:t>
            </a:r>
            <a:r>
              <a:rPr lang="en-US" sz="2800" dirty="0" err="1" smtClean="0"/>
              <a:t>Monera</a:t>
            </a:r>
            <a:r>
              <a:rPr lang="en-US" sz="2800" dirty="0" smtClean="0"/>
              <a:t> were composed of </a:t>
            </a:r>
            <a:r>
              <a:rPr lang="en-US" sz="2800" b="1" dirty="0" smtClean="0"/>
              <a:t>two distinct groups. </a:t>
            </a:r>
          </a:p>
          <a:p>
            <a:pPr lvl="1"/>
            <a:r>
              <a:rPr lang="en-US" sz="2600" dirty="0" smtClean="0"/>
              <a:t>Some biologists consider these differences to be </a:t>
            </a:r>
            <a:r>
              <a:rPr lang="en-US" sz="2600" b="1" dirty="0" smtClean="0"/>
              <a:t>as great as those between animals and plants. </a:t>
            </a:r>
          </a:p>
          <a:p>
            <a:pPr lvl="1"/>
            <a:r>
              <a:rPr lang="en-US" sz="2600" dirty="0" smtClean="0"/>
              <a:t>As a result, </a:t>
            </a:r>
            <a:r>
              <a:rPr lang="en-US" sz="2600" dirty="0" err="1" smtClean="0"/>
              <a:t>Monera</a:t>
            </a:r>
            <a:r>
              <a:rPr lang="en-US" sz="2600" dirty="0" smtClean="0"/>
              <a:t> have been separated into two kingdoms, </a:t>
            </a:r>
            <a:r>
              <a:rPr lang="en-US" sz="2600" b="1" dirty="0" smtClean="0"/>
              <a:t>Eubacteria and </a:t>
            </a:r>
            <a:r>
              <a:rPr lang="en-US" sz="2600" b="1" dirty="0" err="1" smtClean="0"/>
              <a:t>Archaebacteria</a:t>
            </a:r>
            <a:r>
              <a:rPr lang="en-US" sz="2600" b="1" dirty="0" smtClean="0"/>
              <a:t>.</a:t>
            </a:r>
            <a:endParaRPr lang="en-US" sz="2600" b="1" dirty="0"/>
          </a:p>
        </p:txBody>
      </p:sp>
    </p:spTree>
    <p:extLst>
      <p:ext uri="{BB962C8B-B14F-4D97-AF65-F5344CB8AC3E}">
        <p14:creationId xmlns:p14="http://schemas.microsoft.com/office/powerpoint/2010/main" val="97079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6786527"/>
              </p:ext>
            </p:extLst>
          </p:nvPr>
        </p:nvGraphicFramePr>
        <p:xfrm>
          <a:off x="2" y="1758240"/>
          <a:ext cx="9143995" cy="4109721"/>
        </p:xfrm>
        <a:graphic>
          <a:graphicData uri="http://schemas.openxmlformats.org/drawingml/2006/table">
            <a:tbl>
              <a:tblPr firstRow="1" bandRow="1">
                <a:tableStyleId>{073A0DAA-6AF3-43AB-8588-CEC1D06C72B9}</a:tableStyleId>
              </a:tblPr>
              <a:tblGrid>
                <a:gridCol w="1523998"/>
                <a:gridCol w="1241778"/>
                <a:gridCol w="1270000"/>
                <a:gridCol w="1270000"/>
                <a:gridCol w="1340555"/>
                <a:gridCol w="1213556"/>
                <a:gridCol w="1284108"/>
              </a:tblGrid>
              <a:tr h="668867">
                <a:tc gridSpan="7">
                  <a:txBody>
                    <a:bodyPr/>
                    <a:lstStyle/>
                    <a:p>
                      <a:pPr algn="ctr"/>
                      <a:r>
                        <a:rPr lang="en-US" sz="3200" dirty="0" smtClean="0"/>
                        <a:t>Changing Number of Kingdoms</a:t>
                      </a:r>
                      <a:endParaRPr lang="en-US" sz="32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668867">
                <a:tc>
                  <a:txBody>
                    <a:bodyPr/>
                    <a:lstStyle/>
                    <a:p>
                      <a:pPr algn="ctr"/>
                      <a:r>
                        <a:rPr lang="en-US" b="1" dirty="0" smtClean="0"/>
                        <a:t>First Introduced</a:t>
                      </a:r>
                      <a:endParaRPr lang="en-US" b="1" dirty="0"/>
                    </a:p>
                  </a:txBody>
                  <a:tcPr/>
                </a:tc>
                <a:tc gridSpan="6">
                  <a:txBody>
                    <a:bodyPr/>
                    <a:lstStyle/>
                    <a:p>
                      <a:pPr algn="ctr"/>
                      <a:r>
                        <a:rPr lang="en-US" sz="2800" b="1" dirty="0" smtClean="0"/>
                        <a:t>Names of Kingdoms</a:t>
                      </a:r>
                      <a:endParaRPr lang="en-US" sz="28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668867">
                <a:tc>
                  <a:txBody>
                    <a:bodyPr/>
                    <a:lstStyle/>
                    <a:p>
                      <a:pPr algn="ctr"/>
                      <a:r>
                        <a:rPr lang="en-US" b="1" dirty="0" smtClean="0"/>
                        <a:t>1700’s</a:t>
                      </a:r>
                      <a:endParaRPr lang="en-US" b="1" dirty="0"/>
                    </a:p>
                  </a:txBody>
                  <a:tcPr/>
                </a:tc>
                <a:tc gridSpan="5">
                  <a:txBody>
                    <a:bodyPr/>
                    <a:lstStyle/>
                    <a:p>
                      <a:pPr algn="ctr"/>
                      <a:r>
                        <a:rPr lang="en-US" sz="2000" dirty="0" smtClean="0"/>
                        <a:t>Plantae</a:t>
                      </a:r>
                      <a:endParaRPr lang="en-US" sz="2000" dirty="0"/>
                    </a:p>
                  </a:txBody>
                  <a:tcPr/>
                </a:tc>
                <a:tc hMerge="1">
                  <a:txBody>
                    <a:bodyPr/>
                    <a:lstStyle/>
                    <a:p>
                      <a:pPr algn="ctr"/>
                      <a:endParaRPr lang="en-US" sz="2000"/>
                    </a:p>
                  </a:txBody>
                  <a:tcPr/>
                </a:tc>
                <a:tc hMerge="1">
                  <a:txBody>
                    <a:bodyPr/>
                    <a:lstStyle/>
                    <a:p>
                      <a:pPr algn="ctr"/>
                      <a:endParaRPr lang="en-US" sz="2000"/>
                    </a:p>
                  </a:txBody>
                  <a:tcPr/>
                </a:tc>
                <a:tc hMerge="1">
                  <a:txBody>
                    <a:bodyPr/>
                    <a:lstStyle/>
                    <a:p>
                      <a:pPr algn="ctr"/>
                      <a:endParaRPr lang="en-US" sz="2000"/>
                    </a:p>
                  </a:txBody>
                  <a:tcPr/>
                </a:tc>
                <a:tc hMerge="1">
                  <a:txBody>
                    <a:bodyPr/>
                    <a:lstStyle/>
                    <a:p>
                      <a:pPr algn="ctr"/>
                      <a:endParaRPr lang="en-US" sz="2000" dirty="0"/>
                    </a:p>
                  </a:txBody>
                  <a:tcPr/>
                </a:tc>
                <a:tc>
                  <a:txBody>
                    <a:bodyPr/>
                    <a:lstStyle/>
                    <a:p>
                      <a:pPr algn="ctr"/>
                      <a:r>
                        <a:rPr lang="en-US" sz="2000" dirty="0" err="1" smtClean="0"/>
                        <a:t>Animalia</a:t>
                      </a:r>
                      <a:endParaRPr lang="en-US" sz="2000" dirty="0"/>
                    </a:p>
                  </a:txBody>
                  <a:tcPr/>
                </a:tc>
              </a:tr>
              <a:tr h="668867">
                <a:tc>
                  <a:txBody>
                    <a:bodyPr/>
                    <a:lstStyle/>
                    <a:p>
                      <a:pPr algn="ctr"/>
                      <a:r>
                        <a:rPr lang="en-US" b="1" dirty="0" smtClean="0"/>
                        <a:t>Late 1800’s</a:t>
                      </a:r>
                      <a:endParaRPr lang="en-US" b="1" dirty="0"/>
                    </a:p>
                  </a:txBody>
                  <a:tcPr/>
                </a:tc>
                <a:tc gridSpan="3">
                  <a:txBody>
                    <a:bodyPr/>
                    <a:lstStyle/>
                    <a:p>
                      <a:pPr algn="ctr"/>
                      <a:r>
                        <a:rPr lang="en-US" sz="2000" dirty="0" smtClean="0"/>
                        <a:t>Protista</a:t>
                      </a:r>
                      <a:endParaRPr lang="en-US" sz="2000" dirty="0"/>
                    </a:p>
                  </a:txBody>
                  <a:tcPr/>
                </a:tc>
                <a:tc hMerge="1">
                  <a:txBody>
                    <a:bodyPr/>
                    <a:lstStyle/>
                    <a:p>
                      <a:pPr algn="ctr"/>
                      <a:endParaRPr lang="en-US" sz="2000"/>
                    </a:p>
                  </a:txBody>
                  <a:tcPr/>
                </a:tc>
                <a:tc hMerge="1">
                  <a:txBody>
                    <a:bodyPr/>
                    <a:lstStyle/>
                    <a:p>
                      <a:pPr algn="ctr"/>
                      <a:endParaRPr lang="en-US" sz="2000" dirty="0"/>
                    </a:p>
                  </a:txBody>
                  <a:tcPr/>
                </a:tc>
                <a:tc gridSpan="2">
                  <a:txBody>
                    <a:bodyPr/>
                    <a:lstStyle/>
                    <a:p>
                      <a:pPr algn="ctr"/>
                      <a:r>
                        <a:rPr lang="en-US" sz="2000" dirty="0" smtClean="0"/>
                        <a:t>Plantae</a:t>
                      </a:r>
                      <a:endParaRPr lang="en-US" sz="2000" dirty="0"/>
                    </a:p>
                  </a:txBody>
                  <a:tcPr/>
                </a:tc>
                <a:tc hMerge="1">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t>Animalia</a:t>
                      </a:r>
                      <a:endParaRPr lang="en-US" sz="2000" dirty="0" smtClean="0"/>
                    </a:p>
                    <a:p>
                      <a:pPr algn="ctr"/>
                      <a:endParaRPr lang="en-US" sz="2000" dirty="0"/>
                    </a:p>
                  </a:txBody>
                  <a:tcPr/>
                </a:tc>
              </a:tr>
              <a:tr h="668867">
                <a:tc>
                  <a:txBody>
                    <a:bodyPr/>
                    <a:lstStyle/>
                    <a:p>
                      <a:pPr algn="ctr"/>
                      <a:r>
                        <a:rPr lang="en-US" b="1" dirty="0" smtClean="0"/>
                        <a:t>1950’s</a:t>
                      </a:r>
                      <a:endParaRPr lang="en-US" b="1" dirty="0"/>
                    </a:p>
                  </a:txBody>
                  <a:tcPr/>
                </a:tc>
                <a:tc gridSpan="2">
                  <a:txBody>
                    <a:bodyPr/>
                    <a:lstStyle/>
                    <a:p>
                      <a:pPr algn="ctr"/>
                      <a:r>
                        <a:rPr lang="en-US" sz="2000" b="1" dirty="0" err="1" smtClean="0"/>
                        <a:t>Monera</a:t>
                      </a:r>
                      <a:endParaRPr lang="en-US" sz="2000" b="1" dirty="0"/>
                    </a:p>
                  </a:txBody>
                  <a:tcPr/>
                </a:tc>
                <a:tc hMerge="1">
                  <a:txBody>
                    <a:bodyPr/>
                    <a:lstStyle/>
                    <a:p>
                      <a:pPr algn="ctr"/>
                      <a:endParaRPr lang="en-US" sz="2000" dirty="0"/>
                    </a:p>
                  </a:txBody>
                  <a:tcPr/>
                </a:tc>
                <a:tc>
                  <a:txBody>
                    <a:bodyPr/>
                    <a:lstStyle/>
                    <a:p>
                      <a:pPr algn="ctr"/>
                      <a:r>
                        <a:rPr lang="en-US" sz="2000" b="1" dirty="0" smtClean="0"/>
                        <a:t>Protista</a:t>
                      </a:r>
                      <a:endParaRPr lang="en-US" sz="2000" b="1" dirty="0"/>
                    </a:p>
                  </a:txBody>
                  <a:tcPr/>
                </a:tc>
                <a:tc>
                  <a:txBody>
                    <a:bodyPr/>
                    <a:lstStyle/>
                    <a:p>
                      <a:pPr algn="ctr"/>
                      <a:r>
                        <a:rPr lang="en-US" sz="2000" b="1" dirty="0" smtClean="0"/>
                        <a:t>Fungi</a:t>
                      </a:r>
                      <a:endParaRPr lang="en-US" sz="2000" b="1" dirty="0"/>
                    </a:p>
                  </a:txBody>
                  <a:tcPr/>
                </a:tc>
                <a:tc>
                  <a:txBody>
                    <a:bodyPr/>
                    <a:lstStyle/>
                    <a:p>
                      <a:pPr algn="ctr"/>
                      <a:r>
                        <a:rPr lang="en-US" sz="2000" b="1" dirty="0" smtClean="0"/>
                        <a:t>Plantae</a:t>
                      </a:r>
                      <a:endParaRPr lang="en-US"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t>Animalia</a:t>
                      </a:r>
                      <a:endParaRPr lang="en-US" sz="2000" b="1" dirty="0" smtClean="0"/>
                    </a:p>
                    <a:p>
                      <a:pPr algn="ctr"/>
                      <a:endParaRPr lang="en-US" sz="2000" b="1" dirty="0"/>
                    </a:p>
                  </a:txBody>
                  <a:tcPr/>
                </a:tc>
              </a:tr>
              <a:tr h="668867">
                <a:tc>
                  <a:txBody>
                    <a:bodyPr/>
                    <a:lstStyle/>
                    <a:p>
                      <a:pPr algn="ctr"/>
                      <a:r>
                        <a:rPr lang="en-US" b="1" dirty="0" smtClean="0"/>
                        <a:t>1990’s</a:t>
                      </a:r>
                      <a:endParaRPr lang="en-US" b="1" dirty="0"/>
                    </a:p>
                  </a:txBody>
                  <a:tcPr/>
                </a:tc>
                <a:tc>
                  <a:txBody>
                    <a:bodyPr/>
                    <a:lstStyle/>
                    <a:p>
                      <a:pPr algn="ctr"/>
                      <a:r>
                        <a:rPr lang="en-US" sz="2000" b="1" dirty="0" err="1" smtClean="0"/>
                        <a:t>Eu</a:t>
                      </a:r>
                      <a:r>
                        <a:rPr lang="en-US" sz="2000" b="1" dirty="0" smtClean="0"/>
                        <a:t>-bacteria</a:t>
                      </a:r>
                      <a:endParaRPr lang="en-US" sz="2000" b="1" dirty="0"/>
                    </a:p>
                  </a:txBody>
                  <a:tcPr/>
                </a:tc>
                <a:tc>
                  <a:txBody>
                    <a:bodyPr/>
                    <a:lstStyle/>
                    <a:p>
                      <a:pPr algn="ctr"/>
                      <a:r>
                        <a:rPr lang="en-US" sz="2000" b="1" dirty="0" err="1" smtClean="0"/>
                        <a:t>Archae</a:t>
                      </a:r>
                      <a:r>
                        <a:rPr lang="en-US" sz="2000" b="1" dirty="0" smtClean="0"/>
                        <a:t>-bacteria</a:t>
                      </a:r>
                      <a:endParaRPr lang="en-US" sz="2000" b="1" dirty="0"/>
                    </a:p>
                  </a:txBody>
                  <a:tcPr/>
                </a:tc>
                <a:tc>
                  <a:txBody>
                    <a:bodyPr/>
                    <a:lstStyle/>
                    <a:p>
                      <a:pPr algn="ctr"/>
                      <a:r>
                        <a:rPr lang="en-US" sz="2000" b="1" dirty="0" smtClean="0"/>
                        <a:t>Protista</a:t>
                      </a:r>
                      <a:endParaRPr lang="en-US" sz="2000" b="1" dirty="0"/>
                    </a:p>
                  </a:txBody>
                  <a:tcPr/>
                </a:tc>
                <a:tc>
                  <a:txBody>
                    <a:bodyPr/>
                    <a:lstStyle/>
                    <a:p>
                      <a:pPr algn="ctr"/>
                      <a:r>
                        <a:rPr lang="en-US" sz="2000" b="1" dirty="0" smtClean="0"/>
                        <a:t>Fungi</a:t>
                      </a:r>
                      <a:endParaRPr lang="en-US" sz="2000" b="1" dirty="0"/>
                    </a:p>
                  </a:txBody>
                  <a:tcPr/>
                </a:tc>
                <a:tc>
                  <a:txBody>
                    <a:bodyPr/>
                    <a:lstStyle/>
                    <a:p>
                      <a:pPr algn="ctr"/>
                      <a:r>
                        <a:rPr lang="en-US" sz="2000" b="1" dirty="0" smtClean="0"/>
                        <a:t>Plantae</a:t>
                      </a:r>
                      <a:endParaRPr lang="en-US"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t>Animalia</a:t>
                      </a:r>
                      <a:endParaRPr lang="en-US" sz="2000" b="1" dirty="0" smtClean="0"/>
                    </a:p>
                    <a:p>
                      <a:pPr algn="ctr"/>
                      <a:endParaRPr lang="en-US" sz="2000" b="1" dirty="0"/>
                    </a:p>
                  </a:txBody>
                  <a:tcPr/>
                </a:tc>
              </a:tr>
            </a:tbl>
          </a:graphicData>
        </a:graphic>
      </p:graphicFrame>
    </p:spTree>
    <p:extLst>
      <p:ext uri="{BB962C8B-B14F-4D97-AF65-F5344CB8AC3E}">
        <p14:creationId xmlns:p14="http://schemas.microsoft.com/office/powerpoint/2010/main" val="1569034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33"/>
            <a:ext cx="6245579" cy="787400"/>
          </a:xfrm>
        </p:spPr>
        <p:txBody>
          <a:bodyPr/>
          <a:lstStyle/>
          <a:p>
            <a:pPr algn="ctr"/>
            <a:r>
              <a:rPr lang="en-US" b="1" dirty="0" smtClean="0"/>
              <a:t>The Three-Domain System</a:t>
            </a:r>
            <a:endParaRPr lang="en-US" b="1" dirty="0"/>
          </a:p>
        </p:txBody>
      </p:sp>
      <p:sp>
        <p:nvSpPr>
          <p:cNvPr id="3" name="Content Placeholder 2"/>
          <p:cNvSpPr>
            <a:spLocks noGrp="1"/>
          </p:cNvSpPr>
          <p:nvPr>
            <p:ph idx="1"/>
          </p:nvPr>
        </p:nvSpPr>
        <p:spPr>
          <a:xfrm>
            <a:off x="194401" y="1950156"/>
            <a:ext cx="8766155" cy="4272844"/>
          </a:xfrm>
        </p:spPr>
        <p:txBody>
          <a:bodyPr>
            <a:normAutofit lnSpcReduction="10000"/>
          </a:bodyPr>
          <a:lstStyle/>
          <a:p>
            <a:r>
              <a:rPr lang="en-US" sz="2800" dirty="0" smtClean="0"/>
              <a:t>Molecular analyses have given rise to a new taxonomic category that is recognized by many scientists.</a:t>
            </a:r>
          </a:p>
          <a:p>
            <a:pPr lvl="1"/>
            <a:r>
              <a:rPr lang="en-US" sz="2600" b="1" dirty="0" smtClean="0"/>
              <a:t>The domain is a more inclusive category than any other </a:t>
            </a:r>
            <a:r>
              <a:rPr lang="mr-IN" sz="2600" dirty="0" smtClean="0"/>
              <a:t>–</a:t>
            </a:r>
            <a:r>
              <a:rPr lang="en-US" sz="2600" dirty="0" smtClean="0"/>
              <a:t> larger than a kingdom.</a:t>
            </a:r>
          </a:p>
          <a:p>
            <a:r>
              <a:rPr lang="en-US" sz="2800" i="1" dirty="0" smtClean="0"/>
              <a:t>The three domains are the domain </a:t>
            </a:r>
            <a:r>
              <a:rPr lang="en-US" sz="2800" b="1" i="1" dirty="0" err="1" smtClean="0"/>
              <a:t>Eukarya</a:t>
            </a:r>
            <a:r>
              <a:rPr lang="en-US" sz="2800" i="1" dirty="0" smtClean="0"/>
              <a:t>, which is composed of </a:t>
            </a:r>
            <a:r>
              <a:rPr lang="en-US" sz="2800" i="1" dirty="0" err="1" smtClean="0"/>
              <a:t>protists</a:t>
            </a:r>
            <a:r>
              <a:rPr lang="en-US" sz="2800" i="1" dirty="0" smtClean="0"/>
              <a:t>, fungi, plants, and animals; the domain </a:t>
            </a:r>
            <a:r>
              <a:rPr lang="en-US" sz="2800" b="1" i="1" dirty="0" smtClean="0"/>
              <a:t>Eubacteria</a:t>
            </a:r>
            <a:r>
              <a:rPr lang="en-US" sz="2800" i="1" dirty="0" smtClean="0"/>
              <a:t>; and the domain </a:t>
            </a:r>
            <a:r>
              <a:rPr lang="en-US" sz="2800" b="1" i="1" dirty="0" err="1" smtClean="0"/>
              <a:t>Archaea</a:t>
            </a:r>
            <a:r>
              <a:rPr lang="en-US" sz="2800" i="1" dirty="0" smtClean="0"/>
              <a:t>, which corresponds to the kingdom </a:t>
            </a:r>
            <a:r>
              <a:rPr lang="en-US" sz="2800" i="1" dirty="0" err="1" smtClean="0"/>
              <a:t>Archaebacteria</a:t>
            </a:r>
            <a:r>
              <a:rPr lang="en-US" sz="2800" i="1" dirty="0" smtClean="0"/>
              <a:t>.</a:t>
            </a:r>
            <a:endParaRPr lang="en-US" sz="2800" i="1" dirty="0"/>
          </a:p>
        </p:txBody>
      </p:sp>
      <p:pic>
        <p:nvPicPr>
          <p:cNvPr id="4" name="Picture 3"/>
          <p:cNvPicPr>
            <a:picLocks noChangeAspect="1"/>
          </p:cNvPicPr>
          <p:nvPr/>
        </p:nvPicPr>
        <p:blipFill>
          <a:blip r:embed="rId2"/>
          <a:stretch>
            <a:fillRect/>
          </a:stretch>
        </p:blipFill>
        <p:spPr>
          <a:xfrm>
            <a:off x="5716276" y="5755392"/>
            <a:ext cx="2198782" cy="935215"/>
          </a:xfrm>
          <a:prstGeom prst="rect">
            <a:avLst/>
          </a:prstGeom>
        </p:spPr>
      </p:pic>
    </p:spTree>
    <p:extLst>
      <p:ext uri="{BB962C8B-B14F-4D97-AF65-F5344CB8AC3E}">
        <p14:creationId xmlns:p14="http://schemas.microsoft.com/office/powerpoint/2010/main" val="623208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66465568"/>
              </p:ext>
            </p:extLst>
          </p:nvPr>
        </p:nvGraphicFramePr>
        <p:xfrm>
          <a:off x="5" y="28223"/>
          <a:ext cx="9143995" cy="6197034"/>
        </p:xfrm>
        <a:graphic>
          <a:graphicData uri="http://schemas.openxmlformats.org/drawingml/2006/table">
            <a:tbl>
              <a:tblPr firstRow="1" bandRow="1">
                <a:tableStyleId>{073A0DAA-6AF3-43AB-8588-CEC1D06C72B9}</a:tableStyleId>
              </a:tblPr>
              <a:tblGrid>
                <a:gridCol w="1425217"/>
                <a:gridCol w="1298222"/>
                <a:gridCol w="1195416"/>
                <a:gridCol w="1306285"/>
                <a:gridCol w="1306285"/>
                <a:gridCol w="1306285"/>
                <a:gridCol w="1306285"/>
              </a:tblGrid>
              <a:tr h="649111">
                <a:tc gridSpan="7">
                  <a:txBody>
                    <a:bodyPr/>
                    <a:lstStyle/>
                    <a:p>
                      <a:pPr algn="ctr"/>
                      <a:r>
                        <a:rPr lang="en-US" sz="2800" dirty="0" smtClean="0"/>
                        <a:t>Classification of</a:t>
                      </a:r>
                      <a:r>
                        <a:rPr lang="en-US" sz="2800" baseline="0" dirty="0" smtClean="0"/>
                        <a:t> L</a:t>
                      </a:r>
                      <a:r>
                        <a:rPr lang="en-US" sz="2800" dirty="0" smtClean="0"/>
                        <a:t>iving Things</a:t>
                      </a:r>
                      <a:endParaRPr lang="en-US" sz="2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09222">
                <a:tc>
                  <a:txBody>
                    <a:bodyPr/>
                    <a:lstStyle/>
                    <a:p>
                      <a:pPr algn="ctr"/>
                      <a:r>
                        <a:rPr lang="en-US" b="1" dirty="0" smtClean="0"/>
                        <a:t>DOMAIN</a:t>
                      </a:r>
                      <a:endParaRPr lang="en-US" b="1" dirty="0"/>
                    </a:p>
                  </a:txBody>
                  <a:tcPr/>
                </a:tc>
                <a:tc>
                  <a:txBody>
                    <a:bodyPr/>
                    <a:lstStyle/>
                    <a:p>
                      <a:pPr algn="ctr"/>
                      <a:r>
                        <a:rPr lang="en-US" b="1" dirty="0" smtClean="0"/>
                        <a:t>Bacteria</a:t>
                      </a:r>
                      <a:endParaRPr lang="en-US" b="1" dirty="0"/>
                    </a:p>
                  </a:txBody>
                  <a:tcPr/>
                </a:tc>
                <a:tc>
                  <a:txBody>
                    <a:bodyPr/>
                    <a:lstStyle/>
                    <a:p>
                      <a:pPr algn="ctr"/>
                      <a:r>
                        <a:rPr lang="en-US" b="1" dirty="0" err="1" smtClean="0"/>
                        <a:t>Archaea</a:t>
                      </a:r>
                      <a:endParaRPr lang="en-US" b="1" dirty="0"/>
                    </a:p>
                  </a:txBody>
                  <a:tcPr/>
                </a:tc>
                <a:tc gridSpan="4">
                  <a:txBody>
                    <a:bodyPr/>
                    <a:lstStyle/>
                    <a:p>
                      <a:pPr algn="ctr"/>
                      <a:r>
                        <a:rPr lang="en-US" b="1" dirty="0" err="1" smtClean="0"/>
                        <a:t>Eukarya</a:t>
                      </a:r>
                      <a:endParaRPr lang="en-US" b="1" dirty="0"/>
                    </a:p>
                  </a:txBody>
                  <a:tcPr/>
                </a:tc>
                <a:tc hMerge="1">
                  <a:txBody>
                    <a:bodyPr/>
                    <a:lstStyle/>
                    <a:p>
                      <a:pPr algn="ctr"/>
                      <a:endParaRPr lang="en-US" b="1"/>
                    </a:p>
                  </a:txBody>
                  <a:tcPr/>
                </a:tc>
                <a:tc hMerge="1">
                  <a:txBody>
                    <a:bodyPr/>
                    <a:lstStyle/>
                    <a:p>
                      <a:pPr algn="ctr"/>
                      <a:endParaRPr lang="en-US" b="1"/>
                    </a:p>
                  </a:txBody>
                  <a:tcPr/>
                </a:tc>
                <a:tc hMerge="1">
                  <a:txBody>
                    <a:bodyPr/>
                    <a:lstStyle/>
                    <a:p>
                      <a:pPr algn="ctr"/>
                      <a:endParaRPr lang="en-US" b="1" dirty="0"/>
                    </a:p>
                  </a:txBody>
                  <a:tcPr/>
                </a:tc>
              </a:tr>
              <a:tr h="649111">
                <a:tc>
                  <a:txBody>
                    <a:bodyPr/>
                    <a:lstStyle/>
                    <a:p>
                      <a:pPr algn="ctr"/>
                      <a:r>
                        <a:rPr lang="en-US" b="1" dirty="0" smtClean="0"/>
                        <a:t>KINGDOM</a:t>
                      </a:r>
                      <a:endParaRPr lang="en-US" b="1" dirty="0"/>
                    </a:p>
                  </a:txBody>
                  <a:tcPr/>
                </a:tc>
                <a:tc>
                  <a:txBody>
                    <a:bodyPr/>
                    <a:lstStyle/>
                    <a:p>
                      <a:pPr algn="ctr"/>
                      <a:r>
                        <a:rPr lang="en-US" b="1" dirty="0" err="1" smtClean="0"/>
                        <a:t>Eu</a:t>
                      </a:r>
                      <a:r>
                        <a:rPr lang="en-US" b="1" dirty="0" smtClean="0"/>
                        <a:t>-bacteria</a:t>
                      </a:r>
                      <a:endParaRPr lang="en-US" b="1" dirty="0"/>
                    </a:p>
                  </a:txBody>
                  <a:tcPr/>
                </a:tc>
                <a:tc>
                  <a:txBody>
                    <a:bodyPr/>
                    <a:lstStyle/>
                    <a:p>
                      <a:pPr algn="ctr"/>
                      <a:r>
                        <a:rPr lang="en-US" b="1" dirty="0" err="1" smtClean="0"/>
                        <a:t>Archae</a:t>
                      </a:r>
                      <a:r>
                        <a:rPr lang="en-US" b="1" dirty="0" smtClean="0"/>
                        <a:t> - bacteria</a:t>
                      </a:r>
                      <a:endParaRPr lang="en-US" b="1" dirty="0"/>
                    </a:p>
                  </a:txBody>
                  <a:tcPr/>
                </a:tc>
                <a:tc>
                  <a:txBody>
                    <a:bodyPr/>
                    <a:lstStyle/>
                    <a:p>
                      <a:pPr algn="ctr"/>
                      <a:r>
                        <a:rPr lang="en-US" b="1" dirty="0" smtClean="0"/>
                        <a:t>Protista </a:t>
                      </a:r>
                      <a:endParaRPr lang="en-US" b="1" dirty="0"/>
                    </a:p>
                  </a:txBody>
                  <a:tcPr/>
                </a:tc>
                <a:tc>
                  <a:txBody>
                    <a:bodyPr/>
                    <a:lstStyle/>
                    <a:p>
                      <a:pPr algn="ctr"/>
                      <a:r>
                        <a:rPr lang="en-US" b="1" dirty="0" smtClean="0"/>
                        <a:t>Fungi </a:t>
                      </a:r>
                      <a:endParaRPr lang="en-US" b="1" dirty="0"/>
                    </a:p>
                  </a:txBody>
                  <a:tcPr/>
                </a:tc>
                <a:tc>
                  <a:txBody>
                    <a:bodyPr/>
                    <a:lstStyle/>
                    <a:p>
                      <a:pPr algn="ctr"/>
                      <a:r>
                        <a:rPr lang="en-US" b="1" dirty="0" smtClean="0"/>
                        <a:t>Plantae </a:t>
                      </a:r>
                      <a:endParaRPr lang="en-US" b="1" dirty="0"/>
                    </a:p>
                  </a:txBody>
                  <a:tcPr/>
                </a:tc>
                <a:tc>
                  <a:txBody>
                    <a:bodyPr/>
                    <a:lstStyle/>
                    <a:p>
                      <a:pPr algn="ctr"/>
                      <a:r>
                        <a:rPr lang="en-US" b="1" dirty="0" err="1" smtClean="0"/>
                        <a:t>Animalia</a:t>
                      </a:r>
                      <a:r>
                        <a:rPr lang="en-US" b="1" dirty="0" smtClean="0"/>
                        <a:t> </a:t>
                      </a:r>
                      <a:endParaRPr lang="en-US" b="1" dirty="0"/>
                    </a:p>
                  </a:txBody>
                  <a:tcPr/>
                </a:tc>
              </a:tr>
              <a:tr h="649111">
                <a:tc>
                  <a:txBody>
                    <a:bodyPr/>
                    <a:lstStyle/>
                    <a:p>
                      <a:pPr algn="ctr"/>
                      <a:r>
                        <a:rPr lang="en-US" b="1" dirty="0" smtClean="0"/>
                        <a:t>CELL TYPE</a:t>
                      </a:r>
                      <a:endParaRPr lang="en-US" b="1" dirty="0"/>
                    </a:p>
                  </a:txBody>
                  <a:tcPr/>
                </a:tc>
                <a:tc>
                  <a:txBody>
                    <a:bodyPr/>
                    <a:lstStyle/>
                    <a:p>
                      <a:r>
                        <a:rPr lang="en-US" b="1" dirty="0" smtClean="0"/>
                        <a:t>Pro-</a:t>
                      </a:r>
                      <a:r>
                        <a:rPr lang="en-US" b="1" dirty="0" err="1" smtClean="0"/>
                        <a:t>karyote</a:t>
                      </a:r>
                      <a:r>
                        <a:rPr lang="en-US" b="1" dirty="0" smtClean="0"/>
                        <a:t>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a:t>
                      </a:r>
                      <a:r>
                        <a:rPr lang="en-US" b="1" dirty="0" err="1" smtClean="0"/>
                        <a:t>karyote</a:t>
                      </a:r>
                      <a:r>
                        <a:rPr lang="en-US" b="1" dirty="0" smtClean="0"/>
                        <a:t> </a:t>
                      </a:r>
                    </a:p>
                  </a:txBody>
                  <a:tcPr/>
                </a:tc>
                <a:tc>
                  <a:txBody>
                    <a:bodyPr/>
                    <a:lstStyle/>
                    <a:p>
                      <a:r>
                        <a:rPr lang="en-US" b="1" dirty="0" smtClean="0"/>
                        <a:t>Eukaryote</a:t>
                      </a:r>
                      <a:endParaRPr lang="en-US" b="1" dirty="0"/>
                    </a:p>
                  </a:txBody>
                  <a:tcPr/>
                </a:tc>
                <a:tc>
                  <a:txBody>
                    <a:bodyPr/>
                    <a:lstStyle/>
                    <a:p>
                      <a:r>
                        <a:rPr lang="en-US" b="1" dirty="0" smtClean="0"/>
                        <a:t>Eukaryote </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Eukaryote</a:t>
                      </a:r>
                    </a:p>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Eukaryote</a:t>
                      </a:r>
                    </a:p>
                    <a:p>
                      <a:endParaRPr lang="en-US" b="1" dirty="0"/>
                    </a:p>
                  </a:txBody>
                  <a:tcPr/>
                </a:tc>
              </a:tr>
              <a:tr h="649111">
                <a:tc>
                  <a:txBody>
                    <a:bodyPr/>
                    <a:lstStyle/>
                    <a:p>
                      <a:pPr algn="ctr"/>
                      <a:r>
                        <a:rPr lang="en-US" b="1" dirty="0" smtClean="0"/>
                        <a:t>CELL STRUCTURE</a:t>
                      </a:r>
                      <a:endParaRPr lang="en-US" b="1" dirty="0"/>
                    </a:p>
                  </a:txBody>
                  <a:tcPr/>
                </a:tc>
                <a:tc>
                  <a:txBody>
                    <a:bodyPr/>
                    <a:lstStyle/>
                    <a:p>
                      <a:r>
                        <a:rPr lang="en-US" dirty="0" smtClean="0"/>
                        <a:t>Cell walls with </a:t>
                      </a:r>
                      <a:r>
                        <a:rPr lang="en-US" dirty="0" err="1" smtClean="0"/>
                        <a:t>peptido</a:t>
                      </a:r>
                      <a:r>
                        <a:rPr lang="en-US" dirty="0" smtClean="0"/>
                        <a:t>-glycan</a:t>
                      </a:r>
                      <a:endParaRPr lang="en-US" dirty="0"/>
                    </a:p>
                  </a:txBody>
                  <a:tcPr/>
                </a:tc>
                <a:tc>
                  <a:txBody>
                    <a:bodyPr/>
                    <a:lstStyle/>
                    <a:p>
                      <a:r>
                        <a:rPr lang="en-US" dirty="0" smtClean="0"/>
                        <a:t>Cell walls</a:t>
                      </a:r>
                      <a:r>
                        <a:rPr lang="en-US" baseline="0" dirty="0" smtClean="0"/>
                        <a:t> without </a:t>
                      </a:r>
                      <a:r>
                        <a:rPr lang="en-US" baseline="0" dirty="0" err="1" smtClean="0"/>
                        <a:t>peptido</a:t>
                      </a:r>
                      <a:r>
                        <a:rPr lang="en-US" baseline="0" dirty="0" smtClean="0"/>
                        <a:t>-glycan</a:t>
                      </a:r>
                      <a:endParaRPr lang="en-US" dirty="0"/>
                    </a:p>
                  </a:txBody>
                  <a:tcPr/>
                </a:tc>
                <a:tc>
                  <a:txBody>
                    <a:bodyPr/>
                    <a:lstStyle/>
                    <a:p>
                      <a:r>
                        <a:rPr lang="en-US" dirty="0" smtClean="0"/>
                        <a:t>Cell walls of cellulose in some</a:t>
                      </a:r>
                      <a:endParaRPr lang="en-US" dirty="0"/>
                    </a:p>
                  </a:txBody>
                  <a:tcPr/>
                </a:tc>
                <a:tc>
                  <a:txBody>
                    <a:bodyPr/>
                    <a:lstStyle/>
                    <a:p>
                      <a:r>
                        <a:rPr lang="en-US" dirty="0" smtClean="0"/>
                        <a:t>Cell wall of chitin</a:t>
                      </a:r>
                      <a:endParaRPr lang="en-US" dirty="0"/>
                    </a:p>
                  </a:txBody>
                  <a:tcPr/>
                </a:tc>
                <a:tc>
                  <a:txBody>
                    <a:bodyPr/>
                    <a:lstStyle/>
                    <a:p>
                      <a:r>
                        <a:rPr lang="en-US" dirty="0" smtClean="0"/>
                        <a:t>Cell walls of cellulose</a:t>
                      </a:r>
                      <a:endParaRPr lang="en-US" dirty="0"/>
                    </a:p>
                  </a:txBody>
                  <a:tcPr/>
                </a:tc>
                <a:tc>
                  <a:txBody>
                    <a:bodyPr/>
                    <a:lstStyle/>
                    <a:p>
                      <a:r>
                        <a:rPr lang="en-US" dirty="0" smtClean="0"/>
                        <a:t>No cell walls</a:t>
                      </a:r>
                      <a:endParaRPr lang="en-US" dirty="0"/>
                    </a:p>
                  </a:txBody>
                  <a:tcPr/>
                </a:tc>
              </a:tr>
              <a:tr h="649111">
                <a:tc>
                  <a:txBody>
                    <a:bodyPr/>
                    <a:lstStyle/>
                    <a:p>
                      <a:pPr algn="ctr"/>
                      <a:r>
                        <a:rPr lang="en-US" b="1" dirty="0" smtClean="0"/>
                        <a:t>NUMBER OF CELLS</a:t>
                      </a:r>
                      <a:endParaRPr lang="en-US" b="1" dirty="0"/>
                    </a:p>
                  </a:txBody>
                  <a:tcPr/>
                </a:tc>
                <a:tc>
                  <a:txBody>
                    <a:bodyPr/>
                    <a:lstStyle/>
                    <a:p>
                      <a:r>
                        <a:rPr lang="en-US" dirty="0" err="1" smtClean="0"/>
                        <a:t>Uni</a:t>
                      </a:r>
                      <a:r>
                        <a:rPr lang="en-US" dirty="0" smtClean="0"/>
                        <a:t>-cellular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Uni</a:t>
                      </a:r>
                      <a:r>
                        <a:rPr lang="en-US" dirty="0" smtClean="0"/>
                        <a:t>-cellular</a:t>
                      </a:r>
                    </a:p>
                  </a:txBody>
                  <a:tcPr/>
                </a:tc>
                <a:tc>
                  <a:txBody>
                    <a:bodyPr/>
                    <a:lstStyle/>
                    <a:p>
                      <a:r>
                        <a:rPr lang="en-US" dirty="0" smtClean="0"/>
                        <a:t>Most unicellular; some colonial and multi-cellular</a:t>
                      </a:r>
                      <a:endParaRPr lang="en-US" dirty="0"/>
                    </a:p>
                  </a:txBody>
                  <a:tcPr/>
                </a:tc>
                <a:tc>
                  <a:txBody>
                    <a:bodyPr/>
                    <a:lstStyle/>
                    <a:p>
                      <a:r>
                        <a:rPr lang="en-US" dirty="0" smtClean="0"/>
                        <a:t>Most</a:t>
                      </a:r>
                      <a:r>
                        <a:rPr lang="en-US" baseline="0" dirty="0" smtClean="0"/>
                        <a:t> </a:t>
                      </a:r>
                      <a:r>
                        <a:rPr lang="en-US" dirty="0" smtClean="0"/>
                        <a:t>multi- cellular; some </a:t>
                      </a:r>
                      <a:r>
                        <a:rPr lang="en-US" dirty="0" err="1" smtClean="0"/>
                        <a:t>uni</a:t>
                      </a:r>
                      <a:r>
                        <a:rPr lang="en-US" dirty="0" smtClean="0"/>
                        <a:t>-cellular</a:t>
                      </a:r>
                      <a:endParaRPr lang="en-US" dirty="0"/>
                    </a:p>
                  </a:txBody>
                  <a:tcPr/>
                </a:tc>
                <a:tc>
                  <a:txBody>
                    <a:bodyPr/>
                    <a:lstStyle/>
                    <a:p>
                      <a:r>
                        <a:rPr lang="en-US" dirty="0" smtClean="0"/>
                        <a:t>Multi-cellular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Multi-cellular</a:t>
                      </a:r>
                    </a:p>
                    <a:p>
                      <a:endParaRPr lang="en-US" dirty="0"/>
                    </a:p>
                  </a:txBody>
                  <a:tcPr/>
                </a:tc>
              </a:tr>
              <a:tr h="649111">
                <a:tc>
                  <a:txBody>
                    <a:bodyPr/>
                    <a:lstStyle/>
                    <a:p>
                      <a:pPr algn="ctr"/>
                      <a:r>
                        <a:rPr lang="en-US" b="1" dirty="0" smtClean="0"/>
                        <a:t>MODE OF NUTRITION</a:t>
                      </a:r>
                      <a:endParaRPr lang="en-US" b="1" dirty="0"/>
                    </a:p>
                  </a:txBody>
                  <a:tcPr/>
                </a:tc>
                <a:tc>
                  <a:txBody>
                    <a:bodyPr/>
                    <a:lstStyle/>
                    <a:p>
                      <a:r>
                        <a:rPr lang="en-US" b="1" dirty="0" smtClean="0"/>
                        <a:t>Auto or hetero- </a:t>
                      </a:r>
                      <a:r>
                        <a:rPr lang="en-US" b="1" dirty="0" err="1" smtClean="0"/>
                        <a:t>troph</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Auto or hetero- </a:t>
                      </a:r>
                      <a:r>
                        <a:rPr lang="en-US" b="1" dirty="0" err="1" smtClean="0"/>
                        <a:t>troph</a:t>
                      </a:r>
                      <a:endParaRPr lang="en-US"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Auto or hetero- </a:t>
                      </a:r>
                      <a:r>
                        <a:rPr lang="en-US" b="1" dirty="0" err="1" smtClean="0"/>
                        <a:t>troph</a:t>
                      </a:r>
                      <a:endParaRPr lang="en-US" b="1" dirty="0" smtClean="0"/>
                    </a:p>
                  </a:txBody>
                  <a:tcPr/>
                </a:tc>
                <a:tc>
                  <a:txBody>
                    <a:bodyPr/>
                    <a:lstStyle/>
                    <a:p>
                      <a:r>
                        <a:rPr lang="en-US" b="1" dirty="0" smtClean="0"/>
                        <a:t>Hetero-</a:t>
                      </a:r>
                      <a:r>
                        <a:rPr lang="en-US" b="1" dirty="0" err="1" smtClean="0"/>
                        <a:t>troph</a:t>
                      </a:r>
                      <a:endParaRPr lang="en-US" b="1" dirty="0"/>
                    </a:p>
                  </a:txBody>
                  <a:tcPr/>
                </a:tc>
                <a:tc>
                  <a:txBody>
                    <a:bodyPr/>
                    <a:lstStyle/>
                    <a:p>
                      <a:r>
                        <a:rPr lang="en-US" b="1" dirty="0" smtClean="0"/>
                        <a:t>Auto-</a:t>
                      </a:r>
                      <a:r>
                        <a:rPr lang="en-US" b="1" dirty="0" err="1" smtClean="0"/>
                        <a:t>troph</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Hetero-</a:t>
                      </a:r>
                      <a:r>
                        <a:rPr lang="en-US" b="1" dirty="0" err="1" smtClean="0"/>
                        <a:t>troph</a:t>
                      </a:r>
                      <a:endParaRPr lang="en-US" b="1" dirty="0" smtClean="0"/>
                    </a:p>
                    <a:p>
                      <a:endParaRPr lang="en-US" b="1" dirty="0"/>
                    </a:p>
                  </a:txBody>
                  <a:tcPr/>
                </a:tc>
              </a:tr>
            </a:tbl>
          </a:graphicData>
        </a:graphic>
      </p:graphicFrame>
    </p:spTree>
    <p:extLst>
      <p:ext uri="{BB962C8B-B14F-4D97-AF65-F5344CB8AC3E}">
        <p14:creationId xmlns:p14="http://schemas.microsoft.com/office/powerpoint/2010/main" val="1021665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287"/>
            <a:ext cx="4350822" cy="773289"/>
          </a:xfrm>
        </p:spPr>
        <p:txBody>
          <a:bodyPr/>
          <a:lstStyle/>
          <a:p>
            <a:pPr algn="ctr"/>
            <a:r>
              <a:rPr lang="en-US" b="1" dirty="0" smtClean="0"/>
              <a:t>Domain Bacteria</a:t>
            </a:r>
            <a:endParaRPr lang="en-US" b="1" dirty="0"/>
          </a:p>
        </p:txBody>
      </p:sp>
      <p:sp>
        <p:nvSpPr>
          <p:cNvPr id="3" name="Content Placeholder 2"/>
          <p:cNvSpPr>
            <a:spLocks noGrp="1"/>
          </p:cNvSpPr>
          <p:nvPr>
            <p:ph idx="1"/>
          </p:nvPr>
        </p:nvSpPr>
        <p:spPr>
          <a:xfrm>
            <a:off x="189088" y="3147083"/>
            <a:ext cx="8779638" cy="3600117"/>
          </a:xfrm>
        </p:spPr>
        <p:txBody>
          <a:bodyPr>
            <a:normAutofit/>
          </a:bodyPr>
          <a:lstStyle/>
          <a:p>
            <a:r>
              <a:rPr lang="en-US" sz="2800" dirty="0" smtClean="0"/>
              <a:t>Members of the domain Bacteria are</a:t>
            </a:r>
            <a:r>
              <a:rPr lang="en-US" sz="2800" b="1" dirty="0" smtClean="0"/>
              <a:t> unicellular and prokaryotic</a:t>
            </a:r>
            <a:r>
              <a:rPr lang="en-US" sz="2800" dirty="0" smtClean="0"/>
              <a:t>.</a:t>
            </a:r>
          </a:p>
          <a:p>
            <a:pPr lvl="1"/>
            <a:r>
              <a:rPr lang="en-US" sz="2600" dirty="0" smtClean="0"/>
              <a:t>Have thick cell walls containing a substance called</a:t>
            </a:r>
            <a:r>
              <a:rPr lang="en-US" sz="2600" b="1" dirty="0" smtClean="0"/>
              <a:t> peptidoglycan</a:t>
            </a:r>
            <a:r>
              <a:rPr lang="en-US" sz="2600" dirty="0" smtClean="0"/>
              <a:t>.</a:t>
            </a:r>
          </a:p>
          <a:p>
            <a:pPr lvl="1"/>
            <a:r>
              <a:rPr lang="en-US" sz="2600" dirty="0" smtClean="0"/>
              <a:t>These bacteria are ecologically diverse, ranging from </a:t>
            </a:r>
            <a:r>
              <a:rPr lang="en-US" sz="2600" b="1" dirty="0" smtClean="0"/>
              <a:t>free-living soil organisms to deadly parasites</a:t>
            </a:r>
            <a:r>
              <a:rPr lang="en-US" sz="2600" dirty="0" smtClean="0"/>
              <a:t>.</a:t>
            </a:r>
          </a:p>
          <a:p>
            <a:pPr lvl="1"/>
            <a:r>
              <a:rPr lang="en-US" sz="2600" dirty="0" smtClean="0"/>
              <a:t>Some </a:t>
            </a:r>
            <a:r>
              <a:rPr lang="en-US" sz="2600" b="1" dirty="0" smtClean="0"/>
              <a:t>photosynthesize</a:t>
            </a:r>
            <a:r>
              <a:rPr lang="en-US" sz="2600" dirty="0" smtClean="0"/>
              <a:t>, some need oxygen to survive while others are </a:t>
            </a:r>
            <a:r>
              <a:rPr lang="en-US" sz="2600" b="1" dirty="0" smtClean="0"/>
              <a:t>killed by oxygen</a:t>
            </a:r>
            <a:r>
              <a:rPr lang="en-US" sz="2600" dirty="0" smtClean="0"/>
              <a:t>. </a:t>
            </a:r>
            <a:endParaRPr lang="en-US" sz="2600" dirty="0"/>
          </a:p>
        </p:txBody>
      </p:sp>
    </p:spTree>
    <p:extLst>
      <p:ext uri="{BB962C8B-B14F-4D97-AF65-F5344CB8AC3E}">
        <p14:creationId xmlns:p14="http://schemas.microsoft.com/office/powerpoint/2010/main" val="2246422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97" y="320356"/>
            <a:ext cx="3342875" cy="1476470"/>
          </a:xfrm>
        </p:spPr>
        <p:txBody>
          <a:bodyPr/>
          <a:lstStyle/>
          <a:p>
            <a:pPr algn="ctr"/>
            <a:r>
              <a:rPr lang="en-US" b="1" dirty="0" smtClean="0"/>
              <a:t>Domain </a:t>
            </a:r>
            <a:r>
              <a:rPr lang="en-US" b="1" dirty="0" err="1" smtClean="0"/>
              <a:t>Archaea</a:t>
            </a:r>
            <a:endParaRPr lang="en-US" b="1" dirty="0"/>
          </a:p>
        </p:txBody>
      </p:sp>
      <p:sp>
        <p:nvSpPr>
          <p:cNvPr id="3" name="Content Placeholder 2"/>
          <p:cNvSpPr>
            <a:spLocks noGrp="1"/>
          </p:cNvSpPr>
          <p:nvPr>
            <p:ph idx="1"/>
          </p:nvPr>
        </p:nvSpPr>
        <p:spPr>
          <a:xfrm>
            <a:off x="0" y="3188354"/>
            <a:ext cx="9144000" cy="3669646"/>
          </a:xfrm>
        </p:spPr>
        <p:txBody>
          <a:bodyPr>
            <a:normAutofit/>
          </a:bodyPr>
          <a:lstStyle/>
          <a:p>
            <a:r>
              <a:rPr lang="en-US" sz="2800" dirty="0" smtClean="0"/>
              <a:t>Members of the domain </a:t>
            </a:r>
            <a:r>
              <a:rPr lang="en-US" sz="2800" dirty="0" err="1" smtClean="0"/>
              <a:t>Archaea</a:t>
            </a:r>
            <a:r>
              <a:rPr lang="en-US" sz="2800" dirty="0" smtClean="0"/>
              <a:t> are </a:t>
            </a:r>
            <a:r>
              <a:rPr lang="en-US" sz="2800" b="1" dirty="0" smtClean="0"/>
              <a:t>unicellular and prokaryotic.</a:t>
            </a:r>
          </a:p>
          <a:p>
            <a:pPr lvl="1"/>
            <a:r>
              <a:rPr lang="en-US" sz="2600" dirty="0" smtClean="0"/>
              <a:t>They live in some of the most </a:t>
            </a:r>
            <a:r>
              <a:rPr lang="en-US" sz="2600" b="1" dirty="0" smtClean="0"/>
              <a:t>extreme environments </a:t>
            </a:r>
            <a:r>
              <a:rPr lang="en-US" sz="2600" dirty="0" smtClean="0"/>
              <a:t>on the planet </a:t>
            </a:r>
            <a:r>
              <a:rPr lang="mr-IN" sz="2600" dirty="0" smtClean="0"/>
              <a:t>–</a:t>
            </a:r>
            <a:r>
              <a:rPr lang="en-US" sz="2600" dirty="0" smtClean="0"/>
              <a:t> volcanic hot springs, brine pools, and black organic mud devoid of oxygen.</a:t>
            </a:r>
          </a:p>
          <a:p>
            <a:pPr lvl="1"/>
            <a:r>
              <a:rPr lang="en-US" sz="2600" dirty="0" smtClean="0"/>
              <a:t>Their cell walls </a:t>
            </a:r>
            <a:r>
              <a:rPr lang="en-US" sz="2600" b="1" dirty="0" smtClean="0"/>
              <a:t>lack peptidoglycan</a:t>
            </a:r>
            <a:r>
              <a:rPr lang="en-US" sz="2600" dirty="0" smtClean="0"/>
              <a:t>, and their membranes contain unusual lipids that are </a:t>
            </a:r>
            <a:r>
              <a:rPr lang="en-US" sz="2600" b="1" dirty="0" smtClean="0"/>
              <a:t>not found in any other organism.</a:t>
            </a:r>
            <a:endParaRPr lang="en-US" sz="2600" b="1" dirty="0"/>
          </a:p>
        </p:txBody>
      </p:sp>
    </p:spTree>
    <p:extLst>
      <p:ext uri="{BB962C8B-B14F-4D97-AF65-F5344CB8AC3E}">
        <p14:creationId xmlns:p14="http://schemas.microsoft.com/office/powerpoint/2010/main" val="1683350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08" y="342900"/>
            <a:ext cx="3569269" cy="1143000"/>
          </a:xfrm>
        </p:spPr>
        <p:txBody>
          <a:bodyPr/>
          <a:lstStyle/>
          <a:p>
            <a:pPr algn="ctr"/>
            <a:r>
              <a:rPr lang="en-US" b="1" dirty="0" smtClean="0"/>
              <a:t>Domain </a:t>
            </a:r>
            <a:r>
              <a:rPr lang="en-US" b="1" dirty="0" err="1" smtClean="0"/>
              <a:t>Eukarya</a:t>
            </a:r>
            <a:endParaRPr lang="en-US" b="1" dirty="0"/>
          </a:p>
        </p:txBody>
      </p:sp>
      <p:sp>
        <p:nvSpPr>
          <p:cNvPr id="3" name="Content Placeholder 2"/>
          <p:cNvSpPr>
            <a:spLocks noGrp="1"/>
          </p:cNvSpPr>
          <p:nvPr>
            <p:ph idx="1"/>
          </p:nvPr>
        </p:nvSpPr>
        <p:spPr>
          <a:xfrm>
            <a:off x="0" y="4309681"/>
            <a:ext cx="9144000" cy="2548319"/>
          </a:xfrm>
        </p:spPr>
        <p:txBody>
          <a:bodyPr>
            <a:normAutofit/>
          </a:bodyPr>
          <a:lstStyle/>
          <a:p>
            <a:r>
              <a:rPr lang="en-US" sz="2800" dirty="0" smtClean="0"/>
              <a:t>This domain consists of all organisms that have a </a:t>
            </a:r>
            <a:r>
              <a:rPr lang="en-US" sz="2800" b="1" dirty="0" smtClean="0"/>
              <a:t>nucleus.</a:t>
            </a:r>
          </a:p>
          <a:p>
            <a:pPr lvl="1"/>
            <a:r>
              <a:rPr lang="en-US" sz="2600" dirty="0" smtClean="0"/>
              <a:t>It is organized into the four remaining kingdoms of the six-kingdom system: </a:t>
            </a:r>
            <a:r>
              <a:rPr lang="en-US" sz="2600" b="1" dirty="0" smtClean="0"/>
              <a:t>Protista, Fungi, Plantae, and </a:t>
            </a:r>
            <a:r>
              <a:rPr lang="en-US" sz="2600" b="1" dirty="0" err="1" smtClean="0"/>
              <a:t>Animalia</a:t>
            </a:r>
            <a:endParaRPr lang="en-US" sz="2600" b="1" dirty="0"/>
          </a:p>
        </p:txBody>
      </p:sp>
    </p:spTree>
    <p:extLst>
      <p:ext uri="{BB962C8B-B14F-4D97-AF65-F5344CB8AC3E}">
        <p14:creationId xmlns:p14="http://schemas.microsoft.com/office/powerpoint/2010/main" val="3531685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061" y="648282"/>
            <a:ext cx="2569408" cy="1143000"/>
          </a:xfrm>
        </p:spPr>
        <p:txBody>
          <a:bodyPr/>
          <a:lstStyle/>
          <a:p>
            <a:pPr algn="ctr"/>
            <a:r>
              <a:rPr lang="en-US" sz="4400" i="1" dirty="0" smtClean="0"/>
              <a:t>Protista</a:t>
            </a:r>
            <a:endParaRPr lang="en-US" sz="4400" i="1" dirty="0"/>
          </a:p>
        </p:txBody>
      </p:sp>
      <p:sp>
        <p:nvSpPr>
          <p:cNvPr id="3" name="Content Placeholder 2"/>
          <p:cNvSpPr>
            <a:spLocks noGrp="1"/>
          </p:cNvSpPr>
          <p:nvPr>
            <p:ph idx="1"/>
          </p:nvPr>
        </p:nvSpPr>
        <p:spPr>
          <a:xfrm>
            <a:off x="0" y="3147824"/>
            <a:ext cx="9144000" cy="3771890"/>
          </a:xfrm>
        </p:spPr>
        <p:txBody>
          <a:bodyPr>
            <a:normAutofit lnSpcReduction="10000"/>
          </a:bodyPr>
          <a:lstStyle/>
          <a:p>
            <a:r>
              <a:rPr lang="en-US" sz="2800" dirty="0" smtClean="0"/>
              <a:t>Kingdom Protista is composed of eukaryotic organisms that </a:t>
            </a:r>
            <a:r>
              <a:rPr lang="en-US" sz="2800" b="1" dirty="0" smtClean="0"/>
              <a:t>cannot be classified as animals, plants, or fungi.</a:t>
            </a:r>
          </a:p>
          <a:p>
            <a:pPr lvl="1"/>
            <a:r>
              <a:rPr lang="en-US" sz="2600" dirty="0" smtClean="0"/>
              <a:t>Members of this kingdom display the </a:t>
            </a:r>
            <a:r>
              <a:rPr lang="en-US" sz="2600" b="1" dirty="0" smtClean="0"/>
              <a:t>greatest variety</a:t>
            </a:r>
          </a:p>
          <a:p>
            <a:pPr lvl="1"/>
            <a:r>
              <a:rPr lang="en-US" sz="2600" dirty="0" smtClean="0"/>
              <a:t>Most are </a:t>
            </a:r>
            <a:r>
              <a:rPr lang="en-US" sz="2600" b="1" dirty="0" smtClean="0"/>
              <a:t>unicellular, but some are multicellular.</a:t>
            </a:r>
          </a:p>
          <a:p>
            <a:pPr lvl="1"/>
            <a:r>
              <a:rPr lang="en-US" sz="2600" dirty="0" smtClean="0"/>
              <a:t>Some are photosynthetic, while others are heterotrophic.</a:t>
            </a:r>
          </a:p>
          <a:p>
            <a:pPr lvl="1"/>
            <a:r>
              <a:rPr lang="en-US" sz="2600" dirty="0" smtClean="0"/>
              <a:t>Some share </a:t>
            </a:r>
            <a:r>
              <a:rPr lang="en-US" sz="2600" b="1" dirty="0" smtClean="0"/>
              <a:t>characteristics with plants</a:t>
            </a:r>
            <a:r>
              <a:rPr lang="en-US" sz="2600" dirty="0" smtClean="0"/>
              <a:t>, others with fungi, and </a:t>
            </a:r>
            <a:r>
              <a:rPr lang="en-US" sz="2600" b="1" dirty="0" smtClean="0"/>
              <a:t>others with animals</a:t>
            </a:r>
            <a:r>
              <a:rPr lang="en-US" sz="2600" dirty="0" smtClean="0"/>
              <a:t>.</a:t>
            </a:r>
            <a:endParaRPr lang="en-US" sz="2600" dirty="0"/>
          </a:p>
        </p:txBody>
      </p:sp>
    </p:spTree>
    <p:extLst>
      <p:ext uri="{BB962C8B-B14F-4D97-AF65-F5344CB8AC3E}">
        <p14:creationId xmlns:p14="http://schemas.microsoft.com/office/powerpoint/2010/main" val="768206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51" y="1273821"/>
            <a:ext cx="2704524" cy="963092"/>
          </a:xfrm>
        </p:spPr>
        <p:txBody>
          <a:bodyPr/>
          <a:lstStyle/>
          <a:p>
            <a:pPr algn="ctr"/>
            <a:r>
              <a:rPr lang="en-US" sz="4400" i="1" dirty="0" smtClean="0"/>
              <a:t>Fungi</a:t>
            </a:r>
            <a:endParaRPr lang="en-US" sz="4400" i="1" dirty="0"/>
          </a:p>
        </p:txBody>
      </p:sp>
      <p:sp>
        <p:nvSpPr>
          <p:cNvPr id="3" name="Content Placeholder 2"/>
          <p:cNvSpPr>
            <a:spLocks noGrp="1"/>
          </p:cNvSpPr>
          <p:nvPr>
            <p:ph idx="1"/>
          </p:nvPr>
        </p:nvSpPr>
        <p:spPr>
          <a:xfrm>
            <a:off x="0" y="3740320"/>
            <a:ext cx="9144000" cy="3117680"/>
          </a:xfrm>
        </p:spPr>
        <p:txBody>
          <a:bodyPr>
            <a:normAutofit/>
          </a:bodyPr>
          <a:lstStyle/>
          <a:p>
            <a:r>
              <a:rPr lang="en-US" sz="2800" dirty="0" smtClean="0"/>
              <a:t>Fungi are heterotrophs, most </a:t>
            </a:r>
            <a:r>
              <a:rPr lang="en-US" sz="2800" b="1" dirty="0" smtClean="0"/>
              <a:t>feed on dead or decaying organic matter.</a:t>
            </a:r>
          </a:p>
          <a:p>
            <a:pPr lvl="1"/>
            <a:r>
              <a:rPr lang="en-US" sz="2600" dirty="0" smtClean="0"/>
              <a:t>Fungi secrete </a:t>
            </a:r>
            <a:r>
              <a:rPr lang="en-US" sz="2600" b="1" dirty="0" smtClean="0"/>
              <a:t>digestive enzymes </a:t>
            </a:r>
            <a:r>
              <a:rPr lang="en-US" sz="2600" dirty="0" smtClean="0"/>
              <a:t>into their food source.</a:t>
            </a:r>
          </a:p>
          <a:p>
            <a:pPr lvl="1"/>
            <a:r>
              <a:rPr lang="en-US" sz="2600" dirty="0" smtClean="0"/>
              <a:t>They then</a:t>
            </a:r>
            <a:r>
              <a:rPr lang="en-US" sz="2600" b="1" dirty="0" smtClean="0"/>
              <a:t> absorb smaller food molecules into their bodies</a:t>
            </a:r>
            <a:r>
              <a:rPr lang="en-US" sz="2600" dirty="0" smtClean="0"/>
              <a:t>. Examples include mushrooms and yeast.</a:t>
            </a:r>
            <a:endParaRPr lang="en-US" sz="2600" dirty="0"/>
          </a:p>
        </p:txBody>
      </p:sp>
    </p:spTree>
    <p:extLst>
      <p:ext uri="{BB962C8B-B14F-4D97-AF65-F5344CB8AC3E}">
        <p14:creationId xmlns:p14="http://schemas.microsoft.com/office/powerpoint/2010/main" val="1557357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3096361" cy="1143000"/>
          </a:xfrm>
        </p:spPr>
        <p:txBody>
          <a:bodyPr/>
          <a:lstStyle/>
          <a:p>
            <a:pPr algn="ctr"/>
            <a:r>
              <a:rPr lang="en-US" sz="4400" i="1" dirty="0" smtClean="0"/>
              <a:t>Plantae</a:t>
            </a:r>
            <a:endParaRPr lang="en-US" sz="4400" i="1" dirty="0"/>
          </a:p>
        </p:txBody>
      </p:sp>
      <p:sp>
        <p:nvSpPr>
          <p:cNvPr id="3" name="Content Placeholder 2"/>
          <p:cNvSpPr>
            <a:spLocks noGrp="1"/>
          </p:cNvSpPr>
          <p:nvPr>
            <p:ph idx="1"/>
          </p:nvPr>
        </p:nvSpPr>
        <p:spPr>
          <a:xfrm>
            <a:off x="0" y="3580143"/>
            <a:ext cx="9144000" cy="3277857"/>
          </a:xfrm>
        </p:spPr>
        <p:txBody>
          <a:bodyPr>
            <a:normAutofit/>
          </a:bodyPr>
          <a:lstStyle/>
          <a:p>
            <a:r>
              <a:rPr lang="en-US" sz="2800" dirty="0" smtClean="0"/>
              <a:t>These are multicellular organisms that are </a:t>
            </a:r>
            <a:r>
              <a:rPr lang="en-US" sz="2800" b="1" dirty="0" smtClean="0"/>
              <a:t>photosynthetic autotrophs.</a:t>
            </a:r>
          </a:p>
          <a:p>
            <a:pPr lvl="1"/>
            <a:r>
              <a:rPr lang="en-US" sz="2600" dirty="0" smtClean="0"/>
              <a:t>They are non-motile, and have cell walls that contain </a:t>
            </a:r>
            <a:r>
              <a:rPr lang="en-US" sz="2600" b="1" dirty="0" smtClean="0"/>
              <a:t>cellulose</a:t>
            </a:r>
            <a:r>
              <a:rPr lang="en-US" sz="2600" dirty="0" smtClean="0"/>
              <a:t>.</a:t>
            </a:r>
          </a:p>
          <a:p>
            <a:pPr lvl="1"/>
            <a:r>
              <a:rPr lang="en-US" sz="2600" dirty="0" smtClean="0"/>
              <a:t>This kingdom includes </a:t>
            </a:r>
            <a:r>
              <a:rPr lang="en-US" sz="2600" b="1" dirty="0" smtClean="0"/>
              <a:t>cone-bearing and flowering plants </a:t>
            </a:r>
            <a:r>
              <a:rPr lang="en-US" sz="2600" dirty="0" smtClean="0"/>
              <a:t>as well as </a:t>
            </a:r>
            <a:r>
              <a:rPr lang="en-US" sz="2600" b="1" dirty="0" smtClean="0"/>
              <a:t>mosses and ferns</a:t>
            </a:r>
            <a:r>
              <a:rPr lang="en-US" sz="2600" dirty="0" smtClean="0"/>
              <a:t>. </a:t>
            </a:r>
            <a:endParaRPr lang="en-US" sz="2600" dirty="0"/>
          </a:p>
        </p:txBody>
      </p:sp>
    </p:spTree>
    <p:extLst>
      <p:ext uri="{BB962C8B-B14F-4D97-AF65-F5344CB8AC3E}">
        <p14:creationId xmlns:p14="http://schemas.microsoft.com/office/powerpoint/2010/main" val="129771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21" y="155223"/>
            <a:ext cx="6508377" cy="688622"/>
          </a:xfrm>
        </p:spPr>
        <p:txBody>
          <a:bodyPr/>
          <a:lstStyle/>
          <a:p>
            <a:r>
              <a:rPr lang="en-US" b="1" dirty="0" smtClean="0"/>
              <a:t>Assigning Scientific Names</a:t>
            </a:r>
            <a:endParaRPr lang="en-US" b="1" dirty="0"/>
          </a:p>
        </p:txBody>
      </p:sp>
      <p:sp>
        <p:nvSpPr>
          <p:cNvPr id="3" name="Content Placeholder 2"/>
          <p:cNvSpPr>
            <a:spLocks noGrp="1"/>
          </p:cNvSpPr>
          <p:nvPr>
            <p:ph idx="1"/>
          </p:nvPr>
        </p:nvSpPr>
        <p:spPr>
          <a:xfrm>
            <a:off x="203199" y="1275645"/>
            <a:ext cx="8178801" cy="5370689"/>
          </a:xfrm>
        </p:spPr>
        <p:txBody>
          <a:bodyPr>
            <a:normAutofit/>
          </a:bodyPr>
          <a:lstStyle/>
          <a:p>
            <a:pPr marL="0" indent="0">
              <a:buNone/>
            </a:pPr>
            <a:r>
              <a:rPr lang="en-US" sz="3200" b="1" dirty="0" smtClean="0"/>
              <a:t>Early Efforts at Naming Organisms</a:t>
            </a:r>
          </a:p>
          <a:p>
            <a:r>
              <a:rPr lang="en-US" sz="2800" dirty="0" smtClean="0"/>
              <a:t>The first attempts at standard scientific names often described the </a:t>
            </a:r>
            <a:r>
              <a:rPr lang="en-US" sz="2800" b="1" dirty="0" smtClean="0"/>
              <a:t>physical characteristics of a species in detail.</a:t>
            </a:r>
          </a:p>
          <a:p>
            <a:r>
              <a:rPr lang="en-US" sz="2800" dirty="0" smtClean="0"/>
              <a:t>As a result, these names could be twenty words long! </a:t>
            </a:r>
          </a:p>
          <a:p>
            <a:r>
              <a:rPr lang="en-US" sz="2800" dirty="0" smtClean="0"/>
              <a:t>This system had another major drawback, it was </a:t>
            </a:r>
            <a:r>
              <a:rPr lang="en-US" sz="2800" b="1" dirty="0" smtClean="0"/>
              <a:t>difficult to standardize the names </a:t>
            </a:r>
            <a:r>
              <a:rPr lang="en-US" sz="2800" dirty="0" smtClean="0"/>
              <a:t>as different scientists described </a:t>
            </a:r>
            <a:r>
              <a:rPr lang="en-US" sz="2800" b="1" dirty="0" smtClean="0"/>
              <a:t>different characteristics.</a:t>
            </a:r>
            <a:r>
              <a:rPr lang="en-US" sz="2800" dirty="0" smtClean="0"/>
              <a:t> </a:t>
            </a:r>
            <a:endParaRPr lang="en-US" sz="2800" dirty="0"/>
          </a:p>
        </p:txBody>
      </p:sp>
    </p:spTree>
    <p:extLst>
      <p:ext uri="{BB962C8B-B14F-4D97-AF65-F5344CB8AC3E}">
        <p14:creationId xmlns:p14="http://schemas.microsoft.com/office/powerpoint/2010/main" val="1185163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591"/>
            <a:ext cx="3582780" cy="1143000"/>
          </a:xfrm>
        </p:spPr>
        <p:txBody>
          <a:bodyPr/>
          <a:lstStyle/>
          <a:p>
            <a:pPr algn="ctr"/>
            <a:r>
              <a:rPr lang="en-US" sz="4400" i="1" dirty="0" err="1" smtClean="0"/>
              <a:t>Animalia</a:t>
            </a:r>
            <a:endParaRPr lang="en-US" sz="4400" i="1" dirty="0"/>
          </a:p>
        </p:txBody>
      </p:sp>
      <p:sp>
        <p:nvSpPr>
          <p:cNvPr id="3" name="Content Placeholder 2"/>
          <p:cNvSpPr>
            <a:spLocks noGrp="1"/>
          </p:cNvSpPr>
          <p:nvPr>
            <p:ph idx="1"/>
          </p:nvPr>
        </p:nvSpPr>
        <p:spPr>
          <a:xfrm>
            <a:off x="0" y="3377493"/>
            <a:ext cx="9144000" cy="3480507"/>
          </a:xfrm>
        </p:spPr>
        <p:txBody>
          <a:bodyPr>
            <a:normAutofit/>
          </a:bodyPr>
          <a:lstStyle/>
          <a:p>
            <a:r>
              <a:rPr lang="en-US" sz="2800" dirty="0" smtClean="0"/>
              <a:t>These are </a:t>
            </a:r>
            <a:r>
              <a:rPr lang="en-US" sz="2800" b="1" dirty="0" smtClean="0"/>
              <a:t>multicellular and heterotrophic organisms</a:t>
            </a:r>
            <a:r>
              <a:rPr lang="en-US" sz="2800" dirty="0" smtClean="0"/>
              <a:t>.</a:t>
            </a:r>
          </a:p>
          <a:p>
            <a:pPr lvl="1"/>
            <a:r>
              <a:rPr lang="en-US" sz="2600" dirty="0" smtClean="0"/>
              <a:t>Their cells </a:t>
            </a:r>
            <a:r>
              <a:rPr lang="en-US" sz="2600" b="1" dirty="0" smtClean="0"/>
              <a:t>do not have a cell wall</a:t>
            </a:r>
            <a:r>
              <a:rPr lang="en-US" sz="2600" dirty="0" smtClean="0"/>
              <a:t>. Most animals are motile.</a:t>
            </a:r>
          </a:p>
          <a:p>
            <a:pPr lvl="1"/>
            <a:r>
              <a:rPr lang="en-US" sz="2600" dirty="0" smtClean="0"/>
              <a:t>There is incredible diversity within this kingdom, and many species exist in almost every part of the planet.</a:t>
            </a:r>
            <a:endParaRPr lang="en-US" sz="2600" dirty="0"/>
          </a:p>
        </p:txBody>
      </p:sp>
    </p:spTree>
    <p:extLst>
      <p:ext uri="{BB962C8B-B14F-4D97-AF65-F5344CB8AC3E}">
        <p14:creationId xmlns:p14="http://schemas.microsoft.com/office/powerpoint/2010/main" val="420743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197555"/>
            <a:ext cx="6508377" cy="759178"/>
          </a:xfrm>
        </p:spPr>
        <p:txBody>
          <a:bodyPr/>
          <a:lstStyle/>
          <a:p>
            <a:r>
              <a:rPr lang="en-US" b="1" dirty="0" smtClean="0"/>
              <a:t>Binomial Nomenclature</a:t>
            </a:r>
            <a:endParaRPr lang="en-US" b="1" dirty="0"/>
          </a:p>
        </p:txBody>
      </p:sp>
      <p:sp>
        <p:nvSpPr>
          <p:cNvPr id="3" name="Content Placeholder 2"/>
          <p:cNvSpPr>
            <a:spLocks noGrp="1"/>
          </p:cNvSpPr>
          <p:nvPr>
            <p:ph idx="1"/>
          </p:nvPr>
        </p:nvSpPr>
        <p:spPr>
          <a:xfrm>
            <a:off x="203199" y="1797755"/>
            <a:ext cx="8672690" cy="4425245"/>
          </a:xfrm>
        </p:spPr>
        <p:txBody>
          <a:bodyPr>
            <a:normAutofit/>
          </a:bodyPr>
          <a:lstStyle/>
          <a:p>
            <a:r>
              <a:rPr lang="en-US" sz="2800" dirty="0" err="1" smtClean="0"/>
              <a:t>Carolus</a:t>
            </a:r>
            <a:r>
              <a:rPr lang="en-US" sz="2800" dirty="0" smtClean="0"/>
              <a:t> Linnaeus developed a two-word naming system called </a:t>
            </a:r>
            <a:r>
              <a:rPr lang="en-US" sz="2800" b="1" dirty="0" smtClean="0"/>
              <a:t>binomial nomenclature.</a:t>
            </a:r>
          </a:p>
          <a:p>
            <a:r>
              <a:rPr lang="en-US" sz="2800" i="1" dirty="0" smtClean="0"/>
              <a:t>In binomial nomenclature, each species is assigned a </a:t>
            </a:r>
            <a:r>
              <a:rPr lang="en-US" sz="2800" b="1" i="1" dirty="0" smtClean="0"/>
              <a:t>two-part scientific name.</a:t>
            </a:r>
            <a:endParaRPr lang="en-US" sz="2800" b="1" dirty="0" smtClean="0"/>
          </a:p>
          <a:p>
            <a:endParaRPr lang="en-US" sz="2800" i="1" dirty="0"/>
          </a:p>
          <a:p>
            <a:r>
              <a:rPr lang="en-US" sz="2800" dirty="0" smtClean="0"/>
              <a:t>The scientific name is always written in italics, the </a:t>
            </a:r>
            <a:r>
              <a:rPr lang="en-US" sz="2800" b="1" dirty="0" smtClean="0"/>
              <a:t>first word capitalized and second is lowercase.</a:t>
            </a:r>
            <a:endParaRPr lang="en-US" sz="2800" b="1" dirty="0"/>
          </a:p>
        </p:txBody>
      </p:sp>
      <p:pic>
        <p:nvPicPr>
          <p:cNvPr id="4" name="Picture 3"/>
          <p:cNvPicPr>
            <a:picLocks noChangeAspect="1"/>
          </p:cNvPicPr>
          <p:nvPr/>
        </p:nvPicPr>
        <p:blipFill>
          <a:blip r:embed="rId2"/>
          <a:stretch>
            <a:fillRect/>
          </a:stretch>
        </p:blipFill>
        <p:spPr>
          <a:xfrm>
            <a:off x="6945218" y="3437288"/>
            <a:ext cx="2198782" cy="935215"/>
          </a:xfrm>
          <a:prstGeom prst="rect">
            <a:avLst/>
          </a:prstGeom>
        </p:spPr>
      </p:pic>
    </p:spTree>
    <p:extLst>
      <p:ext uri="{BB962C8B-B14F-4D97-AF65-F5344CB8AC3E}">
        <p14:creationId xmlns:p14="http://schemas.microsoft.com/office/powerpoint/2010/main" val="98324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58444"/>
            <a:ext cx="9144000" cy="3612445"/>
          </a:xfrm>
        </p:spPr>
        <p:txBody>
          <a:bodyPr>
            <a:normAutofit fontScale="92500"/>
          </a:bodyPr>
          <a:lstStyle/>
          <a:p>
            <a:r>
              <a:rPr lang="en-US" sz="2800" dirty="0" smtClean="0"/>
              <a:t>For example, the grizzly bear  is called </a:t>
            </a:r>
            <a:r>
              <a:rPr lang="en-US" sz="2800" b="1" i="1" dirty="0" err="1" smtClean="0"/>
              <a:t>Ursus</a:t>
            </a:r>
            <a:r>
              <a:rPr lang="en-US" sz="2800" b="1" i="1" dirty="0" smtClean="0"/>
              <a:t> </a:t>
            </a:r>
            <a:r>
              <a:rPr lang="en-US" sz="2800" b="1" i="1" dirty="0" err="1" smtClean="0"/>
              <a:t>arctos</a:t>
            </a:r>
            <a:r>
              <a:rPr lang="en-US" sz="2800" dirty="0" smtClean="0"/>
              <a:t>. The first part of the scientific name </a:t>
            </a:r>
            <a:r>
              <a:rPr lang="en-US" sz="2800" i="1" dirty="0" err="1" smtClean="0"/>
              <a:t>Ursus</a:t>
            </a:r>
            <a:r>
              <a:rPr lang="en-US" sz="2800" dirty="0" smtClean="0"/>
              <a:t>, is the </a:t>
            </a:r>
            <a:r>
              <a:rPr lang="en-US" sz="2800" b="1" dirty="0" smtClean="0"/>
              <a:t>genus to which the organism belongs to</a:t>
            </a:r>
            <a:r>
              <a:rPr lang="en-US" sz="2800" dirty="0" smtClean="0"/>
              <a:t>.</a:t>
            </a:r>
          </a:p>
          <a:p>
            <a:pPr lvl="1"/>
            <a:r>
              <a:rPr lang="en-US" sz="2600" dirty="0" smtClean="0"/>
              <a:t>A genus is a group of </a:t>
            </a:r>
            <a:r>
              <a:rPr lang="en-US" sz="2600" b="1" dirty="0" smtClean="0"/>
              <a:t>closely related species.</a:t>
            </a:r>
          </a:p>
          <a:p>
            <a:r>
              <a:rPr lang="en-US" sz="2800" dirty="0" smtClean="0"/>
              <a:t>The second part of a scientific name, is </a:t>
            </a:r>
            <a:r>
              <a:rPr lang="en-US" sz="2800" b="1" dirty="0" smtClean="0"/>
              <a:t>unique to each species </a:t>
            </a:r>
            <a:r>
              <a:rPr lang="en-US" sz="2800" dirty="0" smtClean="0"/>
              <a:t>within the genus. Often this part of the name is a</a:t>
            </a:r>
            <a:r>
              <a:rPr lang="en-US" sz="2800" b="1" dirty="0" smtClean="0"/>
              <a:t> Latinized description of some important trait</a:t>
            </a:r>
            <a:r>
              <a:rPr lang="en-US" sz="2800" dirty="0" smtClean="0"/>
              <a:t>, or indication of where the organism lives.</a:t>
            </a:r>
            <a:endParaRPr lang="en-US" sz="2800" dirty="0"/>
          </a:p>
        </p:txBody>
      </p:sp>
    </p:spTree>
    <p:extLst>
      <p:ext uri="{BB962C8B-B14F-4D97-AF65-F5344CB8AC3E}">
        <p14:creationId xmlns:p14="http://schemas.microsoft.com/office/powerpoint/2010/main" val="82898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511"/>
            <a:ext cx="4614333" cy="1143000"/>
          </a:xfrm>
        </p:spPr>
        <p:txBody>
          <a:bodyPr/>
          <a:lstStyle/>
          <a:p>
            <a:pPr algn="ctr"/>
            <a:r>
              <a:rPr lang="en-US" b="1" dirty="0" smtClean="0"/>
              <a:t>Linnaeus’s System of Classification</a:t>
            </a:r>
            <a:endParaRPr lang="en-US" b="1" dirty="0"/>
          </a:p>
        </p:txBody>
      </p:sp>
      <p:sp>
        <p:nvSpPr>
          <p:cNvPr id="3" name="Content Placeholder 2"/>
          <p:cNvSpPr>
            <a:spLocks noGrp="1"/>
          </p:cNvSpPr>
          <p:nvPr>
            <p:ph idx="1"/>
          </p:nvPr>
        </p:nvSpPr>
        <p:spPr>
          <a:xfrm>
            <a:off x="118533" y="4552244"/>
            <a:ext cx="8884356" cy="2305756"/>
          </a:xfrm>
        </p:spPr>
        <p:txBody>
          <a:bodyPr>
            <a:normAutofit/>
          </a:bodyPr>
          <a:lstStyle/>
          <a:p>
            <a:r>
              <a:rPr lang="en-US" sz="2800" i="1" dirty="0" smtClean="0"/>
              <a:t>Linnaeus’s hierarchical system of classification includes </a:t>
            </a:r>
            <a:r>
              <a:rPr lang="en-US" sz="2800" b="1" i="1" dirty="0" smtClean="0"/>
              <a:t>seven levels</a:t>
            </a:r>
            <a:r>
              <a:rPr lang="en-US" sz="2800" i="1" dirty="0" smtClean="0"/>
              <a:t>. They are from smallest to largest </a:t>
            </a:r>
            <a:r>
              <a:rPr lang="mr-IN" sz="2800" i="1" dirty="0" smtClean="0"/>
              <a:t>–</a:t>
            </a:r>
            <a:r>
              <a:rPr lang="en-US" sz="2800" i="1" dirty="0" smtClean="0"/>
              <a:t> </a:t>
            </a:r>
            <a:r>
              <a:rPr lang="en-US" sz="2800" b="1" i="1" dirty="0" smtClean="0"/>
              <a:t>species, genus, family, order, class, phylum, and kingdom</a:t>
            </a:r>
            <a:r>
              <a:rPr lang="en-US" sz="2800" i="1" dirty="0" smtClean="0"/>
              <a:t>.</a:t>
            </a:r>
            <a:endParaRPr lang="en-US" sz="2800" i="1" dirty="0"/>
          </a:p>
        </p:txBody>
      </p:sp>
      <p:pic>
        <p:nvPicPr>
          <p:cNvPr id="4" name="Picture 3"/>
          <p:cNvPicPr>
            <a:picLocks noChangeAspect="1"/>
          </p:cNvPicPr>
          <p:nvPr/>
        </p:nvPicPr>
        <p:blipFill>
          <a:blip r:embed="rId2"/>
          <a:stretch>
            <a:fillRect/>
          </a:stretch>
        </p:blipFill>
        <p:spPr>
          <a:xfrm>
            <a:off x="4388556" y="0"/>
            <a:ext cx="4755444" cy="4542115"/>
          </a:xfrm>
          <a:prstGeom prst="rect">
            <a:avLst/>
          </a:prstGeom>
        </p:spPr>
      </p:pic>
      <p:pic>
        <p:nvPicPr>
          <p:cNvPr id="5" name="Picture 4"/>
          <p:cNvPicPr>
            <a:picLocks noChangeAspect="1"/>
          </p:cNvPicPr>
          <p:nvPr/>
        </p:nvPicPr>
        <p:blipFill>
          <a:blip r:embed="rId3"/>
          <a:stretch>
            <a:fillRect/>
          </a:stretch>
        </p:blipFill>
        <p:spPr>
          <a:xfrm>
            <a:off x="6945218" y="5922785"/>
            <a:ext cx="2198782" cy="935215"/>
          </a:xfrm>
          <a:prstGeom prst="rect">
            <a:avLst/>
          </a:prstGeom>
        </p:spPr>
      </p:pic>
    </p:spTree>
    <p:extLst>
      <p:ext uri="{BB962C8B-B14F-4D97-AF65-F5344CB8AC3E}">
        <p14:creationId xmlns:p14="http://schemas.microsoft.com/office/powerpoint/2010/main" val="175744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6689"/>
            <a:ext cx="7747001" cy="6708422"/>
          </a:xfrm>
        </p:spPr>
        <p:txBody>
          <a:bodyPr>
            <a:normAutofit lnSpcReduction="10000"/>
          </a:bodyPr>
          <a:lstStyle/>
          <a:p>
            <a:r>
              <a:rPr lang="en-US" sz="2800" dirty="0" smtClean="0"/>
              <a:t>In taxonomic nomenclature, or naming system, each level is called a </a:t>
            </a:r>
            <a:r>
              <a:rPr lang="en-US" sz="2800" b="1" dirty="0" smtClean="0"/>
              <a:t>taxon, or taxonomic category</a:t>
            </a:r>
            <a:r>
              <a:rPr lang="en-US" sz="2800" dirty="0" smtClean="0"/>
              <a:t>.</a:t>
            </a:r>
          </a:p>
          <a:p>
            <a:pPr lvl="1"/>
            <a:r>
              <a:rPr lang="en-US" sz="2600" dirty="0" smtClean="0"/>
              <a:t>The two smallest categories are </a:t>
            </a:r>
            <a:r>
              <a:rPr lang="en-US" sz="2600" b="1" dirty="0" smtClean="0"/>
              <a:t>species, and genus.</a:t>
            </a:r>
          </a:p>
          <a:p>
            <a:pPr lvl="1"/>
            <a:r>
              <a:rPr lang="en-US" sz="2600" dirty="0" smtClean="0"/>
              <a:t>Genera that </a:t>
            </a:r>
            <a:r>
              <a:rPr lang="en-US" sz="2600" b="1" dirty="0" smtClean="0"/>
              <a:t>share many characteristics </a:t>
            </a:r>
            <a:r>
              <a:rPr lang="en-US" sz="2600" dirty="0" smtClean="0"/>
              <a:t>are grouped in a larger category, </a:t>
            </a:r>
            <a:r>
              <a:rPr lang="en-US" sz="2600" b="1" dirty="0" smtClean="0"/>
              <a:t>the family</a:t>
            </a:r>
            <a:r>
              <a:rPr lang="en-US" sz="2600" dirty="0" smtClean="0"/>
              <a:t>.</a:t>
            </a:r>
          </a:p>
          <a:p>
            <a:pPr lvl="1"/>
            <a:r>
              <a:rPr lang="en-US" sz="2600" b="1" dirty="0" smtClean="0"/>
              <a:t>An order </a:t>
            </a:r>
            <a:r>
              <a:rPr lang="en-US" sz="2600" dirty="0" smtClean="0"/>
              <a:t>is a broad taxonomic category composed of </a:t>
            </a:r>
            <a:r>
              <a:rPr lang="en-US" sz="2600" b="1" dirty="0" smtClean="0"/>
              <a:t>similar families.</a:t>
            </a:r>
          </a:p>
          <a:p>
            <a:pPr lvl="1"/>
            <a:r>
              <a:rPr lang="en-US" sz="2600" dirty="0" smtClean="0"/>
              <a:t>The next larger category, </a:t>
            </a:r>
            <a:r>
              <a:rPr lang="en-US" sz="2600" b="1" dirty="0" smtClean="0"/>
              <a:t>the class</a:t>
            </a:r>
            <a:r>
              <a:rPr lang="en-US" sz="2600" dirty="0" smtClean="0"/>
              <a:t>, is composed of </a:t>
            </a:r>
            <a:r>
              <a:rPr lang="en-US" sz="2600" b="1" dirty="0" smtClean="0"/>
              <a:t>similar orders</a:t>
            </a:r>
            <a:r>
              <a:rPr lang="en-US" sz="2600" dirty="0" smtClean="0"/>
              <a:t>.</a:t>
            </a:r>
          </a:p>
          <a:p>
            <a:pPr lvl="1"/>
            <a:r>
              <a:rPr lang="en-US" sz="2600" dirty="0" smtClean="0"/>
              <a:t>Several different classes make up a </a:t>
            </a:r>
            <a:r>
              <a:rPr lang="en-US" sz="2600" b="1" dirty="0" smtClean="0"/>
              <a:t>phylum.</a:t>
            </a:r>
          </a:p>
          <a:p>
            <a:pPr lvl="1"/>
            <a:r>
              <a:rPr lang="en-US" sz="2600" dirty="0" smtClean="0"/>
              <a:t>The </a:t>
            </a:r>
            <a:r>
              <a:rPr lang="en-US" sz="2600" b="1" dirty="0" smtClean="0"/>
              <a:t>kingdom is the largest, and most inclusive </a:t>
            </a:r>
            <a:r>
              <a:rPr lang="en-US" sz="2600" dirty="0" smtClean="0"/>
              <a:t>of Linnaeus’s categories and initially only had two categories: </a:t>
            </a:r>
            <a:r>
              <a:rPr lang="en-US" sz="2600" dirty="0" err="1" smtClean="0"/>
              <a:t>Animalia</a:t>
            </a:r>
            <a:r>
              <a:rPr lang="en-US" sz="2600" dirty="0" smtClean="0"/>
              <a:t> and Plantae</a:t>
            </a:r>
            <a:endParaRPr lang="en-US" sz="2600" dirty="0"/>
          </a:p>
        </p:txBody>
      </p:sp>
    </p:spTree>
    <p:extLst>
      <p:ext uri="{BB962C8B-B14F-4D97-AF65-F5344CB8AC3E}">
        <p14:creationId xmlns:p14="http://schemas.microsoft.com/office/powerpoint/2010/main" val="271183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8443" cy="1411111"/>
          </a:xfrm>
        </p:spPr>
        <p:txBody>
          <a:bodyPr/>
          <a:lstStyle/>
          <a:p>
            <a:r>
              <a:rPr lang="en-US" b="1" dirty="0" smtClean="0"/>
              <a:t>4.2 </a:t>
            </a:r>
            <a:r>
              <a:rPr lang="mr-IN" b="1" dirty="0" smtClean="0"/>
              <a:t>–</a:t>
            </a:r>
            <a:r>
              <a:rPr lang="en-US" b="1" dirty="0" smtClean="0"/>
              <a:t> MODERN EVOLUTIONARY CLASSIFICATION</a:t>
            </a:r>
            <a:endParaRPr lang="en-US" b="1" dirty="0"/>
          </a:p>
        </p:txBody>
      </p:sp>
      <p:sp>
        <p:nvSpPr>
          <p:cNvPr id="3" name="Content Placeholder 2"/>
          <p:cNvSpPr>
            <a:spLocks noGrp="1"/>
          </p:cNvSpPr>
          <p:nvPr>
            <p:ph idx="1"/>
          </p:nvPr>
        </p:nvSpPr>
        <p:spPr>
          <a:xfrm>
            <a:off x="457199" y="2209800"/>
            <a:ext cx="8390468" cy="3916363"/>
          </a:xfrm>
        </p:spPr>
        <p:txBody>
          <a:bodyPr>
            <a:normAutofit/>
          </a:bodyPr>
          <a:lstStyle/>
          <a:p>
            <a:r>
              <a:rPr lang="en-US" sz="2800" dirty="0" smtClean="0"/>
              <a:t>Linnaeus and other taxonomists have always tried to group organisms according to </a:t>
            </a:r>
            <a:r>
              <a:rPr lang="en-US" sz="2800" b="1" dirty="0" smtClean="0"/>
              <a:t>biologically important characteristics.</a:t>
            </a:r>
          </a:p>
          <a:p>
            <a:r>
              <a:rPr lang="en-US" sz="2800" dirty="0" smtClean="0"/>
              <a:t>Like any taxonomic system, </a:t>
            </a:r>
            <a:r>
              <a:rPr lang="en-US" sz="2800" b="1" dirty="0" smtClean="0"/>
              <a:t>Linnaeus’s system had limitations and problems.</a:t>
            </a:r>
            <a:endParaRPr lang="en-US" sz="2800" b="1" dirty="0"/>
          </a:p>
        </p:txBody>
      </p:sp>
    </p:spTree>
    <p:extLst>
      <p:ext uri="{BB962C8B-B14F-4D97-AF65-F5344CB8AC3E}">
        <p14:creationId xmlns:p14="http://schemas.microsoft.com/office/powerpoint/2010/main" val="3537463987"/>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7935</TotalTime>
  <Words>2257</Words>
  <Application>Microsoft Macintosh PowerPoint</Application>
  <PresentationFormat>On-screen Show (4:3)</PresentationFormat>
  <Paragraphs>230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Plaza</vt:lpstr>
      <vt:lpstr>CLASSIFICATION</vt:lpstr>
      <vt:lpstr>4.1 – FINDING ORDER IN DIVERSITY</vt:lpstr>
      <vt:lpstr>PowerPoint Presentation</vt:lpstr>
      <vt:lpstr>Assigning Scientific Names</vt:lpstr>
      <vt:lpstr>Binomial Nomenclature</vt:lpstr>
      <vt:lpstr>PowerPoint Presentation</vt:lpstr>
      <vt:lpstr>Linnaeus’s System of Classification</vt:lpstr>
      <vt:lpstr>PowerPoint Presentation</vt:lpstr>
      <vt:lpstr>4.2 – MODERN EVOLUTIONARY CLASSIFICATION</vt:lpstr>
      <vt:lpstr>Which Similarities Are Most Important?</vt:lpstr>
      <vt:lpstr>Evolutionary Classification</vt:lpstr>
      <vt:lpstr>PowerPoint Presentation</vt:lpstr>
      <vt:lpstr>Classification Using Cladograms</vt:lpstr>
      <vt:lpstr>PowerPoint Presentation</vt:lpstr>
      <vt:lpstr>PowerPoint Presentation</vt:lpstr>
      <vt:lpstr>Let’s make a cladogram!  Step 1:</vt:lpstr>
      <vt:lpstr>Step 2: Put the organism with the least number of derived traits close to the root of the tree, and the organism with the most derived traits at the top of the tree! Fill in the middle.</vt:lpstr>
      <vt:lpstr>Step 3: Add in the hash marks to indicate the evolution of a new trait. Label these hash marks. </vt:lpstr>
      <vt:lpstr>Questions:</vt:lpstr>
      <vt:lpstr>How is a cladogram constructed?</vt:lpstr>
      <vt:lpstr>PowerPoint Presentation</vt:lpstr>
      <vt:lpstr>Similarities in DNA and RNA</vt:lpstr>
      <vt:lpstr>Similar Genes</vt:lpstr>
      <vt:lpstr>DNA Evidence</vt:lpstr>
      <vt:lpstr>Molecular Clocks</vt:lpstr>
      <vt:lpstr>PowerPoint Presentation</vt:lpstr>
      <vt:lpstr>4.3 – KINGDOMS AND DOMAINS</vt:lpstr>
      <vt:lpstr>The Tree of Life Evolves</vt:lpstr>
      <vt:lpstr>Five Kingdoms</vt:lpstr>
      <vt:lpstr>Six Kingdoms</vt:lpstr>
      <vt:lpstr>PowerPoint Presentation</vt:lpstr>
      <vt:lpstr>The Three-Domain System</vt:lpstr>
      <vt:lpstr>PowerPoint Presentation</vt:lpstr>
      <vt:lpstr>Domain Bacteria</vt:lpstr>
      <vt:lpstr>Domain Archaea</vt:lpstr>
      <vt:lpstr>Domain Eukarya</vt:lpstr>
      <vt:lpstr>Protista</vt:lpstr>
      <vt:lpstr>Fungi</vt:lpstr>
      <vt:lpstr>Plantae</vt:lpstr>
      <vt:lpstr>Animalia</vt:lpstr>
    </vt:vector>
  </TitlesOfParts>
  <Company>Teacher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dc:title>
  <dc:creator>Danielle Martel</dc:creator>
  <cp:lastModifiedBy>Danielle Martel</cp:lastModifiedBy>
  <cp:revision>42</cp:revision>
  <dcterms:created xsi:type="dcterms:W3CDTF">2018-10-08T16:52:13Z</dcterms:created>
  <dcterms:modified xsi:type="dcterms:W3CDTF">2018-11-05T03:15:06Z</dcterms:modified>
</cp:coreProperties>
</file>