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4" r:id="rId19"/>
    <p:sldId id="295" r:id="rId20"/>
    <p:sldId id="296" r:id="rId21"/>
    <p:sldId id="297" r:id="rId22"/>
    <p:sldId id="298" r:id="rId23"/>
    <p:sldId id="299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96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18-11-04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647" y="4567517"/>
            <a:ext cx="5692589" cy="1048684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CLASSIFICATION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7974" y="5568509"/>
            <a:ext cx="5458968" cy="621792"/>
          </a:xfrm>
        </p:spPr>
        <p:txBody>
          <a:bodyPr/>
          <a:lstStyle/>
          <a:p>
            <a:r>
              <a:rPr lang="en-US" b="1" dirty="0" smtClean="0"/>
              <a:t>Ms. Martel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522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289"/>
            <a:ext cx="5432778" cy="1143000"/>
          </a:xfrm>
        </p:spPr>
        <p:txBody>
          <a:bodyPr/>
          <a:lstStyle/>
          <a:p>
            <a:pPr algn="ctr"/>
            <a:r>
              <a:rPr lang="en-US" b="1" dirty="0" smtClean="0"/>
              <a:t>Which Similarities Are Most Important?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196622"/>
            <a:ext cx="5356579" cy="24299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Linnaeus grouped species into larger taxa, such as genus and family, mainly according to </a:t>
            </a:r>
            <a:r>
              <a:rPr lang="en-US" sz="2800" b="1" dirty="0" smtClean="0"/>
              <a:t>visible similarities and differences.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85444"/>
            <a:ext cx="91439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600" dirty="0"/>
              <a:t>But which similarities and differences</a:t>
            </a:r>
            <a:r>
              <a:rPr lang="en-US" sz="2600" b="1" dirty="0"/>
              <a:t> are most important?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If you lived in Linnaeus’s time, how would you have classified dolphins</a:t>
            </a:r>
            <a:r>
              <a:rPr lang="en-US" sz="2800" dirty="0" smtClean="0"/>
              <a:t>?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Would you have called them fishes because they </a:t>
            </a:r>
            <a:r>
              <a:rPr lang="en-US" sz="2600" b="1" dirty="0" smtClean="0"/>
              <a:t>live in water and have finlike limbs</a:t>
            </a:r>
            <a:r>
              <a:rPr lang="en-US" sz="2600" dirty="0" smtClean="0"/>
              <a:t>?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Or would you call them mammals because they </a:t>
            </a:r>
            <a:r>
              <a:rPr lang="en-US" sz="2600" b="1" dirty="0" smtClean="0"/>
              <a:t>breathe air and feed their young with milk</a:t>
            </a:r>
            <a:r>
              <a:rPr lang="en-US" sz="2600" dirty="0" smtClean="0"/>
              <a:t>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9574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155222"/>
            <a:ext cx="3931356" cy="1083732"/>
          </a:xfrm>
        </p:spPr>
        <p:txBody>
          <a:bodyPr/>
          <a:lstStyle/>
          <a:p>
            <a:pPr algn="ctr"/>
            <a:r>
              <a:rPr lang="en-US" b="1" dirty="0" smtClean="0"/>
              <a:t>Evolutionary 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76" y="1323620"/>
            <a:ext cx="5906913" cy="52944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Darwin’s ideas about descent with modification have given rise to the study of </a:t>
            </a:r>
            <a:r>
              <a:rPr lang="en-US" sz="2800" b="1" dirty="0" smtClean="0"/>
              <a:t>phylogeny, or evolutionary relationships among organisms.</a:t>
            </a:r>
          </a:p>
          <a:p>
            <a:r>
              <a:rPr lang="en-US" sz="2800" i="1" dirty="0" smtClean="0"/>
              <a:t>Biologists now group organisms into categories that represent </a:t>
            </a:r>
            <a:r>
              <a:rPr lang="en-US" sz="2800" b="1" i="1" dirty="0" smtClean="0"/>
              <a:t>line of evolutionary descent</a:t>
            </a:r>
            <a:r>
              <a:rPr lang="en-US" sz="2800" i="1" dirty="0" smtClean="0"/>
              <a:t>, or phylogeny, </a:t>
            </a:r>
            <a:r>
              <a:rPr lang="en-US" sz="2800" b="1" i="1" dirty="0" smtClean="0"/>
              <a:t>not just physical similarities.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73" y="5455177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3200840"/>
            <a:ext cx="8729134" cy="36571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Species within a genus are</a:t>
            </a:r>
            <a:r>
              <a:rPr lang="en-US" sz="2800" b="1" dirty="0" smtClean="0"/>
              <a:t> more closely related to each other </a:t>
            </a:r>
            <a:r>
              <a:rPr lang="en-US" sz="2800" dirty="0" smtClean="0"/>
              <a:t>than to species in another genus.</a:t>
            </a:r>
          </a:p>
          <a:p>
            <a:pPr lvl="1"/>
            <a:r>
              <a:rPr lang="en-US" sz="2600" dirty="0" smtClean="0"/>
              <a:t>According to evolutionary classification that is because all members of a genus</a:t>
            </a:r>
            <a:r>
              <a:rPr lang="en-US" sz="2600" b="1" dirty="0" smtClean="0"/>
              <a:t> share a recent common ancestor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The higher the level of the taxon, </a:t>
            </a:r>
            <a:r>
              <a:rPr lang="en-US" sz="2600" b="1" dirty="0" smtClean="0"/>
              <a:t>the farther back in time the common ancestor </a:t>
            </a:r>
            <a:r>
              <a:rPr lang="en-US" sz="2600" dirty="0" smtClean="0"/>
              <a:t>of all the organisms in the taxon.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3279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733"/>
            <a:ext cx="5032023" cy="1143000"/>
          </a:xfrm>
        </p:spPr>
        <p:txBody>
          <a:bodyPr/>
          <a:lstStyle/>
          <a:p>
            <a:pPr algn="ctr"/>
            <a:r>
              <a:rPr lang="en-US" b="1" dirty="0" smtClean="0"/>
              <a:t>Classification Using </a:t>
            </a:r>
            <a:r>
              <a:rPr lang="en-US" b="1" dirty="0" err="1" smtClean="0"/>
              <a:t>Cladograms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6" y="1233311"/>
            <a:ext cx="7035801" cy="545535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To refine the process of evolutionary classification, many biologists now prefer a method called </a:t>
            </a:r>
            <a:r>
              <a:rPr lang="en-US" sz="2800" b="1" dirty="0" err="1" smtClean="0"/>
              <a:t>cladistic</a:t>
            </a:r>
            <a:r>
              <a:rPr lang="en-US" sz="2800" b="1" dirty="0" smtClean="0"/>
              <a:t> analysis.</a:t>
            </a:r>
          </a:p>
          <a:p>
            <a:pPr lvl="1"/>
            <a:r>
              <a:rPr lang="en-US" sz="2600" dirty="0" smtClean="0"/>
              <a:t>This identifies and considers only those characteristics of organisms that are evolutionary innovations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  <a:r>
              <a:rPr lang="en-US" sz="2600" b="1" dirty="0" smtClean="0"/>
              <a:t>new characteristics that arise as lineages evolve over time. </a:t>
            </a:r>
          </a:p>
          <a:p>
            <a:r>
              <a:rPr lang="en-US" sz="2800" dirty="0" smtClean="0"/>
              <a:t>Characteristics that appear in recent parts of a lineage but not in its older members are called </a:t>
            </a:r>
            <a:r>
              <a:rPr lang="en-US" sz="2800" b="1" dirty="0" smtClean="0"/>
              <a:t>derived characters.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091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0-08 at 1.2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0"/>
            <a:ext cx="8089900" cy="330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15393"/>
            <a:ext cx="9144000" cy="3642607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Derived characters can be used to</a:t>
            </a:r>
            <a:r>
              <a:rPr lang="en-US" sz="2800" b="1" dirty="0" smtClean="0"/>
              <a:t> construct a </a:t>
            </a:r>
            <a:r>
              <a:rPr lang="en-US" sz="2800" b="1" dirty="0" err="1" smtClean="0"/>
              <a:t>cladogram</a:t>
            </a:r>
            <a:r>
              <a:rPr lang="en-US" sz="2800" dirty="0" smtClean="0"/>
              <a:t>, a diagram that shows the evolutionary relationships among a group of organisms.</a:t>
            </a:r>
          </a:p>
          <a:p>
            <a:pPr lvl="1"/>
            <a:r>
              <a:rPr lang="en-US" sz="2600" dirty="0" smtClean="0"/>
              <a:t>In the diagram above, notice how characteristics such as, “</a:t>
            </a:r>
            <a:r>
              <a:rPr lang="en-US" sz="2600" b="1" dirty="0" smtClean="0"/>
              <a:t>free-swimming larva</a:t>
            </a:r>
            <a:r>
              <a:rPr lang="en-US" sz="2600" dirty="0" smtClean="0"/>
              <a:t>” and “</a:t>
            </a:r>
            <a:r>
              <a:rPr lang="en-US" sz="2600" b="1" dirty="0" smtClean="0"/>
              <a:t>segmentation</a:t>
            </a:r>
            <a:r>
              <a:rPr lang="en-US" sz="2600" dirty="0" smtClean="0"/>
              <a:t>” appear at certain locations along the</a:t>
            </a:r>
            <a:r>
              <a:rPr lang="en-US" sz="2600" b="1" dirty="0" smtClean="0"/>
              <a:t> branches of the </a:t>
            </a:r>
            <a:r>
              <a:rPr lang="en-US" sz="2600" b="1" dirty="0" err="1" smtClean="0"/>
              <a:t>cladogram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2600" dirty="0" smtClean="0"/>
              <a:t>These locations are the </a:t>
            </a:r>
            <a:r>
              <a:rPr lang="en-US" sz="2600" b="1" dirty="0" smtClean="0"/>
              <a:t>points at which these characteristics first arose.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006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96392"/>
            <a:ext cx="9144000" cy="3261608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Cladograms</a:t>
            </a:r>
            <a:r>
              <a:rPr lang="en-US" sz="2800" dirty="0" smtClean="0"/>
              <a:t> are useful tools that help scientists understand how</a:t>
            </a:r>
            <a:r>
              <a:rPr lang="en-US" sz="2800" b="1" dirty="0" smtClean="0"/>
              <a:t> one lineage branched from another </a:t>
            </a:r>
            <a:r>
              <a:rPr lang="en-US" sz="2800" dirty="0" smtClean="0"/>
              <a:t>in the course of evolution.</a:t>
            </a:r>
          </a:p>
          <a:p>
            <a:pPr lvl="1"/>
            <a:r>
              <a:rPr lang="en-US" sz="2600" dirty="0" smtClean="0"/>
              <a:t>Just as a family tree shows the relationship among different lineages within a family, a </a:t>
            </a:r>
            <a:r>
              <a:rPr lang="en-US" sz="2600" dirty="0" err="1" smtClean="0"/>
              <a:t>cladogram</a:t>
            </a:r>
            <a:r>
              <a:rPr lang="en-US" sz="2600" dirty="0" smtClean="0"/>
              <a:t> represents a type of evolutionary tree, showing </a:t>
            </a:r>
            <a:r>
              <a:rPr lang="en-US" sz="2600" b="1" dirty="0" smtClean="0"/>
              <a:t>evolutionary relationships among a group of organisms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22677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2556" y="138289"/>
            <a:ext cx="1792110" cy="1851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289"/>
            <a:ext cx="5221110" cy="1143000"/>
          </a:xfrm>
        </p:spPr>
        <p:txBody>
          <a:bodyPr/>
          <a:lstStyle/>
          <a:p>
            <a:pPr algn="ctr"/>
            <a:r>
              <a:rPr lang="en-US" dirty="0" smtClean="0"/>
              <a:t>How is a </a:t>
            </a:r>
            <a:r>
              <a:rPr lang="en-US" dirty="0" err="1" smtClean="0"/>
              <a:t>cladogram</a:t>
            </a:r>
            <a:r>
              <a:rPr lang="en-US" dirty="0" smtClean="0"/>
              <a:t> constructed?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2" y="3965222"/>
            <a:ext cx="9039578" cy="2765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Procedure:</a:t>
            </a:r>
          </a:p>
          <a:p>
            <a:r>
              <a:rPr lang="en-US" sz="2800" dirty="0" smtClean="0"/>
              <a:t>1. Identify the organism in the table that is least closely related to the others.</a:t>
            </a:r>
          </a:p>
          <a:p>
            <a:r>
              <a:rPr lang="en-US" sz="2800" dirty="0" smtClean="0"/>
              <a:t>2. Use the information in the table to construct a </a:t>
            </a:r>
            <a:r>
              <a:rPr lang="en-US" sz="2800" dirty="0" err="1" smtClean="0"/>
              <a:t>cladogram</a:t>
            </a:r>
            <a:r>
              <a:rPr lang="en-US" sz="2800" dirty="0" smtClean="0"/>
              <a:t> of these animals.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60267"/>
              </p:ext>
            </p:extLst>
          </p:nvPr>
        </p:nvGraphicFramePr>
        <p:xfrm>
          <a:off x="104418" y="1397000"/>
          <a:ext cx="8870248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7562"/>
                <a:gridCol w="2217562"/>
                <a:gridCol w="2217562"/>
                <a:gridCol w="221756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Derived Characters in Organisms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Organism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Derived Character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Backbone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Hair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Earthworm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Absent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Trout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Absent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Lizard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Absent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Human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Present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7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88" y="251618"/>
            <a:ext cx="6979356" cy="6451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Analyze &amp; Conclude</a:t>
            </a:r>
          </a:p>
          <a:p>
            <a:r>
              <a:rPr lang="en-US" sz="2800" b="1" i="1" dirty="0" smtClean="0"/>
              <a:t>1. Using Tables &amp; Graphs</a:t>
            </a:r>
            <a:r>
              <a:rPr lang="en-US" sz="2800" dirty="0" smtClean="0"/>
              <a:t>- what trait separates the least closely related organism from the other animals?</a:t>
            </a:r>
          </a:p>
          <a:p>
            <a:r>
              <a:rPr lang="en-US" sz="2800" b="1" i="1" dirty="0" smtClean="0"/>
              <a:t>2. Classifying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list the animals in your </a:t>
            </a:r>
            <a:r>
              <a:rPr lang="en-US" sz="2800" dirty="0" err="1" smtClean="0"/>
              <a:t>cladogram</a:t>
            </a:r>
            <a:r>
              <a:rPr lang="en-US" sz="2800" dirty="0" smtClean="0"/>
              <a:t> in order of distance from the least closely related organism.</a:t>
            </a:r>
          </a:p>
          <a:p>
            <a:r>
              <a:rPr lang="en-US" sz="2800" b="1" i="1" dirty="0" smtClean="0"/>
              <a:t>3. Drawing Conclusions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does your </a:t>
            </a:r>
            <a:r>
              <a:rPr lang="en-US" sz="2800" dirty="0" err="1" smtClean="0"/>
              <a:t>cladogram</a:t>
            </a:r>
            <a:r>
              <a:rPr lang="en-US" sz="2800" dirty="0" smtClean="0"/>
              <a:t> indicate that lizards and humans share a more recent common ancestor than either does with an earthworm? Explain.</a:t>
            </a:r>
          </a:p>
          <a:p>
            <a:r>
              <a:rPr lang="en-US" sz="2800" b="1" i="1" dirty="0" smtClean="0"/>
              <a:t>4. Inferring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where would you insert a frog is you added it to the </a:t>
            </a:r>
            <a:r>
              <a:rPr lang="en-US" sz="2800" dirty="0" err="1" smtClean="0"/>
              <a:t>cladogram</a:t>
            </a:r>
            <a:r>
              <a:rPr lang="en-US" sz="2800" dirty="0" smtClean="0"/>
              <a:t>? Explain your answer.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136507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256" y="825091"/>
            <a:ext cx="5019280" cy="1143000"/>
          </a:xfrm>
        </p:spPr>
        <p:txBody>
          <a:bodyPr/>
          <a:lstStyle/>
          <a:p>
            <a:pPr algn="ctr"/>
            <a:r>
              <a:rPr lang="en-US" i="1" dirty="0" smtClean="0"/>
              <a:t>Linking Classification &amp; Phylogeny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01995"/>
            <a:ext cx="9144000" cy="34071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phylogenic tree represents </a:t>
            </a:r>
            <a:r>
              <a:rPr lang="en-US" sz="2800" b="1" dirty="0" smtClean="0"/>
              <a:t>a hypothesis </a:t>
            </a:r>
            <a:r>
              <a:rPr lang="en-US" sz="2800" dirty="0" smtClean="0"/>
              <a:t>about evolutionary relationships.</a:t>
            </a:r>
          </a:p>
          <a:p>
            <a:pPr lvl="1"/>
            <a:r>
              <a:rPr lang="en-US" sz="2600" dirty="0" smtClean="0"/>
              <a:t>These are often depicted as a series of dichotomies, or</a:t>
            </a:r>
            <a:r>
              <a:rPr lang="en-US" sz="2600" b="1" dirty="0" smtClean="0"/>
              <a:t> two way branch points</a:t>
            </a:r>
            <a:r>
              <a:rPr lang="en-US" sz="2600" dirty="0" smtClean="0"/>
              <a:t>. </a:t>
            </a:r>
          </a:p>
          <a:p>
            <a:pPr lvl="1"/>
            <a:r>
              <a:rPr lang="en-US" sz="2600" dirty="0" smtClean="0"/>
              <a:t>Each branch point </a:t>
            </a:r>
            <a:r>
              <a:rPr lang="en-US" sz="2600" dirty="0" err="1" smtClean="0"/>
              <a:t>repxresents</a:t>
            </a:r>
            <a:r>
              <a:rPr lang="en-US" sz="2600" dirty="0" smtClean="0"/>
              <a:t> the</a:t>
            </a:r>
            <a:r>
              <a:rPr lang="en-US" sz="2600" b="1" dirty="0" smtClean="0"/>
              <a:t> divergence of two evolutionary lineages </a:t>
            </a:r>
            <a:r>
              <a:rPr lang="en-US" sz="2600" dirty="0" smtClean="0"/>
              <a:t>from a common ancestor.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3915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04382"/>
            <a:ext cx="9144000" cy="29536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position of branch point </a:t>
            </a:r>
            <a:r>
              <a:rPr lang="en-US" sz="2800" b="1" u="sng" dirty="0" smtClean="0"/>
              <a:t>4</a:t>
            </a:r>
            <a:r>
              <a:rPr lang="en-US" sz="2800" dirty="0" smtClean="0"/>
              <a:t> to the right of </a:t>
            </a:r>
            <a:r>
              <a:rPr lang="en-US" sz="2800" b="1" u="sng" dirty="0" smtClean="0"/>
              <a:t>3</a:t>
            </a:r>
            <a:r>
              <a:rPr lang="en-US" sz="2800" dirty="0" smtClean="0"/>
              <a:t> indicated that taxa B and C </a:t>
            </a:r>
            <a:r>
              <a:rPr lang="en-US" sz="2800" b="1" dirty="0" smtClean="0"/>
              <a:t>diverged after their shared lineage split </a:t>
            </a:r>
            <a:r>
              <a:rPr lang="en-US" sz="2800" dirty="0" smtClean="0"/>
              <a:t>from that of taxon A.</a:t>
            </a:r>
          </a:p>
          <a:p>
            <a:pPr lvl="1"/>
            <a:r>
              <a:rPr lang="en-US" sz="2600" dirty="0" smtClean="0"/>
              <a:t>Taxa B and C are </a:t>
            </a:r>
            <a:r>
              <a:rPr lang="en-US" sz="2600" b="1" dirty="0" smtClean="0"/>
              <a:t>sister taxa</a:t>
            </a:r>
            <a:r>
              <a:rPr lang="en-US" sz="2600" dirty="0" smtClean="0"/>
              <a:t>, groups of organisms that share an </a:t>
            </a:r>
            <a:r>
              <a:rPr lang="en-US" sz="2600" b="1" dirty="0" smtClean="0"/>
              <a:t>immediate common ancestor </a:t>
            </a:r>
            <a:r>
              <a:rPr lang="en-US" sz="2600" dirty="0" smtClean="0"/>
              <a:t>(branch point </a:t>
            </a:r>
            <a:r>
              <a:rPr lang="en-US" sz="2600" b="1" u="sng" dirty="0" smtClean="0"/>
              <a:t>4</a:t>
            </a:r>
            <a:r>
              <a:rPr lang="en-US" sz="2600" dirty="0" smtClean="0"/>
              <a:t>)</a:t>
            </a:r>
          </a:p>
          <a:p>
            <a:pPr marL="228600" lvl="1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14" y="0"/>
            <a:ext cx="5644486" cy="3910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4439"/>
            <a:ext cx="3688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Branch </a:t>
            </a:r>
            <a:r>
              <a:rPr lang="en-US" sz="2800" b="1" u="sng" dirty="0"/>
              <a:t>3</a:t>
            </a:r>
            <a:r>
              <a:rPr lang="en-US" sz="2800" dirty="0"/>
              <a:t> represents the common </a:t>
            </a:r>
            <a:r>
              <a:rPr lang="en-US" sz="2800" dirty="0" smtClean="0"/>
              <a:t>ancestor </a:t>
            </a:r>
            <a:r>
              <a:rPr lang="en-US" sz="2800" dirty="0"/>
              <a:t>of </a:t>
            </a:r>
            <a:r>
              <a:rPr lang="en-US" sz="2800" b="1" dirty="0"/>
              <a:t>taxa A, B, and C.</a:t>
            </a:r>
          </a:p>
        </p:txBody>
      </p:sp>
    </p:spTree>
    <p:extLst>
      <p:ext uri="{BB962C8B-B14F-4D97-AF65-F5344CB8AC3E}">
        <p14:creationId xmlns:p14="http://schemas.microsoft.com/office/powerpoint/2010/main" val="320664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5657826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7000"/>
            <a:ext cx="5870222" cy="1143000"/>
          </a:xfrm>
        </p:spPr>
        <p:txBody>
          <a:bodyPr/>
          <a:lstStyle/>
          <a:p>
            <a:pPr algn="ctr"/>
            <a:r>
              <a:rPr lang="en-US" b="1" dirty="0" smtClean="0"/>
              <a:t>4.1 </a:t>
            </a:r>
            <a:r>
              <a:rPr lang="mr-IN" b="1" dirty="0" smtClean="0"/>
              <a:t>–</a:t>
            </a:r>
            <a:r>
              <a:rPr lang="en-US" b="1" dirty="0" smtClean="0"/>
              <a:t> FINDING ORDER IN DIVERSITY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77" y="1405467"/>
            <a:ext cx="7614355" cy="528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Why Classify?</a:t>
            </a:r>
          </a:p>
          <a:p>
            <a:r>
              <a:rPr lang="en-US" sz="2800" dirty="0" smtClean="0"/>
              <a:t>In order to study the diversity among organisms, biologists must give organisms names and then </a:t>
            </a:r>
            <a:r>
              <a:rPr lang="en-US" sz="2800" b="1" dirty="0" smtClean="0"/>
              <a:t>organize living things into groups </a:t>
            </a:r>
            <a:r>
              <a:rPr lang="en-US" sz="2800" dirty="0" smtClean="0"/>
              <a:t>that have </a:t>
            </a:r>
            <a:r>
              <a:rPr lang="en-US" sz="2800" b="1" dirty="0" smtClean="0"/>
              <a:t>biological meaning.</a:t>
            </a:r>
          </a:p>
          <a:p>
            <a:r>
              <a:rPr lang="en-US" sz="2800" i="1" dirty="0" smtClean="0"/>
              <a:t>To study the diversity of life, biologists use a </a:t>
            </a:r>
            <a:r>
              <a:rPr lang="en-US" sz="2800" b="1" i="1" dirty="0" smtClean="0"/>
              <a:t>classification system </a:t>
            </a:r>
            <a:r>
              <a:rPr lang="en-US" sz="2800" i="1" dirty="0" smtClean="0"/>
              <a:t>to name organisms and </a:t>
            </a:r>
            <a:r>
              <a:rPr lang="en-US" sz="2800" b="1" i="1" dirty="0" smtClean="0"/>
              <a:t>group them in a logical manner.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1297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04382"/>
            <a:ext cx="9144000" cy="29536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term </a:t>
            </a:r>
            <a:r>
              <a:rPr lang="en-US" sz="2800" b="1" dirty="0" smtClean="0"/>
              <a:t>basal taxon </a:t>
            </a:r>
            <a:r>
              <a:rPr lang="en-US" sz="2800" dirty="0" smtClean="0"/>
              <a:t>refers to a lineage that diverges </a:t>
            </a:r>
            <a:r>
              <a:rPr lang="en-US" sz="2800" b="1" dirty="0" smtClean="0"/>
              <a:t>early in the history of a group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Ex. taxon G lies on a branch that originated near the common ancestor of the group.</a:t>
            </a:r>
          </a:p>
          <a:p>
            <a:pPr lvl="1"/>
            <a:r>
              <a:rPr lang="en-US" sz="2400" dirty="0" smtClean="0"/>
              <a:t>The lineage leading to </a:t>
            </a:r>
            <a:r>
              <a:rPr lang="en-US" sz="2400" b="1" dirty="0" smtClean="0"/>
              <a:t>taxa D-F includes </a:t>
            </a:r>
            <a:r>
              <a:rPr lang="en-US" sz="2400" b="1" dirty="0" err="1" smtClean="0"/>
              <a:t>polytomy</a:t>
            </a:r>
            <a:r>
              <a:rPr lang="en-US" sz="2400" dirty="0" smtClean="0"/>
              <a:t>, a branch point from which more than </a:t>
            </a:r>
            <a:r>
              <a:rPr lang="en-US" sz="2400" b="1" dirty="0" smtClean="0"/>
              <a:t>two descendant groups emerge.</a:t>
            </a:r>
          </a:p>
          <a:p>
            <a:pPr marL="228600" lvl="1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14" y="0"/>
            <a:ext cx="5644486" cy="3910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4951"/>
            <a:ext cx="3688395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This tree is </a:t>
            </a:r>
            <a:r>
              <a:rPr lang="en-US" sz="2800" b="1" dirty="0" smtClean="0"/>
              <a:t>rooted</a:t>
            </a:r>
            <a:r>
              <a:rPr lang="en-US" sz="2800" dirty="0" smtClean="0"/>
              <a:t>, which means that a </a:t>
            </a:r>
            <a:r>
              <a:rPr lang="en-US" sz="2800" b="1" dirty="0" smtClean="0"/>
              <a:t>branch point within the tree </a:t>
            </a:r>
            <a:r>
              <a:rPr lang="en-US" sz="2800" dirty="0" smtClean="0"/>
              <a:t>represents the most recent common </a:t>
            </a:r>
            <a:r>
              <a:rPr lang="en-US" sz="2800" dirty="0"/>
              <a:t>a</a:t>
            </a:r>
            <a:r>
              <a:rPr lang="en-US" sz="2800" dirty="0" smtClean="0"/>
              <a:t>ncestor.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7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078"/>
            <a:ext cx="6965576" cy="1354881"/>
          </a:xfrm>
        </p:spPr>
        <p:txBody>
          <a:bodyPr/>
          <a:lstStyle/>
          <a:p>
            <a:pPr algn="ctr"/>
            <a:r>
              <a:rPr lang="en-US" b="1" dirty="0" smtClean="0"/>
              <a:t>What We Can and Cannot Learn from Phylogenetic Trees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6296"/>
            <a:ext cx="7188191" cy="51017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First, they are intended to show </a:t>
            </a:r>
            <a:r>
              <a:rPr lang="en-US" sz="2800" b="1" dirty="0" smtClean="0"/>
              <a:t>patterns of descent, not phenotypic similarity.</a:t>
            </a:r>
          </a:p>
          <a:p>
            <a:r>
              <a:rPr lang="en-US" sz="2800" dirty="0" smtClean="0"/>
              <a:t>Second, the sequence of branching in a tree does </a:t>
            </a:r>
            <a:r>
              <a:rPr lang="en-US" sz="2800" b="1" dirty="0" smtClean="0"/>
              <a:t>not necessarily indicate the actual ages </a:t>
            </a:r>
            <a:r>
              <a:rPr lang="en-US" sz="2800" dirty="0" smtClean="0"/>
              <a:t>of the particular species.</a:t>
            </a:r>
          </a:p>
          <a:p>
            <a:r>
              <a:rPr lang="en-US" sz="2800" dirty="0" smtClean="0"/>
              <a:t>Third, we should not assume that a taxon on a phylogenetic tree </a:t>
            </a:r>
            <a:r>
              <a:rPr lang="en-US" sz="2800" b="1" dirty="0" smtClean="0"/>
              <a:t>evolved from the taxon next to it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477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722" y="851129"/>
            <a:ext cx="3015292" cy="949582"/>
          </a:xfrm>
        </p:spPr>
        <p:txBody>
          <a:bodyPr/>
          <a:lstStyle/>
          <a:p>
            <a:pPr algn="ctr"/>
            <a:r>
              <a:rPr lang="en-US" sz="4000" b="1" dirty="0" smtClean="0"/>
              <a:t>Cladistics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4445"/>
            <a:ext cx="9144000" cy="42235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approach to systematics called </a:t>
            </a:r>
            <a:r>
              <a:rPr lang="en-US" sz="2800" b="1" dirty="0" smtClean="0"/>
              <a:t>cladistics</a:t>
            </a:r>
            <a:r>
              <a:rPr lang="en-US" sz="2800" dirty="0" smtClean="0"/>
              <a:t>, common ancestry is the </a:t>
            </a:r>
            <a:r>
              <a:rPr lang="en-US" sz="2800" b="1" dirty="0" smtClean="0"/>
              <a:t>primary criterion </a:t>
            </a:r>
            <a:r>
              <a:rPr lang="en-US" sz="2800" dirty="0" smtClean="0"/>
              <a:t>used to classify organisms.</a:t>
            </a:r>
          </a:p>
          <a:p>
            <a:r>
              <a:rPr lang="en-US" sz="2800" dirty="0" smtClean="0"/>
              <a:t>Using this methodology, biologists attempt to place species into groups called </a:t>
            </a:r>
            <a:r>
              <a:rPr lang="en-US" sz="2800" b="1" dirty="0" smtClean="0"/>
              <a:t>clades</a:t>
            </a:r>
            <a:r>
              <a:rPr lang="en-US" sz="2800" dirty="0" smtClean="0"/>
              <a:t>, each of which includes an</a:t>
            </a:r>
            <a:r>
              <a:rPr lang="en-US" sz="2800" b="1" dirty="0" smtClean="0"/>
              <a:t> ancestral species and all of its descendants.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35156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0-14 at 4.0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4" y="0"/>
            <a:ext cx="8279255" cy="33752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15374"/>
            <a:ext cx="9144000" cy="36426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Clades are nested </a:t>
            </a:r>
            <a:r>
              <a:rPr lang="en-US" sz="2800" b="1" dirty="0" smtClean="0"/>
              <a:t>within larger clades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A taxon is equivalent to clade only if it is </a:t>
            </a:r>
            <a:r>
              <a:rPr lang="en-US" sz="2600" b="1" dirty="0" smtClean="0"/>
              <a:t>monophyletic</a:t>
            </a:r>
            <a:r>
              <a:rPr lang="en-US" sz="2600" dirty="0" smtClean="0"/>
              <a:t>. Signifying that it consists of an ancestral species and </a:t>
            </a:r>
            <a:r>
              <a:rPr lang="en-US" sz="2600" b="1" dirty="0" smtClean="0"/>
              <a:t>all of it’s descendants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 smtClean="0"/>
              <a:t>paraphyletic group </a:t>
            </a:r>
            <a:r>
              <a:rPr lang="en-US" sz="2600" dirty="0" smtClean="0"/>
              <a:t>consists of an ancestral species and some, but </a:t>
            </a:r>
            <a:r>
              <a:rPr lang="en-US" sz="2600" b="1" dirty="0" smtClean="0"/>
              <a:t>not all of its descendants.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 smtClean="0"/>
              <a:t>polyphyletic group </a:t>
            </a:r>
            <a:r>
              <a:rPr lang="en-US" sz="2600" dirty="0" smtClean="0"/>
              <a:t>includes taxa with </a:t>
            </a:r>
            <a:r>
              <a:rPr lang="en-US" sz="2600" b="1" dirty="0" smtClean="0"/>
              <a:t>different ancestors.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76618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815622"/>
          </a:xfrm>
        </p:spPr>
        <p:txBody>
          <a:bodyPr/>
          <a:lstStyle/>
          <a:p>
            <a:pPr algn="ctr"/>
            <a:r>
              <a:rPr lang="en-US" b="1" dirty="0" smtClean="0"/>
              <a:t>Similarities in DNA and RNA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6422"/>
            <a:ext cx="7253111" cy="59915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of the classification methods discussed so far are based </a:t>
            </a:r>
            <a:r>
              <a:rPr lang="en-US" sz="2800" b="1" dirty="0" smtClean="0"/>
              <a:t>primarily on physical similarities and differences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But even organisms with very different anatomies have </a:t>
            </a:r>
            <a:r>
              <a:rPr lang="en-US" sz="2600" b="1" dirty="0" smtClean="0"/>
              <a:t>common traits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All organisms use DNA and RNA to pass on information and to </a:t>
            </a:r>
            <a:r>
              <a:rPr lang="en-US" sz="2600" b="1" dirty="0" smtClean="0"/>
              <a:t>control growth and development</a:t>
            </a:r>
            <a:r>
              <a:rPr lang="en-US" sz="2600" dirty="0" smtClean="0"/>
              <a:t>.</a:t>
            </a:r>
          </a:p>
          <a:p>
            <a:r>
              <a:rPr lang="en-US" sz="2800" i="1" dirty="0" smtClean="0"/>
              <a:t>The genes of many organisms show important </a:t>
            </a:r>
            <a:r>
              <a:rPr lang="en-US" sz="2800" b="1" i="1" dirty="0" smtClean="0"/>
              <a:t>similarities at the molecular level</a:t>
            </a:r>
            <a:r>
              <a:rPr lang="en-US" sz="2800" i="1" dirty="0" smtClean="0"/>
              <a:t>. Similarities in DNA can be used to help determine </a:t>
            </a:r>
            <a:r>
              <a:rPr lang="en-US" sz="2800" b="1" i="1" dirty="0" smtClean="0"/>
              <a:t>classification and evolutionary relationships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20" y="5922784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78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8333"/>
            <a:ext cx="4566357" cy="787400"/>
          </a:xfrm>
        </p:spPr>
        <p:txBody>
          <a:bodyPr/>
          <a:lstStyle/>
          <a:p>
            <a:pPr algn="ctr"/>
            <a:r>
              <a:rPr lang="en-US" dirty="0" smtClean="0"/>
              <a:t>Similar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3" y="3485444"/>
            <a:ext cx="8658578" cy="327377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Even humans and yeasts show surprising similarities.</a:t>
            </a:r>
          </a:p>
          <a:p>
            <a:pPr lvl="1"/>
            <a:r>
              <a:rPr lang="en-US" sz="2600" dirty="0" smtClean="0"/>
              <a:t>Both organisms have a gene that codes for the protein </a:t>
            </a:r>
            <a:r>
              <a:rPr lang="en-US" sz="2600" b="1" dirty="0" smtClean="0"/>
              <a:t>myosin that enables human muscles to contract</a:t>
            </a:r>
            <a:r>
              <a:rPr lang="en-US" sz="2600" dirty="0" smtClean="0"/>
              <a:t>, and for </a:t>
            </a:r>
            <a:r>
              <a:rPr lang="en-US" sz="2600" b="1" dirty="0" smtClean="0"/>
              <a:t>yeast enables internal cell parts to move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This is a strong indicator that humans and yeast shar</a:t>
            </a:r>
            <a:r>
              <a:rPr lang="en-US" sz="2600" b="1" dirty="0" smtClean="0"/>
              <a:t>e common ancestry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12120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1111"/>
            <a:ext cx="3409245" cy="759178"/>
          </a:xfrm>
        </p:spPr>
        <p:txBody>
          <a:bodyPr/>
          <a:lstStyle/>
          <a:p>
            <a:r>
              <a:rPr lang="en-US" dirty="0" smtClean="0"/>
              <a:t>DNA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76" y="900289"/>
            <a:ext cx="7021691" cy="57037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DNA evidence can also help show the evolutionary relationships of species and </a:t>
            </a:r>
            <a:r>
              <a:rPr lang="en-US" sz="2800" b="1" dirty="0" smtClean="0"/>
              <a:t>how species have changed. </a:t>
            </a:r>
          </a:p>
          <a:p>
            <a:pPr lvl="1"/>
            <a:r>
              <a:rPr lang="en-US" sz="2600" dirty="0" smtClean="0"/>
              <a:t>The more similar the DNA sequence of two species, the </a:t>
            </a:r>
            <a:r>
              <a:rPr lang="en-US" sz="2600" b="1" dirty="0" smtClean="0"/>
              <a:t>more recently they shared a common ancestor</a:t>
            </a:r>
            <a:r>
              <a:rPr lang="en-US" sz="2600" dirty="0" smtClean="0"/>
              <a:t>, and the more closely related they are.</a:t>
            </a:r>
          </a:p>
          <a:p>
            <a:pPr lvl="1"/>
            <a:r>
              <a:rPr lang="en-US" sz="2600" dirty="0" smtClean="0"/>
              <a:t>The more two species have diverged from one another, or changed in comparison to one another, </a:t>
            </a:r>
            <a:r>
              <a:rPr lang="en-US" sz="2600" b="1" dirty="0" smtClean="0"/>
              <a:t>the less similar their DNA will be.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250013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1112"/>
            <a:ext cx="3705579" cy="1439333"/>
          </a:xfrm>
        </p:spPr>
        <p:txBody>
          <a:bodyPr/>
          <a:lstStyle/>
          <a:p>
            <a:pPr algn="ctr"/>
            <a:r>
              <a:rPr lang="en-US" b="1" dirty="0" smtClean="0"/>
              <a:t>Molecular Clocks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3922889"/>
            <a:ext cx="8757356" cy="27516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Comparisons of DNA can also be used to</a:t>
            </a:r>
            <a:r>
              <a:rPr lang="en-US" sz="2800" b="1" dirty="0" smtClean="0"/>
              <a:t> mark the passage of evolutionary time.</a:t>
            </a:r>
          </a:p>
          <a:p>
            <a:pPr lvl="1"/>
            <a:r>
              <a:rPr lang="en-US" sz="2600" dirty="0" smtClean="0"/>
              <a:t>A model known as a molecular clock uses </a:t>
            </a:r>
            <a:r>
              <a:rPr lang="en-US" sz="2600" b="1" dirty="0" smtClean="0"/>
              <a:t>DNA comparisons to estimate the length of time </a:t>
            </a:r>
            <a:r>
              <a:rPr lang="en-US" sz="2600" dirty="0" smtClean="0"/>
              <a:t>that two species have been evolving independently.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45827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5" y="169334"/>
            <a:ext cx="7013222" cy="59568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Simple mutations occur all the time, causing slight changes in the structure of DNA.</a:t>
            </a:r>
          </a:p>
          <a:p>
            <a:pPr lvl="1"/>
            <a:r>
              <a:rPr lang="en-US" sz="2600" dirty="0" smtClean="0"/>
              <a:t>Some have a </a:t>
            </a:r>
            <a:r>
              <a:rPr lang="en-US" sz="2600" b="1" dirty="0" smtClean="0"/>
              <a:t>major positive or negative effect </a:t>
            </a:r>
            <a:r>
              <a:rPr lang="en-US" sz="2600" dirty="0" smtClean="0"/>
              <a:t>on an organism’s phenotype.</a:t>
            </a:r>
          </a:p>
          <a:p>
            <a:pPr lvl="1"/>
            <a:r>
              <a:rPr lang="en-US" sz="2600" dirty="0" smtClean="0"/>
              <a:t>Others have </a:t>
            </a:r>
            <a:r>
              <a:rPr lang="en-US" sz="2600" b="1" dirty="0" smtClean="0"/>
              <a:t>no effect on phenotype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A comparison of such DNA sequences in two species can reveal </a:t>
            </a:r>
            <a:r>
              <a:rPr lang="en-US" sz="2600" b="1" dirty="0" smtClean="0"/>
              <a:t>how dissimilar the genes are.</a:t>
            </a:r>
          </a:p>
          <a:p>
            <a:pPr lvl="1"/>
            <a:r>
              <a:rPr lang="en-US" sz="2600" dirty="0" smtClean="0"/>
              <a:t>This is turn indicated how long ago the </a:t>
            </a:r>
            <a:r>
              <a:rPr lang="en-US" sz="2600" b="1" dirty="0" smtClean="0"/>
              <a:t>two species shared a common ancestor.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388437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4667"/>
            <a:ext cx="7281332" cy="716844"/>
          </a:xfrm>
        </p:spPr>
        <p:txBody>
          <a:bodyPr/>
          <a:lstStyle/>
          <a:p>
            <a:r>
              <a:rPr lang="en-US" b="1" dirty="0" smtClean="0"/>
              <a:t>4.3 </a:t>
            </a:r>
            <a:r>
              <a:rPr lang="mr-IN" b="1" dirty="0" smtClean="0"/>
              <a:t>–</a:t>
            </a:r>
            <a:r>
              <a:rPr lang="en-US" b="1" dirty="0" smtClean="0"/>
              <a:t> KINGDOMS AND DOMAINS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88" y="866422"/>
            <a:ext cx="6979356" cy="580813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As in all areas of science, systems of classification</a:t>
            </a:r>
            <a:r>
              <a:rPr lang="en-US" sz="2800" b="1" dirty="0" smtClean="0"/>
              <a:t> adapt to new discoveries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Ideas and models change as </a:t>
            </a:r>
            <a:r>
              <a:rPr lang="en-US" sz="2800" b="1" dirty="0" smtClean="0"/>
              <a:t>new information arises.</a:t>
            </a:r>
          </a:p>
          <a:p>
            <a:pPr lvl="1"/>
            <a:r>
              <a:rPr lang="en-US" sz="2600" dirty="0" smtClean="0"/>
              <a:t>Early attempts at drawing life’s universal tree were based on some </a:t>
            </a:r>
            <a:r>
              <a:rPr lang="en-US" sz="2600" b="1" dirty="0" smtClean="0"/>
              <a:t>misguided assumptions. </a:t>
            </a:r>
          </a:p>
          <a:p>
            <a:pPr lvl="1"/>
            <a:r>
              <a:rPr lang="en-US" sz="2600" dirty="0" smtClean="0"/>
              <a:t>Some older models represented </a:t>
            </a:r>
            <a:r>
              <a:rPr lang="en-US" sz="2600" b="1" dirty="0" smtClean="0"/>
              <a:t>vertebrates as the most important </a:t>
            </a:r>
            <a:r>
              <a:rPr lang="en-US" sz="2600" dirty="0" smtClean="0"/>
              <a:t>and abundant animals.</a:t>
            </a:r>
          </a:p>
          <a:p>
            <a:pPr lvl="1"/>
            <a:r>
              <a:rPr lang="en-US" sz="2600" dirty="0" smtClean="0"/>
              <a:t>This is just one example from many that biologists now know to be incorrect.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7287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31404" y="5745404"/>
            <a:ext cx="1561173" cy="6640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41637"/>
            <a:ext cx="9144000" cy="3916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 the discipline known as </a:t>
            </a:r>
            <a:r>
              <a:rPr lang="en-US" sz="2800" b="1" dirty="0" smtClean="0"/>
              <a:t>taxonomy</a:t>
            </a:r>
            <a:r>
              <a:rPr lang="en-US" sz="2800" dirty="0" smtClean="0"/>
              <a:t>, scientists classify organisms and assign each organism to a</a:t>
            </a:r>
            <a:r>
              <a:rPr lang="en-US" sz="2800" b="1" dirty="0" smtClean="0"/>
              <a:t> universally accepted name.</a:t>
            </a:r>
          </a:p>
          <a:p>
            <a:pPr lvl="1"/>
            <a:r>
              <a:rPr lang="en-US" sz="2600" dirty="0" smtClean="0"/>
              <a:t>Depending on where you live you may recognize this as a </a:t>
            </a:r>
            <a:r>
              <a:rPr lang="en-US" sz="2600" b="1" dirty="0" smtClean="0"/>
              <a:t>mountain lion, a puma, a cougar, or a panther.</a:t>
            </a:r>
          </a:p>
          <a:p>
            <a:pPr lvl="1"/>
            <a:r>
              <a:rPr lang="en-US" sz="2600" dirty="0" smtClean="0"/>
              <a:t>The scientific name for this animal is </a:t>
            </a:r>
            <a:r>
              <a:rPr lang="en-US" sz="2600" b="1" i="1" dirty="0" err="1" smtClean="0"/>
              <a:t>Felis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concolor</a:t>
            </a:r>
            <a:r>
              <a:rPr lang="en-US" sz="2600" b="1" dirty="0" smtClean="0"/>
              <a:t>.</a:t>
            </a:r>
          </a:p>
          <a:p>
            <a:r>
              <a:rPr lang="en-US" sz="2800" i="1" dirty="0" smtClean="0"/>
              <a:t>To </a:t>
            </a:r>
            <a:r>
              <a:rPr lang="en-US" sz="2800" b="1" i="1" dirty="0" smtClean="0"/>
              <a:t>avoid the confusion caused by regional names</a:t>
            </a:r>
            <a:r>
              <a:rPr lang="en-US" sz="2800" i="1" dirty="0" smtClean="0"/>
              <a:t>, biologists use a classification system to group organisms in a logical manner and to assign names.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8" y="0"/>
            <a:ext cx="4854222" cy="30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2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753556"/>
            <a:ext cx="8960556" cy="2951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scientific view of life was simpler in Linnaeus’s time.</a:t>
            </a:r>
          </a:p>
          <a:p>
            <a:pPr lvl="1"/>
            <a:r>
              <a:rPr lang="en-US" sz="2600" dirty="0" smtClean="0"/>
              <a:t>The only known differences among living things were the </a:t>
            </a:r>
            <a:r>
              <a:rPr lang="en-US" sz="2600" b="1" dirty="0" smtClean="0"/>
              <a:t>fundamental traits that separated plants from animals.</a:t>
            </a:r>
            <a:endParaRPr lang="en-US" sz="2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111"/>
            <a:ext cx="5446890" cy="733778"/>
          </a:xfrm>
        </p:spPr>
        <p:txBody>
          <a:bodyPr/>
          <a:lstStyle/>
          <a:p>
            <a:pPr algn="ctr"/>
            <a:r>
              <a:rPr lang="en-US" b="1" dirty="0" smtClean="0"/>
              <a:t>The Tree of Life Evolves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0560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7" y="56444"/>
            <a:ext cx="3084690" cy="1397000"/>
          </a:xfrm>
        </p:spPr>
        <p:txBody>
          <a:bodyPr/>
          <a:lstStyle/>
          <a:p>
            <a:pPr algn="ctr"/>
            <a:r>
              <a:rPr lang="en-US" dirty="0" smtClean="0"/>
              <a:t>Five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30689"/>
            <a:ext cx="9144000" cy="39163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Biologists soon realized that</a:t>
            </a:r>
            <a:r>
              <a:rPr lang="en-US" sz="2800" b="1" dirty="0" smtClean="0"/>
              <a:t> two kingdoms were not enough </a:t>
            </a:r>
            <a:r>
              <a:rPr lang="en-US" sz="2800" dirty="0" smtClean="0"/>
              <a:t>to represent all living things on the planet. </a:t>
            </a:r>
          </a:p>
          <a:p>
            <a:pPr lvl="1"/>
            <a:r>
              <a:rPr lang="en-US" sz="2600" dirty="0" smtClean="0"/>
              <a:t>A third kingdom was soon accepted as kingdom Protista, which included </a:t>
            </a:r>
            <a:r>
              <a:rPr lang="en-US" sz="2600" b="1" dirty="0" smtClean="0"/>
              <a:t>microorganisms such as </a:t>
            </a:r>
            <a:r>
              <a:rPr lang="en-US" sz="2600" b="1" dirty="0" err="1" smtClean="0"/>
              <a:t>protists</a:t>
            </a:r>
            <a:r>
              <a:rPr lang="en-US" sz="2600" b="1" dirty="0" smtClean="0"/>
              <a:t> and bacteria. </a:t>
            </a:r>
          </a:p>
          <a:p>
            <a:pPr lvl="1"/>
            <a:r>
              <a:rPr lang="en-US" sz="2600" dirty="0" smtClean="0"/>
              <a:t>Subsequently </a:t>
            </a:r>
            <a:r>
              <a:rPr lang="en-US" sz="2600" b="1" dirty="0" smtClean="0"/>
              <a:t>a fourth kingdom known as Fungi, was accepted</a:t>
            </a:r>
            <a:r>
              <a:rPr lang="en-US" sz="2600" dirty="0" smtClean="0"/>
              <a:t> and included mushrooms, yeast and molds.</a:t>
            </a:r>
          </a:p>
          <a:p>
            <a:pPr lvl="1"/>
            <a:r>
              <a:rPr lang="en-US" sz="2600" dirty="0" smtClean="0"/>
              <a:t>Later kingdom </a:t>
            </a:r>
            <a:r>
              <a:rPr lang="en-US" sz="2600" dirty="0" err="1" smtClean="0"/>
              <a:t>Monera</a:t>
            </a:r>
            <a:r>
              <a:rPr lang="en-US" sz="2600" dirty="0" smtClean="0"/>
              <a:t> was recognized as a </a:t>
            </a:r>
            <a:r>
              <a:rPr lang="en-US" sz="2600" b="1" dirty="0" smtClean="0"/>
              <a:t>fifth kingdom because bacteria lacked nuclei and organelles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32009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5" y="39511"/>
            <a:ext cx="3522133" cy="1143000"/>
          </a:xfrm>
        </p:spPr>
        <p:txBody>
          <a:bodyPr/>
          <a:lstStyle/>
          <a:p>
            <a:pPr algn="ctr"/>
            <a:r>
              <a:rPr lang="en-US" dirty="0" smtClean="0"/>
              <a:t>Six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45556"/>
            <a:ext cx="9031111" cy="36124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evidence about microorganisms continued to accumulate, biologists came to recognize that </a:t>
            </a:r>
            <a:r>
              <a:rPr lang="en-US" sz="2800" dirty="0" err="1" smtClean="0"/>
              <a:t>Monera</a:t>
            </a:r>
            <a:r>
              <a:rPr lang="en-US" sz="2800" dirty="0" smtClean="0"/>
              <a:t> were composed of </a:t>
            </a:r>
            <a:r>
              <a:rPr lang="en-US" sz="2800" b="1" dirty="0" smtClean="0"/>
              <a:t>two distinct groups. </a:t>
            </a:r>
          </a:p>
          <a:p>
            <a:pPr lvl="1"/>
            <a:r>
              <a:rPr lang="en-US" sz="2600" dirty="0" smtClean="0"/>
              <a:t>Some biologists consider these differences to be </a:t>
            </a:r>
            <a:r>
              <a:rPr lang="en-US" sz="2600" b="1" dirty="0" smtClean="0"/>
              <a:t>as great as those between animals and plants. </a:t>
            </a:r>
          </a:p>
          <a:p>
            <a:pPr lvl="1"/>
            <a:r>
              <a:rPr lang="en-US" sz="2600" dirty="0" smtClean="0"/>
              <a:t>As a result, </a:t>
            </a:r>
            <a:r>
              <a:rPr lang="en-US" sz="2600" dirty="0" err="1" smtClean="0"/>
              <a:t>Monera</a:t>
            </a:r>
            <a:r>
              <a:rPr lang="en-US" sz="2600" dirty="0" smtClean="0"/>
              <a:t> have been separated into two kingdoms, </a:t>
            </a:r>
            <a:r>
              <a:rPr lang="en-US" sz="2600" b="1" dirty="0" smtClean="0"/>
              <a:t>Eubacteria and </a:t>
            </a:r>
            <a:r>
              <a:rPr lang="en-US" sz="2600" b="1" dirty="0" err="1" smtClean="0"/>
              <a:t>Archaebacteria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70796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786527"/>
              </p:ext>
            </p:extLst>
          </p:nvPr>
        </p:nvGraphicFramePr>
        <p:xfrm>
          <a:off x="2" y="1758240"/>
          <a:ext cx="9143995" cy="41097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3998"/>
                <a:gridCol w="1241778"/>
                <a:gridCol w="1270000"/>
                <a:gridCol w="1270000"/>
                <a:gridCol w="1340555"/>
                <a:gridCol w="1213556"/>
                <a:gridCol w="1284108"/>
              </a:tblGrid>
              <a:tr h="668867">
                <a:tc gridSpan="7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Changing Number of Kingdoms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First Introduced</a:t>
                      </a:r>
                      <a:endParaRPr lang="en-US" b="1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Names of Kingdoms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1700’s</a:t>
                      </a:r>
                      <a:endParaRPr lang="en-US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Plantae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Animalia</a:t>
                      </a:r>
                      <a:endParaRPr lang="en-US" sz="2000" dirty="0"/>
                    </a:p>
                  </a:txBody>
                  <a:tcPr/>
                </a:tc>
              </a:tr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Late 1800’s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Protista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Plantae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Animalia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1950’s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Monera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Protista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Fungi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Plantae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Animalia</a:t>
                      </a:r>
                      <a:endParaRPr lang="en-US" sz="2000" b="1" dirty="0" smtClean="0"/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1990’s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Eu</a:t>
                      </a:r>
                      <a:r>
                        <a:rPr lang="en-US" sz="2000" b="1" dirty="0" smtClean="0"/>
                        <a:t>-bacteria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Archae</a:t>
                      </a:r>
                      <a:r>
                        <a:rPr lang="en-US" sz="2000" b="1" dirty="0" smtClean="0"/>
                        <a:t>-bacteria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Protista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Fungi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Plantae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Animalia</a:t>
                      </a:r>
                      <a:endParaRPr lang="en-US" sz="2000" b="1" dirty="0" smtClean="0"/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034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2333"/>
            <a:ext cx="6245579" cy="787400"/>
          </a:xfrm>
        </p:spPr>
        <p:txBody>
          <a:bodyPr/>
          <a:lstStyle/>
          <a:p>
            <a:pPr algn="ctr"/>
            <a:r>
              <a:rPr lang="en-US" b="1" dirty="0" smtClean="0"/>
              <a:t>The Three-Domain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01" y="1950156"/>
            <a:ext cx="8766155" cy="427284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Molecular analyses have given rise to a new taxonomic category that is recognized by many scientists.</a:t>
            </a:r>
          </a:p>
          <a:p>
            <a:pPr lvl="1"/>
            <a:r>
              <a:rPr lang="en-US" sz="2600" b="1" dirty="0" smtClean="0"/>
              <a:t>The domain is a more inclusive category than any other </a:t>
            </a:r>
            <a:r>
              <a:rPr lang="mr-IN" sz="2600" dirty="0" smtClean="0"/>
              <a:t>–</a:t>
            </a:r>
            <a:r>
              <a:rPr lang="en-US" sz="2600" dirty="0" smtClean="0"/>
              <a:t> larger than a kingdom.</a:t>
            </a:r>
          </a:p>
          <a:p>
            <a:r>
              <a:rPr lang="en-US" sz="2800" i="1" dirty="0" smtClean="0"/>
              <a:t>The three domains are the domain </a:t>
            </a:r>
            <a:r>
              <a:rPr lang="en-US" sz="2800" b="1" i="1" dirty="0" err="1" smtClean="0"/>
              <a:t>Eukarya</a:t>
            </a:r>
            <a:r>
              <a:rPr lang="en-US" sz="2800" i="1" dirty="0" smtClean="0"/>
              <a:t>, which is composed of </a:t>
            </a:r>
            <a:r>
              <a:rPr lang="en-US" sz="2800" i="1" dirty="0" err="1" smtClean="0"/>
              <a:t>protists</a:t>
            </a:r>
            <a:r>
              <a:rPr lang="en-US" sz="2800" i="1" dirty="0" smtClean="0"/>
              <a:t>, fungi, plants, and animals; the domain </a:t>
            </a:r>
            <a:r>
              <a:rPr lang="en-US" sz="2800" b="1" i="1" dirty="0" smtClean="0"/>
              <a:t>Eubacteria</a:t>
            </a:r>
            <a:r>
              <a:rPr lang="en-US" sz="2800" i="1" dirty="0" smtClean="0"/>
              <a:t>; and the domain </a:t>
            </a:r>
            <a:r>
              <a:rPr lang="en-US" sz="2800" b="1" i="1" dirty="0" err="1" smtClean="0"/>
              <a:t>Archaea</a:t>
            </a:r>
            <a:r>
              <a:rPr lang="en-US" sz="2800" i="1" dirty="0" smtClean="0"/>
              <a:t>, which corresponds to the kingdom </a:t>
            </a:r>
            <a:r>
              <a:rPr lang="en-US" sz="2800" i="1" dirty="0" err="1" smtClean="0"/>
              <a:t>Archaebacteria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76" y="5755392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08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465568"/>
              </p:ext>
            </p:extLst>
          </p:nvPr>
        </p:nvGraphicFramePr>
        <p:xfrm>
          <a:off x="5" y="28223"/>
          <a:ext cx="9143995" cy="61970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5217"/>
                <a:gridCol w="1298222"/>
                <a:gridCol w="1195416"/>
                <a:gridCol w="1306285"/>
                <a:gridCol w="1306285"/>
                <a:gridCol w="1306285"/>
                <a:gridCol w="1306285"/>
              </a:tblGrid>
              <a:tr h="64911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Classification of</a:t>
                      </a:r>
                      <a:r>
                        <a:rPr lang="en-US" sz="2800" baseline="0" dirty="0" smtClean="0"/>
                        <a:t> L</a:t>
                      </a:r>
                      <a:r>
                        <a:rPr lang="en-US" sz="2800" dirty="0" smtClean="0"/>
                        <a:t>iving Things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22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DOMAIN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Bacteria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Archaea</a:t>
                      </a:r>
                      <a:endParaRPr lang="en-US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Eukarya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6491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KINGDOM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Eu</a:t>
                      </a:r>
                      <a:r>
                        <a:rPr lang="en-US" b="1" dirty="0" smtClean="0"/>
                        <a:t>-bacteria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Archae</a:t>
                      </a:r>
                      <a:r>
                        <a:rPr lang="en-US" b="1" dirty="0" smtClean="0"/>
                        <a:t> - bacteria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Protista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Fungi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Plantae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Animalia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6491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CELL 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Pro-</a:t>
                      </a:r>
                      <a:r>
                        <a:rPr lang="en-US" b="1" dirty="0" err="1" smtClean="0"/>
                        <a:t>karyote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Pro-</a:t>
                      </a:r>
                      <a:r>
                        <a:rPr lang="en-US" b="1" dirty="0" err="1" smtClean="0"/>
                        <a:t>karyote</a:t>
                      </a:r>
                      <a:r>
                        <a:rPr lang="en-US" b="1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Eukaryote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Eukaryote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Eukaryote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Eukaryote</a:t>
                      </a:r>
                    </a:p>
                    <a:p>
                      <a:endParaRPr lang="en-US" b="1" dirty="0"/>
                    </a:p>
                  </a:txBody>
                  <a:tcPr/>
                </a:tc>
              </a:tr>
              <a:tr h="6491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CELL STRUCTURE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walls with </a:t>
                      </a:r>
                      <a:r>
                        <a:rPr lang="en-US" dirty="0" err="1" smtClean="0"/>
                        <a:t>peptido</a:t>
                      </a:r>
                      <a:r>
                        <a:rPr lang="en-US" dirty="0" smtClean="0"/>
                        <a:t>-glycan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walls</a:t>
                      </a:r>
                      <a:r>
                        <a:rPr lang="en-US" baseline="0" dirty="0" smtClean="0"/>
                        <a:t> without </a:t>
                      </a:r>
                      <a:r>
                        <a:rPr lang="en-US" baseline="0" dirty="0" err="1" smtClean="0"/>
                        <a:t>peptido</a:t>
                      </a:r>
                      <a:r>
                        <a:rPr lang="en-US" baseline="0" dirty="0" smtClean="0"/>
                        <a:t>-glycan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walls of cellulose in 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wall of chitin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walls of cellulose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cell walls</a:t>
                      </a:r>
                      <a:endParaRPr lang="en-US" dirty="0"/>
                    </a:p>
                  </a:txBody>
                  <a:tcPr/>
                </a:tc>
              </a:tr>
              <a:tr h="6491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NUMBER OF CELLS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</a:t>
                      </a:r>
                      <a:r>
                        <a:rPr lang="en-US" dirty="0" smtClean="0"/>
                        <a:t>-cellular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Uni</a:t>
                      </a:r>
                      <a:r>
                        <a:rPr lang="en-US" dirty="0" smtClean="0"/>
                        <a:t>-cellular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 unicellular; some colonial and multi-cellular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multi- cellular; some </a:t>
                      </a:r>
                      <a:r>
                        <a:rPr lang="en-US" dirty="0" err="1" smtClean="0"/>
                        <a:t>uni</a:t>
                      </a:r>
                      <a:r>
                        <a:rPr lang="en-US" dirty="0" smtClean="0"/>
                        <a:t>-cellular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Multi-cellular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Multi-cellular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4911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MODE OF NUTRITION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Auto or hetero- </a:t>
                      </a:r>
                      <a:r>
                        <a:rPr lang="en-US" b="1" dirty="0" err="1" smtClean="0"/>
                        <a:t>troph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Auto or hetero- </a:t>
                      </a:r>
                      <a:r>
                        <a:rPr lang="en-US" b="1" dirty="0" err="1" smtClean="0"/>
                        <a:t>troph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Auto or hetero- </a:t>
                      </a:r>
                      <a:r>
                        <a:rPr lang="en-US" b="1" dirty="0" err="1" smtClean="0"/>
                        <a:t>troph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Hetero-</a:t>
                      </a:r>
                      <a:r>
                        <a:rPr lang="en-US" b="1" dirty="0" err="1" smtClean="0"/>
                        <a:t>troph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Auto-</a:t>
                      </a:r>
                      <a:r>
                        <a:rPr lang="en-US" b="1" dirty="0" err="1" smtClean="0"/>
                        <a:t>troph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Hetero-</a:t>
                      </a:r>
                      <a:r>
                        <a:rPr lang="en-US" b="1" dirty="0" err="1" smtClean="0"/>
                        <a:t>troph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665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3287"/>
            <a:ext cx="4350822" cy="773289"/>
          </a:xfrm>
        </p:spPr>
        <p:txBody>
          <a:bodyPr/>
          <a:lstStyle/>
          <a:p>
            <a:pPr algn="ctr"/>
            <a:r>
              <a:rPr lang="en-US" b="1" dirty="0" smtClean="0"/>
              <a:t>Domain 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88" y="3147083"/>
            <a:ext cx="8779638" cy="36001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Members of the domain Bacteria are</a:t>
            </a:r>
            <a:r>
              <a:rPr lang="en-US" sz="2800" b="1" dirty="0" smtClean="0"/>
              <a:t> unicellular and prokaryotic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Have thick cell walls containing a substance called</a:t>
            </a:r>
            <a:r>
              <a:rPr lang="en-US" sz="2600" b="1" dirty="0" smtClean="0"/>
              <a:t> peptidoglycan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These bacteria are ecologically diverse, ranging from </a:t>
            </a:r>
            <a:r>
              <a:rPr lang="en-US" sz="2600" b="1" dirty="0" smtClean="0"/>
              <a:t>free-living soil organisms to deadly parasites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Some </a:t>
            </a:r>
            <a:r>
              <a:rPr lang="en-US" sz="2600" b="1" dirty="0" smtClean="0"/>
              <a:t>photosynthesize</a:t>
            </a:r>
            <a:r>
              <a:rPr lang="en-US" sz="2600" dirty="0" smtClean="0"/>
              <a:t>, some need oxygen to survive while others are </a:t>
            </a:r>
            <a:r>
              <a:rPr lang="en-US" sz="2600" b="1" dirty="0" smtClean="0"/>
              <a:t>killed by oxygen</a:t>
            </a:r>
            <a:r>
              <a:rPr lang="en-US" sz="2600" dirty="0" smtClean="0"/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46422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7" y="320356"/>
            <a:ext cx="3342875" cy="1476470"/>
          </a:xfrm>
        </p:spPr>
        <p:txBody>
          <a:bodyPr/>
          <a:lstStyle/>
          <a:p>
            <a:pPr algn="ctr"/>
            <a:r>
              <a:rPr lang="en-US" b="1" dirty="0" smtClean="0"/>
              <a:t>Domain </a:t>
            </a:r>
            <a:r>
              <a:rPr lang="en-US" b="1" dirty="0" err="1" smtClean="0"/>
              <a:t>Archaea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88354"/>
            <a:ext cx="9144000" cy="36696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Members of the domain </a:t>
            </a:r>
            <a:r>
              <a:rPr lang="en-US" sz="2800" dirty="0" err="1" smtClean="0"/>
              <a:t>Archaea</a:t>
            </a:r>
            <a:r>
              <a:rPr lang="en-US" sz="2800" dirty="0" smtClean="0"/>
              <a:t> are </a:t>
            </a:r>
            <a:r>
              <a:rPr lang="en-US" sz="2800" b="1" dirty="0" smtClean="0"/>
              <a:t>unicellular and prokaryotic.</a:t>
            </a:r>
          </a:p>
          <a:p>
            <a:pPr lvl="1"/>
            <a:r>
              <a:rPr lang="en-US" sz="2600" dirty="0" smtClean="0"/>
              <a:t>They live in some of the most </a:t>
            </a:r>
            <a:r>
              <a:rPr lang="en-US" sz="2600" b="1" dirty="0" smtClean="0"/>
              <a:t>extreme environments </a:t>
            </a:r>
            <a:r>
              <a:rPr lang="en-US" sz="2600" dirty="0" smtClean="0"/>
              <a:t>on the planet </a:t>
            </a:r>
            <a:r>
              <a:rPr lang="mr-IN" sz="2600" dirty="0" smtClean="0"/>
              <a:t>–</a:t>
            </a:r>
            <a:r>
              <a:rPr lang="en-US" sz="2600" dirty="0" smtClean="0"/>
              <a:t> volcanic hot springs, brine pools, and black organic mud devoid of oxygen.</a:t>
            </a:r>
          </a:p>
          <a:p>
            <a:pPr lvl="1"/>
            <a:r>
              <a:rPr lang="en-US" sz="2600" dirty="0" smtClean="0"/>
              <a:t>Their cell walls </a:t>
            </a:r>
            <a:r>
              <a:rPr lang="en-US" sz="2600" b="1" dirty="0" smtClean="0"/>
              <a:t>lack peptidoglycan</a:t>
            </a:r>
            <a:r>
              <a:rPr lang="en-US" sz="2600" dirty="0" smtClean="0"/>
              <a:t>, and their membranes contain unusual lipids that are </a:t>
            </a:r>
            <a:r>
              <a:rPr lang="en-US" sz="2600" b="1" dirty="0" smtClean="0"/>
              <a:t>not found in any other organism.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83350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08" y="342900"/>
            <a:ext cx="3569269" cy="1143000"/>
          </a:xfrm>
        </p:spPr>
        <p:txBody>
          <a:bodyPr/>
          <a:lstStyle/>
          <a:p>
            <a:pPr algn="ctr"/>
            <a:r>
              <a:rPr lang="en-US" b="1" dirty="0" smtClean="0"/>
              <a:t>Domain </a:t>
            </a:r>
            <a:r>
              <a:rPr lang="en-US" b="1" dirty="0" err="1" smtClean="0"/>
              <a:t>Eukarya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09681"/>
            <a:ext cx="9144000" cy="25483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domain consists of all organisms that have a </a:t>
            </a:r>
            <a:r>
              <a:rPr lang="en-US" sz="2800" b="1" dirty="0" smtClean="0"/>
              <a:t>nucleus.</a:t>
            </a:r>
          </a:p>
          <a:p>
            <a:pPr lvl="1"/>
            <a:r>
              <a:rPr lang="en-US" sz="2600" dirty="0" smtClean="0"/>
              <a:t>It is organized into the four remaining kingdoms of the six-kingdom system: </a:t>
            </a:r>
            <a:r>
              <a:rPr lang="en-US" sz="2600" b="1" dirty="0" smtClean="0"/>
              <a:t>Protista, Fungi, Plantae, and </a:t>
            </a:r>
            <a:r>
              <a:rPr lang="en-US" sz="2600" b="1" dirty="0" err="1" smtClean="0"/>
              <a:t>Animalia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531685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061" y="648282"/>
            <a:ext cx="2569408" cy="1143000"/>
          </a:xfrm>
        </p:spPr>
        <p:txBody>
          <a:bodyPr/>
          <a:lstStyle/>
          <a:p>
            <a:pPr algn="ctr"/>
            <a:r>
              <a:rPr lang="en-US" sz="4400" i="1" dirty="0" smtClean="0"/>
              <a:t>Protista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7824"/>
            <a:ext cx="9144000" cy="377189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Kingdom Protista is composed of eukaryotic organisms that </a:t>
            </a:r>
            <a:r>
              <a:rPr lang="en-US" sz="2800" b="1" dirty="0" smtClean="0"/>
              <a:t>cannot be classified as animals, plants, or fungi.</a:t>
            </a:r>
          </a:p>
          <a:p>
            <a:pPr lvl="1"/>
            <a:r>
              <a:rPr lang="en-US" sz="2600" dirty="0" smtClean="0"/>
              <a:t>Members of this kingdom display the </a:t>
            </a:r>
            <a:r>
              <a:rPr lang="en-US" sz="2600" b="1" dirty="0" smtClean="0"/>
              <a:t>greatest variety</a:t>
            </a:r>
          </a:p>
          <a:p>
            <a:pPr lvl="1"/>
            <a:r>
              <a:rPr lang="en-US" sz="2600" dirty="0" smtClean="0"/>
              <a:t>Most are </a:t>
            </a:r>
            <a:r>
              <a:rPr lang="en-US" sz="2600" b="1" dirty="0" smtClean="0"/>
              <a:t>unicellular, but some are multicellular.</a:t>
            </a:r>
          </a:p>
          <a:p>
            <a:pPr lvl="1"/>
            <a:r>
              <a:rPr lang="en-US" sz="2600" dirty="0" smtClean="0"/>
              <a:t>Some are photosynthetic, while others are heterotrophic.</a:t>
            </a:r>
          </a:p>
          <a:p>
            <a:pPr lvl="1"/>
            <a:r>
              <a:rPr lang="en-US" sz="2600" dirty="0" smtClean="0"/>
              <a:t>Some share </a:t>
            </a:r>
            <a:r>
              <a:rPr lang="en-US" sz="2600" b="1" dirty="0" smtClean="0"/>
              <a:t>characteristics with plants</a:t>
            </a:r>
            <a:r>
              <a:rPr lang="en-US" sz="2600" dirty="0" smtClean="0"/>
              <a:t>, others with fungi, and </a:t>
            </a:r>
            <a:r>
              <a:rPr lang="en-US" sz="2600" b="1" dirty="0" smtClean="0"/>
              <a:t>others with animals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6820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1" y="155223"/>
            <a:ext cx="6508377" cy="688622"/>
          </a:xfrm>
        </p:spPr>
        <p:txBody>
          <a:bodyPr/>
          <a:lstStyle/>
          <a:p>
            <a:r>
              <a:rPr lang="en-US" b="1" dirty="0" smtClean="0"/>
              <a:t>Assigning Scientific Names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275645"/>
            <a:ext cx="8178801" cy="5370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Early Efforts at Naming Organisms</a:t>
            </a:r>
          </a:p>
          <a:p>
            <a:r>
              <a:rPr lang="en-US" sz="2800" dirty="0" smtClean="0"/>
              <a:t>The first attempts at standard scientific names often described the </a:t>
            </a:r>
            <a:r>
              <a:rPr lang="en-US" sz="2800" b="1" dirty="0" smtClean="0"/>
              <a:t>physical characteristics of a species in detail.</a:t>
            </a:r>
          </a:p>
          <a:p>
            <a:r>
              <a:rPr lang="en-US" sz="2800" dirty="0" smtClean="0"/>
              <a:t>As a result, these names could be twenty words long! </a:t>
            </a:r>
          </a:p>
          <a:p>
            <a:r>
              <a:rPr lang="en-US" sz="2800" dirty="0" smtClean="0"/>
              <a:t>This system had another major drawback, it was </a:t>
            </a:r>
            <a:r>
              <a:rPr lang="en-US" sz="2800" b="1" dirty="0" smtClean="0"/>
              <a:t>difficult to standardize the names </a:t>
            </a:r>
            <a:r>
              <a:rPr lang="en-US" sz="2800" dirty="0" smtClean="0"/>
              <a:t>as different scientists described </a:t>
            </a:r>
            <a:r>
              <a:rPr lang="en-US" sz="2800" b="1" dirty="0" smtClean="0"/>
              <a:t>different characteristics.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5163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651" y="1273821"/>
            <a:ext cx="2704524" cy="963092"/>
          </a:xfrm>
        </p:spPr>
        <p:txBody>
          <a:bodyPr/>
          <a:lstStyle/>
          <a:p>
            <a:pPr algn="ctr"/>
            <a:r>
              <a:rPr lang="en-US" sz="4400" i="1" dirty="0" smtClean="0"/>
              <a:t>Fungi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40320"/>
            <a:ext cx="9144000" cy="31176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Fungi are heterotrophs, most </a:t>
            </a:r>
            <a:r>
              <a:rPr lang="en-US" sz="2800" b="1" dirty="0" smtClean="0"/>
              <a:t>feed on dead or decaying organic matter.</a:t>
            </a:r>
          </a:p>
          <a:p>
            <a:pPr lvl="1"/>
            <a:r>
              <a:rPr lang="en-US" sz="2600" dirty="0" smtClean="0"/>
              <a:t>Fungi secrete </a:t>
            </a:r>
            <a:r>
              <a:rPr lang="en-US" sz="2600" b="1" dirty="0" smtClean="0"/>
              <a:t>digestive enzymes </a:t>
            </a:r>
            <a:r>
              <a:rPr lang="en-US" sz="2600" dirty="0" smtClean="0"/>
              <a:t>into their food source.</a:t>
            </a:r>
          </a:p>
          <a:p>
            <a:pPr lvl="1"/>
            <a:r>
              <a:rPr lang="en-US" sz="2600" dirty="0" smtClean="0"/>
              <a:t>They then</a:t>
            </a:r>
            <a:r>
              <a:rPr lang="en-US" sz="2600" b="1" dirty="0" smtClean="0"/>
              <a:t> absorb smaller food molecules into their bodies</a:t>
            </a:r>
            <a:r>
              <a:rPr lang="en-US" sz="2600" dirty="0" smtClean="0"/>
              <a:t>. Examples include mushrooms and yeast.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57357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3096361" cy="1143000"/>
          </a:xfrm>
        </p:spPr>
        <p:txBody>
          <a:bodyPr/>
          <a:lstStyle/>
          <a:p>
            <a:pPr algn="ctr"/>
            <a:r>
              <a:rPr lang="en-US" sz="4400" i="1" dirty="0" smtClean="0"/>
              <a:t>Plantae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0143"/>
            <a:ext cx="9144000" cy="32778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are multicellular organisms that are </a:t>
            </a:r>
            <a:r>
              <a:rPr lang="en-US" sz="2800" b="1" dirty="0" smtClean="0"/>
              <a:t>photosynthetic autotrophs.</a:t>
            </a:r>
          </a:p>
          <a:p>
            <a:pPr lvl="1"/>
            <a:r>
              <a:rPr lang="en-US" sz="2600" dirty="0" smtClean="0"/>
              <a:t>They are non-motile, and have cell walls that contain </a:t>
            </a:r>
            <a:r>
              <a:rPr lang="en-US" sz="2600" b="1" dirty="0" smtClean="0"/>
              <a:t>cellulose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This kingdom includes </a:t>
            </a:r>
            <a:r>
              <a:rPr lang="en-US" sz="2600" b="1" dirty="0" smtClean="0"/>
              <a:t>cone-bearing and flowering plants </a:t>
            </a:r>
            <a:r>
              <a:rPr lang="en-US" sz="2600" dirty="0" smtClean="0"/>
              <a:t>as well as </a:t>
            </a:r>
            <a:r>
              <a:rPr lang="en-US" sz="2600" b="1" dirty="0" smtClean="0"/>
              <a:t>mosses and ferns</a:t>
            </a:r>
            <a:r>
              <a:rPr lang="en-US" sz="2600" dirty="0" smtClean="0"/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97714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5591"/>
            <a:ext cx="3582780" cy="1143000"/>
          </a:xfrm>
        </p:spPr>
        <p:txBody>
          <a:bodyPr/>
          <a:lstStyle/>
          <a:p>
            <a:pPr algn="ctr"/>
            <a:r>
              <a:rPr lang="en-US" sz="4400" i="1" dirty="0" err="1" smtClean="0"/>
              <a:t>Animalia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77493"/>
            <a:ext cx="9144000" cy="34805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are </a:t>
            </a:r>
            <a:r>
              <a:rPr lang="en-US" sz="2800" b="1" dirty="0" smtClean="0"/>
              <a:t>multicellular and heterotrophic organisms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Their cells </a:t>
            </a:r>
            <a:r>
              <a:rPr lang="en-US" sz="2600" b="1" dirty="0" smtClean="0"/>
              <a:t>do not have a cell wall</a:t>
            </a:r>
            <a:r>
              <a:rPr lang="en-US" sz="2600" dirty="0" smtClean="0"/>
              <a:t>. Most animals are motile.</a:t>
            </a:r>
          </a:p>
          <a:p>
            <a:pPr lvl="1"/>
            <a:r>
              <a:rPr lang="en-US" sz="2600" dirty="0" smtClean="0"/>
              <a:t>There is incredible diversity within this kingdom, and many species exist in almost every part of the planet.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0743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197555"/>
            <a:ext cx="6508377" cy="759178"/>
          </a:xfrm>
        </p:spPr>
        <p:txBody>
          <a:bodyPr/>
          <a:lstStyle/>
          <a:p>
            <a:r>
              <a:rPr lang="en-US" b="1" dirty="0" smtClean="0"/>
              <a:t>Binomial Nomenclature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797755"/>
            <a:ext cx="8672690" cy="442524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Carolus</a:t>
            </a:r>
            <a:r>
              <a:rPr lang="en-US" sz="2800" dirty="0" smtClean="0"/>
              <a:t> Linnaeus developed a two-word naming system called </a:t>
            </a:r>
            <a:r>
              <a:rPr lang="en-US" sz="2800" b="1" dirty="0" smtClean="0"/>
              <a:t>binomial nomenclature.</a:t>
            </a:r>
          </a:p>
          <a:p>
            <a:r>
              <a:rPr lang="en-US" sz="2800" i="1" dirty="0" smtClean="0"/>
              <a:t>In binomial nomenclature, each species is assigned a </a:t>
            </a:r>
            <a:r>
              <a:rPr lang="en-US" sz="2800" b="1" i="1" dirty="0" smtClean="0"/>
              <a:t>two-part scientific name.</a:t>
            </a:r>
            <a:endParaRPr lang="en-US" sz="2800" b="1" dirty="0" smtClean="0"/>
          </a:p>
          <a:p>
            <a:endParaRPr lang="en-US" sz="2800" i="1" dirty="0"/>
          </a:p>
          <a:p>
            <a:r>
              <a:rPr lang="en-US" sz="2800" dirty="0" smtClean="0"/>
              <a:t>The scientific name is always written in italics, the </a:t>
            </a:r>
            <a:r>
              <a:rPr lang="en-US" sz="2800" b="1" dirty="0" smtClean="0"/>
              <a:t>first word capitalized and second is lowercase.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343728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4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8444"/>
            <a:ext cx="9144000" cy="3612445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For example, the grizzly bear  is called </a:t>
            </a:r>
            <a:r>
              <a:rPr lang="en-US" sz="2800" b="1" i="1" dirty="0" err="1" smtClean="0"/>
              <a:t>Ursus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arctos</a:t>
            </a:r>
            <a:r>
              <a:rPr lang="en-US" sz="2800" dirty="0" smtClean="0"/>
              <a:t>. The first part of the scientific name </a:t>
            </a:r>
            <a:r>
              <a:rPr lang="en-US" sz="2800" i="1" dirty="0" err="1" smtClean="0"/>
              <a:t>Ursus</a:t>
            </a:r>
            <a:r>
              <a:rPr lang="en-US" sz="2800" dirty="0" smtClean="0"/>
              <a:t>, is the </a:t>
            </a:r>
            <a:r>
              <a:rPr lang="en-US" sz="2800" b="1" dirty="0" smtClean="0"/>
              <a:t>genus to which the organism belongs to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A genus is a group of </a:t>
            </a:r>
            <a:r>
              <a:rPr lang="en-US" sz="2600" b="1" dirty="0" smtClean="0"/>
              <a:t>closely related species.</a:t>
            </a:r>
          </a:p>
          <a:p>
            <a:r>
              <a:rPr lang="en-US" sz="2800" dirty="0" smtClean="0"/>
              <a:t>The second part of a scientific name, is </a:t>
            </a:r>
            <a:r>
              <a:rPr lang="en-US" sz="2800" b="1" dirty="0" smtClean="0"/>
              <a:t>unique to each species </a:t>
            </a:r>
            <a:r>
              <a:rPr lang="en-US" sz="2800" dirty="0" smtClean="0"/>
              <a:t>within the genus. Often this part of the name is a</a:t>
            </a:r>
            <a:r>
              <a:rPr lang="en-US" sz="2800" b="1" dirty="0" smtClean="0"/>
              <a:t> Latinized description of some important trait</a:t>
            </a:r>
            <a:r>
              <a:rPr lang="en-US" sz="2800" dirty="0" smtClean="0"/>
              <a:t>, or indication of where the organism lives.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898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511"/>
            <a:ext cx="4614333" cy="1143000"/>
          </a:xfrm>
        </p:spPr>
        <p:txBody>
          <a:bodyPr/>
          <a:lstStyle/>
          <a:p>
            <a:pPr algn="ctr"/>
            <a:r>
              <a:rPr lang="en-US" b="1" dirty="0" smtClean="0"/>
              <a:t>Linnaeus’s System of 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4552244"/>
            <a:ext cx="8884356" cy="2305756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Linnaeus’s hierarchical system of classification includes </a:t>
            </a:r>
            <a:r>
              <a:rPr lang="en-US" sz="2800" b="1" i="1" dirty="0" smtClean="0"/>
              <a:t>seven levels</a:t>
            </a:r>
            <a:r>
              <a:rPr lang="en-US" sz="2800" i="1" dirty="0" smtClean="0"/>
              <a:t>. They are from smallest to largest </a:t>
            </a:r>
            <a:r>
              <a:rPr lang="mr-IN" sz="2800" i="1" dirty="0" smtClean="0"/>
              <a:t>–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species, genus, family, order, class, phylum, and kingdom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56" y="0"/>
            <a:ext cx="4755444" cy="4542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218" y="5922785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6689"/>
            <a:ext cx="7747001" cy="670842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taxonomic nomenclature, or naming system, each level is called a </a:t>
            </a:r>
            <a:r>
              <a:rPr lang="en-US" sz="2800" b="1" dirty="0" smtClean="0"/>
              <a:t>taxon, or taxonomic category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The two smallest categories are </a:t>
            </a:r>
            <a:r>
              <a:rPr lang="en-US" sz="2600" b="1" dirty="0" smtClean="0"/>
              <a:t>species, and genus.</a:t>
            </a:r>
          </a:p>
          <a:p>
            <a:pPr lvl="1"/>
            <a:r>
              <a:rPr lang="en-US" sz="2600" dirty="0" smtClean="0"/>
              <a:t>Genera that </a:t>
            </a:r>
            <a:r>
              <a:rPr lang="en-US" sz="2600" b="1" dirty="0" smtClean="0"/>
              <a:t>share many characteristics </a:t>
            </a:r>
            <a:r>
              <a:rPr lang="en-US" sz="2600" dirty="0" smtClean="0"/>
              <a:t>are grouped in a larger category, </a:t>
            </a:r>
            <a:r>
              <a:rPr lang="en-US" sz="2600" b="1" dirty="0" smtClean="0"/>
              <a:t>the family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b="1" dirty="0" smtClean="0"/>
              <a:t>An order </a:t>
            </a:r>
            <a:r>
              <a:rPr lang="en-US" sz="2600" dirty="0" smtClean="0"/>
              <a:t>is a broad taxonomic category composed of </a:t>
            </a:r>
            <a:r>
              <a:rPr lang="en-US" sz="2600" b="1" dirty="0" smtClean="0"/>
              <a:t>similar families.</a:t>
            </a:r>
          </a:p>
          <a:p>
            <a:pPr lvl="1"/>
            <a:r>
              <a:rPr lang="en-US" sz="2600" dirty="0" smtClean="0"/>
              <a:t>The next larger category, </a:t>
            </a:r>
            <a:r>
              <a:rPr lang="en-US" sz="2600" b="1" dirty="0" smtClean="0"/>
              <a:t>the class</a:t>
            </a:r>
            <a:r>
              <a:rPr lang="en-US" sz="2600" dirty="0" smtClean="0"/>
              <a:t>, is composed of </a:t>
            </a:r>
            <a:r>
              <a:rPr lang="en-US" sz="2600" b="1" dirty="0" smtClean="0"/>
              <a:t>similar orders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Several different classes make up a </a:t>
            </a:r>
            <a:r>
              <a:rPr lang="en-US" sz="2600" b="1" dirty="0" smtClean="0"/>
              <a:t>phylum.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b="1" dirty="0" smtClean="0"/>
              <a:t>kingdom is the largest, and most inclusive </a:t>
            </a:r>
            <a:r>
              <a:rPr lang="en-US" sz="2600" dirty="0" smtClean="0"/>
              <a:t>of Linnaeus’s categories and initially only had two categories: </a:t>
            </a:r>
            <a:r>
              <a:rPr lang="en-US" sz="2600" dirty="0" err="1" smtClean="0"/>
              <a:t>Animalia</a:t>
            </a:r>
            <a:r>
              <a:rPr lang="en-US" sz="2600" dirty="0" smtClean="0"/>
              <a:t> and Plantae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1183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8443" cy="1411111"/>
          </a:xfrm>
        </p:spPr>
        <p:txBody>
          <a:bodyPr/>
          <a:lstStyle/>
          <a:p>
            <a:r>
              <a:rPr lang="en-US" b="1" dirty="0" smtClean="0"/>
              <a:t>4.2 </a:t>
            </a:r>
            <a:r>
              <a:rPr lang="mr-IN" b="1" dirty="0" smtClean="0"/>
              <a:t>–</a:t>
            </a:r>
            <a:r>
              <a:rPr lang="en-US" b="1" dirty="0" smtClean="0"/>
              <a:t> MODERN EVOLUTIONARY 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90468" cy="3916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Linnaeus and other taxonomists have always tried to group organisms according to </a:t>
            </a:r>
            <a:r>
              <a:rPr lang="en-US" sz="2800" b="1" dirty="0" smtClean="0"/>
              <a:t>biologically important characteristics.</a:t>
            </a:r>
          </a:p>
          <a:p>
            <a:r>
              <a:rPr lang="en-US" sz="2800" dirty="0" smtClean="0"/>
              <a:t>Like any taxonomic system, </a:t>
            </a:r>
            <a:r>
              <a:rPr lang="en-US" sz="2800" b="1" dirty="0" smtClean="0"/>
              <a:t>Linnaeus’s system had limitations and problems.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7463987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710</TotalTime>
  <Words>2504</Words>
  <Application>Microsoft Macintosh PowerPoint</Application>
  <PresentationFormat>On-screen Show (4:3)</PresentationFormat>
  <Paragraphs>246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Plaza</vt:lpstr>
      <vt:lpstr>CLASSIFICATION</vt:lpstr>
      <vt:lpstr>4.1 – FINDING ORDER IN DIVERSITY</vt:lpstr>
      <vt:lpstr>PowerPoint Presentation</vt:lpstr>
      <vt:lpstr>Assigning Scientific Names</vt:lpstr>
      <vt:lpstr>Binomial Nomenclature</vt:lpstr>
      <vt:lpstr>PowerPoint Presentation</vt:lpstr>
      <vt:lpstr>Linnaeus’s System of Classification</vt:lpstr>
      <vt:lpstr>PowerPoint Presentation</vt:lpstr>
      <vt:lpstr>4.2 – MODERN EVOLUTIONARY CLASSIFICATION</vt:lpstr>
      <vt:lpstr>Which Similarities Are Most Important?</vt:lpstr>
      <vt:lpstr>Evolutionary Classification</vt:lpstr>
      <vt:lpstr>PowerPoint Presentation</vt:lpstr>
      <vt:lpstr>Classification Using Cladograms</vt:lpstr>
      <vt:lpstr>PowerPoint Presentation</vt:lpstr>
      <vt:lpstr>PowerPoint Presentation</vt:lpstr>
      <vt:lpstr>How is a cladogram constructed?</vt:lpstr>
      <vt:lpstr>PowerPoint Presentation</vt:lpstr>
      <vt:lpstr>Linking Classification &amp; Phylogeny</vt:lpstr>
      <vt:lpstr>PowerPoint Presentation</vt:lpstr>
      <vt:lpstr>PowerPoint Presentation</vt:lpstr>
      <vt:lpstr>What We Can and Cannot Learn from Phylogenetic Trees</vt:lpstr>
      <vt:lpstr>Cladistics</vt:lpstr>
      <vt:lpstr>PowerPoint Presentation</vt:lpstr>
      <vt:lpstr>Similarities in DNA and RNA</vt:lpstr>
      <vt:lpstr>Similar Genes</vt:lpstr>
      <vt:lpstr>DNA Evidence</vt:lpstr>
      <vt:lpstr>Molecular Clocks</vt:lpstr>
      <vt:lpstr>PowerPoint Presentation</vt:lpstr>
      <vt:lpstr>4.3 – KINGDOMS AND DOMAINS</vt:lpstr>
      <vt:lpstr>The Tree of Life Evolves</vt:lpstr>
      <vt:lpstr>Five Kingdoms</vt:lpstr>
      <vt:lpstr>Six Kingdoms</vt:lpstr>
      <vt:lpstr>PowerPoint Presentation</vt:lpstr>
      <vt:lpstr>The Three-Domain System</vt:lpstr>
      <vt:lpstr>PowerPoint Presentation</vt:lpstr>
      <vt:lpstr>Domain Bacteria</vt:lpstr>
      <vt:lpstr>Domain Archaea</vt:lpstr>
      <vt:lpstr>Domain Eukarya</vt:lpstr>
      <vt:lpstr>Protista</vt:lpstr>
      <vt:lpstr>Fungi</vt:lpstr>
      <vt:lpstr>Plantae</vt:lpstr>
      <vt:lpstr>Animalia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Danielle Martel</dc:creator>
  <cp:lastModifiedBy>Danielle Martel</cp:lastModifiedBy>
  <cp:revision>49</cp:revision>
  <dcterms:created xsi:type="dcterms:W3CDTF">2018-10-08T16:52:13Z</dcterms:created>
  <dcterms:modified xsi:type="dcterms:W3CDTF">2018-11-05T03:10:22Z</dcterms:modified>
</cp:coreProperties>
</file>