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18-06-12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5053"/>
          </a:xfrm>
        </p:spPr>
        <p:txBody>
          <a:bodyPr>
            <a:normAutofit/>
          </a:bodyPr>
          <a:lstStyle/>
          <a:p>
            <a:r>
              <a:rPr lang="en-US" b="1" dirty="0" smtClean="0"/>
              <a:t>4.4 – How do geological features and processes affect where and how we live?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25053"/>
            <a:ext cx="8001000" cy="3823447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302"/>
            <a:ext cx="9144000" cy="1252954"/>
          </a:xfrm>
        </p:spPr>
        <p:txBody>
          <a:bodyPr/>
          <a:lstStyle/>
          <a:p>
            <a:r>
              <a:rPr lang="en-US" b="1" dirty="0" smtClean="0"/>
              <a:t>The geological history of British Columbia helps shape our lives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6" y="2452677"/>
            <a:ext cx="8631155" cy="35096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Plate tectonics explains British Columbia’s </a:t>
            </a:r>
            <a:r>
              <a:rPr lang="en-US" sz="2800" b="1" dirty="0" smtClean="0"/>
              <a:t>geological processes.</a:t>
            </a:r>
          </a:p>
          <a:p>
            <a:pPr lvl="1"/>
            <a:r>
              <a:rPr lang="en-US" sz="2400" dirty="0" smtClean="0"/>
              <a:t>Specific features of the landscape such as</a:t>
            </a:r>
            <a:r>
              <a:rPr lang="en-US" sz="2400" b="1" dirty="0" smtClean="0"/>
              <a:t> soil quality</a:t>
            </a:r>
            <a:r>
              <a:rPr lang="en-US" sz="2400" dirty="0" smtClean="0"/>
              <a:t>, salmon spawning areas, </a:t>
            </a:r>
            <a:r>
              <a:rPr lang="en-US" sz="2400" b="1" dirty="0" smtClean="0"/>
              <a:t>river deltas</a:t>
            </a:r>
            <a:r>
              <a:rPr lang="en-US" sz="2400" dirty="0" smtClean="0"/>
              <a:t>, mineral deposits, and </a:t>
            </a:r>
            <a:r>
              <a:rPr lang="en-US" sz="2400" b="1" dirty="0" smtClean="0"/>
              <a:t>hot springs </a:t>
            </a:r>
            <a:r>
              <a:rPr lang="en-US" sz="2400" dirty="0" smtClean="0"/>
              <a:t>have influenced the patterns of settlement.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10922" y="200526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79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9456"/>
            <a:ext cx="8930105" cy="779807"/>
          </a:xfrm>
        </p:spPr>
        <p:txBody>
          <a:bodyPr/>
          <a:lstStyle/>
          <a:p>
            <a:r>
              <a:rPr lang="en-US" b="1" dirty="0" smtClean="0"/>
              <a:t>The Coast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416506"/>
            <a:ext cx="9144000" cy="34414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Includes the Coast and Cascade Mountains, </a:t>
            </a:r>
            <a:r>
              <a:rPr lang="en-US" sz="2800" dirty="0" err="1" smtClean="0"/>
              <a:t>Haida</a:t>
            </a:r>
            <a:r>
              <a:rPr lang="en-US" sz="2800" dirty="0" smtClean="0"/>
              <a:t> </a:t>
            </a:r>
            <a:r>
              <a:rPr lang="en-US" sz="2800" dirty="0" err="1" smtClean="0"/>
              <a:t>Gwaii</a:t>
            </a:r>
            <a:r>
              <a:rPr lang="en-US" sz="2800" dirty="0" smtClean="0"/>
              <a:t>, Vancouver Island, and the Gulf Islands.</a:t>
            </a:r>
          </a:p>
          <a:p>
            <a:pPr lvl="1"/>
            <a:r>
              <a:rPr lang="en-US" sz="2400" dirty="0" smtClean="0"/>
              <a:t>Much of this region experiences </a:t>
            </a:r>
            <a:r>
              <a:rPr lang="en-US" sz="2400" b="1" dirty="0" smtClean="0"/>
              <a:t>earthquake activity.</a:t>
            </a:r>
          </a:p>
          <a:p>
            <a:pPr lvl="1"/>
            <a:r>
              <a:rPr lang="en-US" sz="2400" dirty="0" smtClean="0"/>
              <a:t>There are mountains of </a:t>
            </a:r>
            <a:r>
              <a:rPr lang="en-US" sz="2400" b="1" dirty="0" smtClean="0"/>
              <a:t>dormant volcanoes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94" y="0"/>
            <a:ext cx="5120105" cy="34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The Northern Interior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082716"/>
            <a:ext cx="9050421" cy="27752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Includes </a:t>
            </a:r>
            <a:r>
              <a:rPr lang="en-US" sz="2400" dirty="0" err="1" smtClean="0"/>
              <a:t>Cassiar</a:t>
            </a:r>
            <a:r>
              <a:rPr lang="en-US" sz="2400" dirty="0" smtClean="0"/>
              <a:t> Mountains.</a:t>
            </a:r>
          </a:p>
          <a:p>
            <a:pPr lvl="1"/>
            <a:r>
              <a:rPr lang="en-US" sz="2200" dirty="0" smtClean="0"/>
              <a:t>Glaciers from the last Ice Age have carved out the many lakes that dot the landscape and have left behind </a:t>
            </a:r>
            <a:r>
              <a:rPr lang="en-US" sz="2200" b="1" dirty="0" smtClean="0"/>
              <a:t>nutrient-rich soils for farming</a:t>
            </a:r>
          </a:p>
          <a:p>
            <a:pPr lvl="1"/>
            <a:r>
              <a:rPr lang="en-US" sz="2200" dirty="0" smtClean="0"/>
              <a:t>These mountains have rock from ancient ocean crust that collided with the North American plate more than</a:t>
            </a:r>
            <a:r>
              <a:rPr lang="en-US" sz="2200" b="1" dirty="0" smtClean="0"/>
              <a:t> 200 million years ago.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32" y="754572"/>
            <a:ext cx="5347367" cy="34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8316" y="0"/>
            <a:ext cx="8913813" cy="914400"/>
          </a:xfrm>
        </p:spPr>
        <p:txBody>
          <a:bodyPr/>
          <a:lstStyle/>
          <a:p>
            <a:r>
              <a:rPr lang="en-US" b="1" dirty="0" smtClean="0"/>
              <a:t>The Northeast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29035"/>
            <a:ext cx="9144000" cy="34249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Includes the Peace River Region</a:t>
            </a:r>
          </a:p>
          <a:p>
            <a:pPr lvl="1"/>
            <a:r>
              <a:rPr lang="en-US" sz="2200" dirty="0" smtClean="0"/>
              <a:t>Its soils, so rich for farming, were once the bottom of an </a:t>
            </a:r>
            <a:r>
              <a:rPr lang="en-US" sz="2200" b="1" dirty="0" smtClean="0"/>
              <a:t>ancient glacial lake.</a:t>
            </a:r>
          </a:p>
          <a:p>
            <a:pPr lvl="1"/>
            <a:r>
              <a:rPr lang="en-US" sz="2200" dirty="0" smtClean="0"/>
              <a:t>The area also has deposits of </a:t>
            </a:r>
            <a:r>
              <a:rPr lang="en-US" sz="2200" b="1" dirty="0" smtClean="0"/>
              <a:t>natural gas, oil, and coal.</a:t>
            </a:r>
          </a:p>
          <a:p>
            <a:pPr lvl="1"/>
            <a:r>
              <a:rPr lang="en-US" sz="2200" dirty="0" smtClean="0"/>
              <a:t>In addition to waterfalls, and caves, Tumbler Ridge also boasts fossils of marine fish and reptiles that date back over 200 million years ago.</a:t>
            </a:r>
          </a:p>
          <a:p>
            <a:pPr lvl="1"/>
            <a:r>
              <a:rPr lang="en-US" sz="2200" dirty="0" smtClean="0"/>
              <a:t>Nine of the fourteen known </a:t>
            </a:r>
            <a:r>
              <a:rPr lang="en-US" sz="2200" b="1" dirty="0" smtClean="0"/>
              <a:t>tyrannosaur tracks </a:t>
            </a:r>
            <a:r>
              <a:rPr lang="en-US" sz="2200" dirty="0" smtClean="0"/>
              <a:t>in the world are found here.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294" y="-193281"/>
            <a:ext cx="5475706" cy="34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/>
          <a:lstStyle/>
          <a:p>
            <a:r>
              <a:rPr lang="en-US" b="1" dirty="0" smtClean="0"/>
              <a:t>The Southern Interior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20829"/>
            <a:ext cx="9144000" cy="29371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Includes steep-walled canyons with </a:t>
            </a:r>
            <a:r>
              <a:rPr lang="en-US" sz="2400" b="1" dirty="0" smtClean="0"/>
              <a:t>flowing rivers.</a:t>
            </a:r>
          </a:p>
          <a:p>
            <a:pPr lvl="1"/>
            <a:r>
              <a:rPr lang="en-US" sz="2200" dirty="0" smtClean="0"/>
              <a:t>Near Lillooet, the Bridge River and Fraser River meet to create an important fishing site for the </a:t>
            </a:r>
            <a:r>
              <a:rPr lang="en-US" sz="2200" dirty="0" err="1" smtClean="0"/>
              <a:t>St’at’imc</a:t>
            </a:r>
            <a:r>
              <a:rPr lang="en-US" sz="2200" dirty="0" smtClean="0"/>
              <a:t> First Nations</a:t>
            </a:r>
          </a:p>
          <a:p>
            <a:pPr lvl="1"/>
            <a:r>
              <a:rPr lang="en-US" sz="2200" dirty="0" smtClean="0"/>
              <a:t>The Okanagan Valley is most known for its</a:t>
            </a:r>
            <a:r>
              <a:rPr lang="en-US" sz="2200" b="1" dirty="0" smtClean="0"/>
              <a:t> lakes and agriculture.</a:t>
            </a:r>
          </a:p>
          <a:p>
            <a:pPr lvl="1"/>
            <a:r>
              <a:rPr lang="en-US" sz="2200" dirty="0" smtClean="0"/>
              <a:t>The architecture of many towns reflects the wealth that came from </a:t>
            </a:r>
            <a:r>
              <a:rPr lang="en-US" sz="2200" b="1" dirty="0" smtClean="0"/>
              <a:t>silver, gold, and copper mines.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869"/>
            <a:ext cx="9144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97"/>
            <a:ext cx="8913813" cy="914400"/>
          </a:xfrm>
        </p:spPr>
        <p:txBody>
          <a:bodyPr/>
          <a:lstStyle/>
          <a:p>
            <a:r>
              <a:rPr lang="en-US" b="1" dirty="0" smtClean="0"/>
              <a:t>The Rocky Mountains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55526"/>
            <a:ext cx="9144000" cy="27024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Rocky Mountains run through the southeast and extend toward the </a:t>
            </a:r>
            <a:r>
              <a:rPr lang="en-US" sz="2400" b="1" dirty="0" smtClean="0"/>
              <a:t>north end of the province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The Rocky Mountain Trench, North America’s longest mountain valley, runs along the west side of the Rockies.</a:t>
            </a:r>
          </a:p>
          <a:p>
            <a:pPr lvl="1"/>
            <a:r>
              <a:rPr lang="en-US" sz="2200" dirty="0" smtClean="0"/>
              <a:t>Water rises at faults in Earth’s crust in this valley, producing </a:t>
            </a:r>
            <a:r>
              <a:rPr lang="en-US" sz="2200" b="1" dirty="0" smtClean="0"/>
              <a:t>world-famous hot springs</a:t>
            </a:r>
            <a:r>
              <a:rPr lang="en-US" sz="2200" dirty="0" smtClean="0"/>
              <a:t> such as those at Radium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23" y="933797"/>
            <a:ext cx="6976634" cy="3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9144000" cy="12799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use our knowledge of geological processes to help keep us safe.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9" y="1946609"/>
            <a:ext cx="8935172" cy="47077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Millions of people all over the world live in places that can experience natural hazards such as </a:t>
            </a:r>
            <a:r>
              <a:rPr lang="en-US" sz="2400" b="1" dirty="0" smtClean="0"/>
              <a:t>earthquakes and landslides.</a:t>
            </a:r>
          </a:p>
          <a:p>
            <a:pPr lvl="1"/>
            <a:r>
              <a:rPr lang="en-US" sz="2200" dirty="0" smtClean="0"/>
              <a:t>These are examples of </a:t>
            </a:r>
            <a:r>
              <a:rPr lang="en-US" sz="2200" dirty="0" err="1" smtClean="0"/>
              <a:t>geohazards</a:t>
            </a:r>
            <a:r>
              <a:rPr lang="en-US" sz="2200" dirty="0" smtClean="0"/>
              <a:t>, which are destructive events that result from </a:t>
            </a:r>
            <a:r>
              <a:rPr lang="en-US" sz="2200" b="1" dirty="0" smtClean="0"/>
              <a:t>geological processes.</a:t>
            </a:r>
          </a:p>
          <a:p>
            <a:r>
              <a:rPr lang="en-US" sz="2400" dirty="0" smtClean="0"/>
              <a:t>Many factors combine to make British Columbia vulnerable to </a:t>
            </a:r>
            <a:r>
              <a:rPr lang="en-US" sz="2400" b="1" dirty="0" err="1" smtClean="0"/>
              <a:t>geohazards</a:t>
            </a:r>
            <a:r>
              <a:rPr lang="en-US" sz="2400" b="1" dirty="0" smtClean="0"/>
              <a:t>.</a:t>
            </a:r>
          </a:p>
          <a:p>
            <a:pPr lvl="1"/>
            <a:r>
              <a:rPr lang="en-US" sz="2200" dirty="0" smtClean="0"/>
              <a:t>These factors include the substantial amounts of rain and snow that fall each year, its geological makeup, and large amounts of </a:t>
            </a:r>
            <a:r>
              <a:rPr lang="en-US" sz="2200" b="1" dirty="0" smtClean="0"/>
              <a:t>sediments laid down by glaciers.</a:t>
            </a:r>
          </a:p>
          <a:p>
            <a:r>
              <a:rPr lang="en-US" sz="2400" dirty="0" smtClean="0"/>
              <a:t>The province is also located in an </a:t>
            </a:r>
            <a:r>
              <a:rPr lang="en-US" sz="2400" b="1" dirty="0" smtClean="0"/>
              <a:t>active tectonic region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7752" y="165669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3760676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262</TotalTime>
  <Words>465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Perception</vt:lpstr>
      <vt:lpstr>4.4 – How do geological features and processes affect where and how we live?</vt:lpstr>
      <vt:lpstr>The geological history of British Columbia helps shape our lives</vt:lpstr>
      <vt:lpstr>The Coast</vt:lpstr>
      <vt:lpstr>The Northern Interior</vt:lpstr>
      <vt:lpstr>The Northeast</vt:lpstr>
      <vt:lpstr>The Southern Interior</vt:lpstr>
      <vt:lpstr>The Rocky Mountains</vt:lpstr>
      <vt:lpstr>We use our knowledge of geological processes to help keep us safe.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 – How do geological features and processes affect where and how we live?</dc:title>
  <dc:creator>Danielle Martel</dc:creator>
  <cp:lastModifiedBy>Danielle Martel</cp:lastModifiedBy>
  <cp:revision>9</cp:revision>
  <dcterms:created xsi:type="dcterms:W3CDTF">2018-03-30T22:56:03Z</dcterms:created>
  <dcterms:modified xsi:type="dcterms:W3CDTF">2018-06-12T19:48:20Z</dcterms:modified>
</cp:coreProperties>
</file>