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18-06-04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youtube.com/watch?v=_oPb_9gOdn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7ho6z32yyo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Yla6q3is6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32IQdXOXSc" TargetMode="External"/><Relationship Id="rId4" Type="http://schemas.openxmlformats.org/officeDocument/2006/relationships/hyperlink" Target="https://www.youtube.com/watch?v=66UdZWZgfWY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www.youtube.com/watch?v=tJk9cFz152s&amp;t=96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Xy0f_rubZJ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pjefNn9jQ5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youtube.com/watch?v=MrrLJ4vXHC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528"/>
            <a:ext cx="9144000" cy="1857690"/>
          </a:xfrm>
        </p:spPr>
        <p:txBody>
          <a:bodyPr/>
          <a:lstStyle/>
          <a:p>
            <a:r>
              <a:rPr lang="en-US" b="1" dirty="0" smtClean="0"/>
              <a:t>4.3 – How does the theory of plate tectonics explain Earth’s geological processes?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03218"/>
            <a:ext cx="8001000" cy="3823447"/>
          </a:xfrm>
        </p:spPr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3149"/>
            <a:ext cx="9144000" cy="46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5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18" y="780558"/>
            <a:ext cx="8714136" cy="17860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an earthquake occurs, </a:t>
            </a:r>
            <a:r>
              <a:rPr lang="en-US" sz="2800" b="1" dirty="0" smtClean="0"/>
              <a:t>seismic waves leave the focus </a:t>
            </a:r>
            <a:r>
              <a:rPr lang="en-US" sz="2800" dirty="0" smtClean="0"/>
              <a:t>in all directions.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554" y="2606715"/>
            <a:ext cx="6559125" cy="4251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2952" y="5144281"/>
            <a:ext cx="511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B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9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18" y="780558"/>
            <a:ext cx="8714136" cy="17860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earthquake’s </a:t>
            </a:r>
            <a:r>
              <a:rPr lang="en-US" sz="2800" dirty="0" err="1" smtClean="0"/>
              <a:t>epicentre</a:t>
            </a:r>
            <a:r>
              <a:rPr lang="en-US" sz="2800" dirty="0" smtClean="0"/>
              <a:t> is the point on the surface of Earth that is </a:t>
            </a:r>
            <a:r>
              <a:rPr lang="en-US" sz="2800" b="1" dirty="0" smtClean="0"/>
              <a:t>directly above the focus.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554" y="2606715"/>
            <a:ext cx="6559125" cy="4251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90321" y="4231425"/>
            <a:ext cx="624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5" name="Action Button: Forward or Next 4">
            <a:hlinkClick r:id="rId3" highlightClick="1"/>
          </p:cNvPr>
          <p:cNvSpPr/>
          <p:nvPr/>
        </p:nvSpPr>
        <p:spPr>
          <a:xfrm>
            <a:off x="405349" y="4039482"/>
            <a:ext cx="1661931" cy="40529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8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242"/>
            <a:ext cx="8913813" cy="914400"/>
          </a:xfrm>
        </p:spPr>
        <p:txBody>
          <a:bodyPr/>
          <a:lstStyle/>
          <a:p>
            <a:r>
              <a:rPr lang="en-US" b="1" dirty="0" smtClean="0"/>
              <a:t>Types of Seismic Waves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460863"/>
              </p:ext>
            </p:extLst>
          </p:nvPr>
        </p:nvGraphicFramePr>
        <p:xfrm>
          <a:off x="0" y="1397000"/>
          <a:ext cx="9144000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26"/>
                <a:gridCol w="2407534"/>
                <a:gridCol w="279694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Wave 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Characteristics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Effect on Rock Particles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Where They Travel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Primary Waves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(P waves)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Move the fastest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Are the first ones detected in an earthquake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rock particles to move </a:t>
                      </a:r>
                      <a:r>
                        <a:rPr lang="en-US" b="1" dirty="0" smtClean="0"/>
                        <a:t>forward and backward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Can travel through both </a:t>
                      </a:r>
                      <a:r>
                        <a:rPr lang="en-US" b="1" dirty="0" smtClean="0"/>
                        <a:t>solids and liquids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636" y="3527749"/>
            <a:ext cx="6560246" cy="31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242"/>
            <a:ext cx="8913813" cy="914400"/>
          </a:xfrm>
        </p:spPr>
        <p:txBody>
          <a:bodyPr/>
          <a:lstStyle/>
          <a:p>
            <a:r>
              <a:rPr lang="en-US" b="1" dirty="0" smtClean="0"/>
              <a:t>Types of Seismic Waves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14441"/>
              </p:ext>
            </p:extLst>
          </p:nvPr>
        </p:nvGraphicFramePr>
        <p:xfrm>
          <a:off x="0" y="1397000"/>
          <a:ext cx="9144000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26"/>
                <a:gridCol w="2407534"/>
                <a:gridCol w="279694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Wave 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Characteristics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Effect on Rock Particles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Where They Travel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Secondary waves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(S waves)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Move slower than P waves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rock particles to move </a:t>
                      </a:r>
                      <a:r>
                        <a:rPr lang="en-US" b="1" dirty="0" smtClean="0"/>
                        <a:t>up and down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Can only travel </a:t>
                      </a:r>
                      <a:r>
                        <a:rPr lang="en-US" b="1" dirty="0" smtClean="0"/>
                        <a:t>through solids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56" y="3294221"/>
            <a:ext cx="7321819" cy="33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smtClean="0"/>
              <a:t>Types of Seismic Waves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452694"/>
              </p:ext>
            </p:extLst>
          </p:nvPr>
        </p:nvGraphicFramePr>
        <p:xfrm>
          <a:off x="0" y="1040662"/>
          <a:ext cx="9144000" cy="2560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26"/>
                <a:gridCol w="2566273"/>
                <a:gridCol w="2638201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Wave 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Characteristics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Effect on Rock Particles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Where They Travel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Surface waves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(L waves)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Are the </a:t>
                      </a:r>
                      <a:r>
                        <a:rPr lang="en-US" b="1" dirty="0" smtClean="0"/>
                        <a:t>slowest of the three waves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Are on the surface and often cause the greatest damage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 rock particles to move both up and down and </a:t>
                      </a:r>
                      <a:r>
                        <a:rPr lang="en-US" b="1" dirty="0" smtClean="0"/>
                        <a:t>side to side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Can travel along the surface of Earth and </a:t>
                      </a:r>
                      <a:r>
                        <a:rPr lang="en-US" b="1" dirty="0" smtClean="0"/>
                        <a:t>not through Earth’s interior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03" y="3498639"/>
            <a:ext cx="5972197" cy="335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6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b="1" dirty="0" smtClean="0"/>
              <a:t>How Earthquakes Are Measured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13" y="1417432"/>
            <a:ext cx="8460800" cy="45624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Seismic waves are detected and recorded by scientific instruments called </a:t>
            </a:r>
            <a:r>
              <a:rPr lang="en-US" sz="2800" b="1" dirty="0" smtClean="0"/>
              <a:t>seismographs.</a:t>
            </a:r>
          </a:p>
          <a:p>
            <a:pPr lvl="1"/>
            <a:r>
              <a:rPr lang="en-US" sz="2600" dirty="0" smtClean="0"/>
              <a:t>It includes a seismometer, which detects ground motion, and a device that </a:t>
            </a:r>
            <a:r>
              <a:rPr lang="en-US" sz="2600" b="1" dirty="0" smtClean="0"/>
              <a:t>amplifies and records the signal.</a:t>
            </a:r>
          </a:p>
          <a:p>
            <a:pPr lvl="1"/>
            <a:r>
              <a:rPr lang="en-US" sz="2600" dirty="0" smtClean="0"/>
              <a:t>When an earthquake occurs, seismic data from instruments at different stations are uploaded to computers that process the information and determine the </a:t>
            </a:r>
            <a:r>
              <a:rPr lang="en-US" sz="2600" b="1" dirty="0" smtClean="0"/>
              <a:t>strength and location of the earthquake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41393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974"/>
            <a:ext cx="8913813" cy="914400"/>
          </a:xfrm>
        </p:spPr>
        <p:txBody>
          <a:bodyPr/>
          <a:lstStyle/>
          <a:p>
            <a:r>
              <a:rPr lang="en-US" b="1" dirty="0" smtClean="0"/>
              <a:t>Historic Seismograph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73" y="2209377"/>
            <a:ext cx="4362054" cy="38366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device only records ground movement parallel to the arrows. So, it only </a:t>
            </a:r>
            <a:r>
              <a:rPr lang="en-US" sz="2800" b="1" dirty="0" smtClean="0"/>
              <a:t>records a single direction.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1676400"/>
            <a:ext cx="4229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38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974"/>
            <a:ext cx="8913813" cy="914400"/>
          </a:xfrm>
        </p:spPr>
        <p:txBody>
          <a:bodyPr/>
          <a:lstStyle/>
          <a:p>
            <a:r>
              <a:rPr lang="en-US" b="1" dirty="0" smtClean="0"/>
              <a:t>Modern Seismograph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73" y="2209377"/>
            <a:ext cx="4362054" cy="38366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device records north-south, east-west, and up-down motion using </a:t>
            </a:r>
            <a:r>
              <a:rPr lang="en-US" sz="2800" b="1" dirty="0" smtClean="0"/>
              <a:t>three seismometers.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463" y="1469374"/>
            <a:ext cx="3524537" cy="53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7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87" y="941837"/>
            <a:ext cx="8542169" cy="48131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magnitude of an earthquake refers to </a:t>
            </a:r>
            <a:r>
              <a:rPr lang="en-US" sz="2800" b="1" dirty="0" smtClean="0"/>
              <a:t>how strong the earthquake is. </a:t>
            </a:r>
          </a:p>
          <a:p>
            <a:pPr lvl="1"/>
            <a:r>
              <a:rPr lang="en-US" sz="2600" dirty="0" smtClean="0"/>
              <a:t>The Richter scale is based on the size of the </a:t>
            </a:r>
            <a:r>
              <a:rPr lang="en-US" sz="2600" b="1" dirty="0" smtClean="0"/>
              <a:t>largest seismic waves </a:t>
            </a:r>
            <a:r>
              <a:rPr lang="en-US" sz="2600" dirty="0" smtClean="0"/>
              <a:t>that are formed.</a:t>
            </a:r>
          </a:p>
          <a:p>
            <a:pPr lvl="1"/>
            <a:r>
              <a:rPr lang="en-US" sz="2600" dirty="0" smtClean="0"/>
              <a:t>The higher the number the </a:t>
            </a:r>
            <a:r>
              <a:rPr lang="en-US" sz="2600" b="1" dirty="0" smtClean="0"/>
              <a:t>stronger the earthquake.</a:t>
            </a:r>
          </a:p>
          <a:p>
            <a:pPr lvl="1"/>
            <a:r>
              <a:rPr lang="en-US" sz="2600" dirty="0" smtClean="0"/>
              <a:t>In general, earthquakes that are magnitude 4 or less </a:t>
            </a:r>
            <a:r>
              <a:rPr lang="en-US" sz="2600" b="1" dirty="0" smtClean="0"/>
              <a:t>do not cause damage.</a:t>
            </a:r>
          </a:p>
          <a:p>
            <a:pPr lvl="1"/>
            <a:r>
              <a:rPr lang="en-US" sz="2600" dirty="0" smtClean="0"/>
              <a:t>The world’s strongest recorded earthquake was  a magnitude 9.5, in Chile in 1960.</a:t>
            </a:r>
            <a:endParaRPr lang="en-US" sz="2600" dirty="0"/>
          </a:p>
        </p:txBody>
      </p:sp>
      <p:sp>
        <p:nvSpPr>
          <p:cNvPr id="2" name="Action Button: Forward or Next 1">
            <a:hlinkClick r:id="rId2" highlightClick="1"/>
          </p:cNvPr>
          <p:cNvSpPr/>
          <p:nvPr/>
        </p:nvSpPr>
        <p:spPr>
          <a:xfrm>
            <a:off x="3837305" y="6174058"/>
            <a:ext cx="1864606" cy="49986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2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3534"/>
            <a:ext cx="9144000" cy="118801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Most volcanoes occur where oceanic crust collides with another plate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54" y="1931551"/>
            <a:ext cx="8330518" cy="47098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Mount St Helens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10922" y="158758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102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3222"/>
            <a:ext cx="9144000" cy="1254168"/>
          </a:xfrm>
        </p:spPr>
        <p:txBody>
          <a:bodyPr>
            <a:normAutofit/>
          </a:bodyPr>
          <a:lstStyle/>
          <a:p>
            <a:r>
              <a:rPr lang="en-US" b="1" dirty="0" smtClean="0"/>
              <a:t>Most earthquakes occur near tectonic plate boundaries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73974"/>
            <a:ext cx="9144000" cy="34529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Almost all earthquakes </a:t>
            </a:r>
            <a:r>
              <a:rPr lang="en-US" sz="2800" b="1" dirty="0" smtClean="0"/>
              <a:t>occur along plate boundaries.</a:t>
            </a:r>
          </a:p>
          <a:p>
            <a:pPr lvl="1"/>
            <a:r>
              <a:rPr lang="en-US" sz="2600" dirty="0" smtClean="0"/>
              <a:t>Tectonic plate boundaries are where there is </a:t>
            </a:r>
            <a:r>
              <a:rPr lang="en-US" sz="2600" b="1" dirty="0" smtClean="0"/>
              <a:t>greatest stress </a:t>
            </a:r>
            <a:r>
              <a:rPr lang="en-US" sz="2600" dirty="0" smtClean="0"/>
              <a:t>on the rock in Earth’s crust.</a:t>
            </a:r>
          </a:p>
          <a:p>
            <a:pPr lvl="2"/>
            <a:r>
              <a:rPr lang="en-US" sz="2600" dirty="0" smtClean="0"/>
              <a:t>Movements in Earth’s crust can </a:t>
            </a:r>
            <a:r>
              <a:rPr lang="en-US" sz="2600" b="1" dirty="0" smtClean="0"/>
              <a:t>squeeze, stretch, or twist the rock.</a:t>
            </a:r>
          </a:p>
          <a:p>
            <a:pPr lvl="2"/>
            <a:r>
              <a:rPr lang="en-US" sz="2600" dirty="0" smtClean="0"/>
              <a:t>This </a:t>
            </a:r>
            <a:r>
              <a:rPr lang="en-US" sz="2600" b="1" dirty="0" smtClean="0"/>
              <a:t>applies pressure </a:t>
            </a:r>
            <a:r>
              <a:rPr lang="en-US" sz="2600" dirty="0" smtClean="0"/>
              <a:t>to the rock.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6710922" y="198447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7055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10" y="200968"/>
            <a:ext cx="8998490" cy="313294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Anywhere that magma from the mantle reaches Earth’s surface can be called a </a:t>
            </a:r>
            <a:r>
              <a:rPr lang="en-US" sz="2800" b="1" dirty="0" smtClean="0"/>
              <a:t>volcano.</a:t>
            </a:r>
          </a:p>
          <a:p>
            <a:pPr lvl="1"/>
            <a:r>
              <a:rPr lang="en-US" sz="2600" dirty="0" smtClean="0"/>
              <a:t>Magma that has been released onto Earth’s surface is called </a:t>
            </a:r>
            <a:r>
              <a:rPr lang="en-US" sz="2600" b="1" dirty="0" smtClean="0"/>
              <a:t>lava.</a:t>
            </a:r>
          </a:p>
          <a:p>
            <a:pPr lvl="1"/>
            <a:r>
              <a:rPr lang="en-US" sz="2600" dirty="0" smtClean="0"/>
              <a:t>Volcanic eruptions can send </a:t>
            </a:r>
            <a:r>
              <a:rPr lang="en-US" sz="2600" b="1" dirty="0" smtClean="0"/>
              <a:t>hot gases and volcanic ash</a:t>
            </a:r>
            <a:r>
              <a:rPr lang="en-US" sz="2600" dirty="0" smtClean="0"/>
              <a:t> flying high into the air.</a:t>
            </a:r>
          </a:p>
          <a:p>
            <a:pPr lvl="1"/>
            <a:r>
              <a:rPr lang="en-US" sz="2600" dirty="0" smtClean="0"/>
              <a:t>An eruption can also cause </a:t>
            </a:r>
            <a:r>
              <a:rPr lang="en-US" sz="2600" b="1" dirty="0" smtClean="0"/>
              <a:t>dangerous landslides </a:t>
            </a:r>
            <a:r>
              <a:rPr lang="en-US" sz="2600" dirty="0" smtClean="0"/>
              <a:t>that produce massive paths of destruction.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74" y="3229682"/>
            <a:ext cx="6389225" cy="40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85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160"/>
            <a:ext cx="8913813" cy="11119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Volcanoes Form at Plate Boundaries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4" y="1217142"/>
            <a:ext cx="9024945" cy="71441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Many volcanoes occur at </a:t>
            </a:r>
            <a:r>
              <a:rPr lang="en-US" sz="2600" b="1" dirty="0" smtClean="0"/>
              <a:t>convergent boundaries.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858" y="2195458"/>
            <a:ext cx="6022142" cy="3461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35727"/>
            <a:ext cx="31218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An oceanic trench is formed where one </a:t>
            </a:r>
            <a:r>
              <a:rPr lang="en-US" sz="2200" b="1" dirty="0" smtClean="0"/>
              <a:t>plate </a:t>
            </a:r>
            <a:r>
              <a:rPr lang="en-US" sz="2200" b="1" dirty="0" err="1" smtClean="0"/>
              <a:t>subducts</a:t>
            </a:r>
            <a:r>
              <a:rPr lang="en-US" sz="2200" b="1" dirty="0" smtClean="0"/>
              <a:t> beneath another.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Magma rises into the </a:t>
            </a:r>
            <a:r>
              <a:rPr lang="en-US" sz="2200" b="1" dirty="0" smtClean="0"/>
              <a:t>upper plate </a:t>
            </a:r>
            <a:r>
              <a:rPr lang="en-US" sz="2200" dirty="0" smtClean="0"/>
              <a:t>and some is released onto the surface.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Over time, the erupted lava builds up and forms a </a:t>
            </a:r>
            <a:r>
              <a:rPr lang="en-US" sz="2200" b="1" dirty="0" smtClean="0"/>
              <a:t>group of volcanic islands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021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37" y="187737"/>
            <a:ext cx="8780276" cy="10426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is what happens when </a:t>
            </a:r>
            <a:r>
              <a:rPr lang="en-US" sz="2800" b="1" dirty="0" smtClean="0"/>
              <a:t>oceanic crust collides with continental crust.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70" y="2130981"/>
            <a:ext cx="5405630" cy="2879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537" y="1230372"/>
            <a:ext cx="36028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Volcanoes form on the surface of the </a:t>
            </a:r>
            <a:r>
              <a:rPr lang="en-US" sz="2400" b="1" dirty="0" smtClean="0"/>
              <a:t>continental crust.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Magma can rise to the surface and cause an </a:t>
            </a:r>
            <a:r>
              <a:rPr lang="en-US" sz="2400" b="1" dirty="0" smtClean="0"/>
              <a:t>eruption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Pressures produced cause </a:t>
            </a:r>
            <a:r>
              <a:rPr lang="en-US" sz="2400" b="1" dirty="0" smtClean="0"/>
              <a:t>squeezing of the crust </a:t>
            </a:r>
            <a:r>
              <a:rPr lang="en-US" sz="2400" dirty="0" smtClean="0"/>
              <a:t>for hundreds of km.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This causes the crust to fold and crumple, producing </a:t>
            </a:r>
            <a:r>
              <a:rPr lang="en-US" sz="2400" b="1" dirty="0" smtClean="0"/>
              <a:t>high mountain ranges.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2001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b="1" dirty="0" smtClean="0"/>
              <a:t>Hot Spot Volcanoes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05" y="1123856"/>
            <a:ext cx="8698907" cy="2170365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Hot spots </a:t>
            </a:r>
            <a:r>
              <a:rPr lang="en-US" sz="2800" dirty="0" smtClean="0"/>
              <a:t>are defined as unusually hot regions of Earth’s mantle where magma rises to the surface by breaking through </a:t>
            </a:r>
            <a:r>
              <a:rPr lang="en-US" sz="2800" b="1" dirty="0" smtClean="0"/>
              <a:t>weak parts of the lithosphere.</a:t>
            </a:r>
          </a:p>
          <a:p>
            <a:pPr lvl="1"/>
            <a:r>
              <a:rPr lang="en-US" sz="2600" dirty="0" smtClean="0"/>
              <a:t>An example is the </a:t>
            </a:r>
            <a:r>
              <a:rPr lang="en-US" sz="2600" b="1" dirty="0" smtClean="0"/>
              <a:t>Hawaiian Islands.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00" y="3210284"/>
            <a:ext cx="7672362" cy="3647716"/>
          </a:xfrm>
          <a:prstGeom prst="rect">
            <a:avLst/>
          </a:prstGeom>
        </p:spPr>
      </p:pic>
      <p:sp>
        <p:nvSpPr>
          <p:cNvPr id="5" name="Action Button: Forward or Next 4">
            <a:hlinkClick r:id="rId3" highlightClick="1"/>
          </p:cNvPr>
          <p:cNvSpPr/>
          <p:nvPr/>
        </p:nvSpPr>
        <p:spPr>
          <a:xfrm>
            <a:off x="7264112" y="3931402"/>
            <a:ext cx="1649701" cy="45934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4" highlightClick="1"/>
          </p:cNvPr>
          <p:cNvSpPr/>
          <p:nvPr/>
        </p:nvSpPr>
        <p:spPr>
          <a:xfrm>
            <a:off x="214905" y="4755510"/>
            <a:ext cx="1757794" cy="4053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7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4976"/>
            <a:ext cx="9144000" cy="1303280"/>
          </a:xfrm>
        </p:spPr>
        <p:txBody>
          <a:bodyPr/>
          <a:lstStyle/>
          <a:p>
            <a:r>
              <a:rPr lang="en-US" b="1" dirty="0" smtClean="0"/>
              <a:t>Mountain ranges can also form when continental crust collides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35" y="2094071"/>
            <a:ext cx="8782578" cy="4569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Activity – Investigating B.C.’s Mountain Ranges</a:t>
            </a:r>
          </a:p>
          <a:p>
            <a:r>
              <a:rPr lang="en-US" sz="2400" dirty="0" smtClean="0"/>
              <a:t>Using the topographic map, answer the following questions.</a:t>
            </a:r>
          </a:p>
          <a:p>
            <a:pPr lvl="1"/>
            <a:r>
              <a:rPr lang="en-US" sz="2200" dirty="0" smtClean="0"/>
              <a:t>How many mountain ranges are there, where are they located?</a:t>
            </a:r>
          </a:p>
          <a:p>
            <a:pPr lvl="1"/>
            <a:r>
              <a:rPr lang="en-US" sz="2200" dirty="0" smtClean="0"/>
              <a:t>Which ones include volcanoes?</a:t>
            </a:r>
          </a:p>
          <a:p>
            <a:pPr lvl="1"/>
            <a:r>
              <a:rPr lang="en-US" sz="2200" dirty="0" smtClean="0"/>
              <a:t>What are the names and elevations of the tallest peaks in each range?</a:t>
            </a:r>
          </a:p>
          <a:p>
            <a:pPr lvl="1"/>
            <a:r>
              <a:rPr lang="en-US" sz="2200" dirty="0" smtClean="0"/>
              <a:t>What patterns do you notice about the directions that mountain ranges run?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480735" y="150200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609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360"/>
            <a:ext cx="9144000" cy="29333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rocky mountains are 4800 km long and run from BC to New Mexico in the US.</a:t>
            </a:r>
          </a:p>
          <a:p>
            <a:pPr lvl="1"/>
            <a:r>
              <a:rPr lang="en-US" sz="2200" dirty="0" smtClean="0"/>
              <a:t>Mountain ranges contain many peaks grouped together in a </a:t>
            </a:r>
            <a:r>
              <a:rPr lang="en-US" sz="2200" b="1" dirty="0" smtClean="0"/>
              <a:t>continuous line.</a:t>
            </a:r>
          </a:p>
          <a:p>
            <a:pPr lvl="1"/>
            <a:r>
              <a:rPr lang="en-US" sz="2200" dirty="0" smtClean="0"/>
              <a:t>Their locations are not random, these structures hold detailed information about Earth’s history and the </a:t>
            </a:r>
            <a:r>
              <a:rPr lang="en-US" sz="2200" b="1" dirty="0" smtClean="0"/>
              <a:t>role that plate tectonics </a:t>
            </a:r>
            <a:r>
              <a:rPr lang="en-US" sz="2200" dirty="0" smtClean="0"/>
              <a:t>may have played in their formation.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5755"/>
            <a:ext cx="9144000" cy="3732245"/>
          </a:xfrm>
          <a:prstGeom prst="rect">
            <a:avLst/>
          </a:prstGeom>
        </p:spPr>
      </p:pic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7151901" y="2660806"/>
            <a:ext cx="1678353" cy="46494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50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3813" cy="914400"/>
          </a:xfrm>
        </p:spPr>
        <p:txBody>
          <a:bodyPr/>
          <a:lstStyle/>
          <a:p>
            <a:r>
              <a:rPr lang="en-US" b="1" dirty="0" smtClean="0"/>
              <a:t>Continental Crust Collisions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5083"/>
            <a:ext cx="9144000" cy="409969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Unlike when oceanic crust collides, continental crust is </a:t>
            </a:r>
            <a:r>
              <a:rPr lang="en-US" sz="2800" b="1" dirty="0" smtClean="0"/>
              <a:t>not easily </a:t>
            </a:r>
            <a:r>
              <a:rPr lang="en-US" sz="2800" b="1" dirty="0" err="1" smtClean="0"/>
              <a:t>subducted</a:t>
            </a:r>
            <a:r>
              <a:rPr lang="en-US" sz="2800" b="1" dirty="0" smtClean="0"/>
              <a:t> </a:t>
            </a:r>
            <a:r>
              <a:rPr lang="en-US" sz="2800" dirty="0" smtClean="0"/>
              <a:t>beneath the other plate. </a:t>
            </a:r>
          </a:p>
          <a:p>
            <a:pPr lvl="1"/>
            <a:r>
              <a:rPr lang="en-US" sz="2600" dirty="0" smtClean="0"/>
              <a:t>Instead, one plate is </a:t>
            </a:r>
            <a:r>
              <a:rPr lang="en-US" sz="2600" b="1" dirty="0" smtClean="0"/>
              <a:t>shoved beneath the edge </a:t>
            </a:r>
            <a:r>
              <a:rPr lang="en-US" sz="2600" dirty="0" smtClean="0"/>
              <a:t>of the other.</a:t>
            </a:r>
          </a:p>
          <a:p>
            <a:pPr lvl="1"/>
            <a:r>
              <a:rPr lang="en-US" sz="2600" dirty="0" smtClean="0"/>
              <a:t>The impact causes a large area to be pushed up </a:t>
            </a:r>
            <a:r>
              <a:rPr lang="en-US" sz="2600" b="1" dirty="0" smtClean="0"/>
              <a:t>forming mountains.</a:t>
            </a:r>
          </a:p>
          <a:p>
            <a:pPr lvl="1"/>
            <a:r>
              <a:rPr lang="en-US" sz="2600" dirty="0" smtClean="0"/>
              <a:t>The plates are under an enormous amount of pressure </a:t>
            </a:r>
            <a:r>
              <a:rPr lang="en-US" sz="2600" b="1" dirty="0" smtClean="0"/>
              <a:t>producing faults </a:t>
            </a:r>
            <a:r>
              <a:rPr lang="en-US" sz="2600" dirty="0" smtClean="0"/>
              <a:t>and causes rocks to be deformed.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4069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477" y="1638300"/>
            <a:ext cx="6350000" cy="356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160" y="0"/>
            <a:ext cx="3784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5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983"/>
            <a:ext cx="8913813" cy="914400"/>
          </a:xfrm>
        </p:spPr>
        <p:txBody>
          <a:bodyPr/>
          <a:lstStyle/>
          <a:p>
            <a:r>
              <a:rPr lang="en-US" b="1" dirty="0" smtClean="0"/>
              <a:t>Earthquakes Happen at Faults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59" y="1493613"/>
            <a:ext cx="8579853" cy="50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Earthquake – ground shaking </a:t>
            </a:r>
            <a:r>
              <a:rPr lang="en-US" sz="2800" b="1" dirty="0" smtClean="0"/>
              <a:t>release of energy </a:t>
            </a:r>
            <a:r>
              <a:rPr lang="en-US" sz="2800" dirty="0" smtClean="0"/>
              <a:t>when a break in the crust occurs.</a:t>
            </a:r>
          </a:p>
          <a:p>
            <a:pPr lvl="1"/>
            <a:r>
              <a:rPr lang="en-US" sz="2600" dirty="0" smtClean="0"/>
              <a:t>Usually occur when rocks </a:t>
            </a:r>
            <a:r>
              <a:rPr lang="en-US" sz="2600" b="1" dirty="0" smtClean="0"/>
              <a:t>suddenly shift </a:t>
            </a:r>
            <a:r>
              <a:rPr lang="en-US" sz="2600" dirty="0" smtClean="0"/>
              <a:t>along a break in the rock, releasing built-up pressure.</a:t>
            </a:r>
          </a:p>
          <a:p>
            <a:pPr lvl="1"/>
            <a:r>
              <a:rPr lang="en-US" sz="2600" dirty="0" smtClean="0"/>
              <a:t>The break where movement happens is called </a:t>
            </a:r>
            <a:r>
              <a:rPr lang="en-US" sz="2600" b="1" dirty="0" smtClean="0"/>
              <a:t>a fault.</a:t>
            </a:r>
          </a:p>
          <a:p>
            <a:pPr lvl="1"/>
            <a:r>
              <a:rPr lang="en-US" sz="2600" dirty="0" smtClean="0"/>
              <a:t>During an earthquake, one block of rock slides against or </a:t>
            </a:r>
            <a:r>
              <a:rPr lang="en-US" sz="2600" b="1" dirty="0" smtClean="0"/>
              <a:t>alongside another block </a:t>
            </a:r>
            <a:r>
              <a:rPr lang="en-US" sz="2600" dirty="0" smtClean="0"/>
              <a:t>of rock at a fault.</a:t>
            </a:r>
          </a:p>
          <a:p>
            <a:r>
              <a:rPr lang="en-US" sz="2800" b="1" dirty="0" smtClean="0"/>
              <a:t>A fault line </a:t>
            </a:r>
            <a:r>
              <a:rPr lang="en-US" sz="2800" dirty="0" smtClean="0"/>
              <a:t>is the line along the surface of the ground where the break in the rock happens.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785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b="1" dirty="0" smtClean="0"/>
              <a:t>Types of Faults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31" y="1123857"/>
            <a:ext cx="8593082" cy="177347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Reverse </a:t>
            </a:r>
            <a:r>
              <a:rPr lang="en-US" sz="2800" dirty="0" smtClean="0"/>
              <a:t>– when rock is squeezed together and one block rides up to overlap the other block, a reverse fault forms.</a:t>
            </a:r>
          </a:p>
          <a:p>
            <a:pPr lvl="1"/>
            <a:r>
              <a:rPr lang="en-US" sz="2600" b="1" dirty="0" smtClean="0"/>
              <a:t>The crust is shortened, horizontally.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098800"/>
            <a:ext cx="8128000" cy="3759200"/>
          </a:xfrm>
          <a:prstGeom prst="rect">
            <a:avLst/>
          </a:prstGeom>
        </p:spPr>
      </p:pic>
      <p:sp>
        <p:nvSpPr>
          <p:cNvPr id="5" name="Action Button: Forward or Next 4">
            <a:hlinkClick r:id="rId3" highlightClick="1"/>
          </p:cNvPr>
          <p:cNvSpPr/>
          <p:nvPr/>
        </p:nvSpPr>
        <p:spPr>
          <a:xfrm>
            <a:off x="175651" y="3098800"/>
            <a:ext cx="1229559" cy="440813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1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b="1" dirty="0" smtClean="0"/>
              <a:t>Types of Faults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31" y="1123857"/>
            <a:ext cx="8593082" cy="177347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Normal</a:t>
            </a:r>
            <a:r>
              <a:rPr lang="en-US" sz="2800" dirty="0" smtClean="0"/>
              <a:t> – when rock is pulled apart and one block slips downward, a normal fault forms.</a:t>
            </a:r>
          </a:p>
          <a:p>
            <a:pPr lvl="1"/>
            <a:r>
              <a:rPr lang="en-US" sz="2600" b="1" dirty="0" smtClean="0"/>
              <a:t>The crust is lengthened</a:t>
            </a:r>
            <a:endParaRPr lang="en-US" sz="2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897327"/>
            <a:ext cx="8128000" cy="3670300"/>
          </a:xfrm>
          <a:prstGeom prst="rect">
            <a:avLst/>
          </a:prstGeom>
        </p:spPr>
      </p:pic>
      <p:sp>
        <p:nvSpPr>
          <p:cNvPr id="4" name="Action Button: Forward or Next 3">
            <a:hlinkClick r:id="rId3" highlightClick="1"/>
          </p:cNvPr>
          <p:cNvSpPr/>
          <p:nvPr/>
        </p:nvSpPr>
        <p:spPr>
          <a:xfrm>
            <a:off x="320731" y="2756034"/>
            <a:ext cx="1300665" cy="36477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9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b="1" dirty="0" smtClean="0"/>
              <a:t>Types of Faults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13" y="1388454"/>
            <a:ext cx="8593082" cy="177347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Strike-slip </a:t>
            </a:r>
            <a:r>
              <a:rPr lang="en-US" sz="2800" dirty="0" smtClean="0"/>
              <a:t>– when block of rock move past each other horizontally, a strike-sip fault forms.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95" y="2606272"/>
            <a:ext cx="8128000" cy="3670300"/>
          </a:xfrm>
          <a:prstGeom prst="rect">
            <a:avLst/>
          </a:prstGeom>
        </p:spPr>
      </p:pic>
      <p:sp>
        <p:nvSpPr>
          <p:cNvPr id="5" name="Action Button: Forward or Next 4">
            <a:hlinkClick r:id="rId3" highlightClick="1"/>
          </p:cNvPr>
          <p:cNvSpPr/>
          <p:nvPr/>
        </p:nvSpPr>
        <p:spPr>
          <a:xfrm>
            <a:off x="135116" y="3161924"/>
            <a:ext cx="1270094" cy="43172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3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762"/>
            <a:ext cx="9153009" cy="101603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Movement along faults produces seismic waves.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2" y="2222606"/>
            <a:ext cx="8383430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Activity – Seismic Slinky Waves</a:t>
            </a:r>
          </a:p>
          <a:p>
            <a:pPr lvl="1"/>
            <a:r>
              <a:rPr lang="en-US" sz="2600" dirty="0" smtClean="0"/>
              <a:t>Model the different types of waves using a Slinky.</a:t>
            </a:r>
          </a:p>
          <a:p>
            <a:pPr lvl="1"/>
            <a:r>
              <a:rPr lang="en-US" sz="2600" dirty="0" smtClean="0"/>
              <a:t>What do you need to do with the Slinky to generate P waves? S waves? L waves?</a:t>
            </a:r>
          </a:p>
          <a:p>
            <a:pPr lvl="1"/>
            <a:r>
              <a:rPr lang="en-US" sz="2600" dirty="0" smtClean="0"/>
              <a:t>Describe the movement of each type of wave that you generated using the Slinky.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6719931" y="171987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576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89" y="187738"/>
            <a:ext cx="8634767" cy="64800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earthquake starts at a location called the </a:t>
            </a:r>
            <a:r>
              <a:rPr lang="en-US" sz="2800" b="1" dirty="0" smtClean="0"/>
              <a:t>focus.</a:t>
            </a:r>
          </a:p>
          <a:p>
            <a:pPr lvl="1"/>
            <a:r>
              <a:rPr lang="en-US" sz="2600" dirty="0" smtClean="0"/>
              <a:t>This is the point where </a:t>
            </a:r>
            <a:r>
              <a:rPr lang="en-US" sz="2600" b="1" dirty="0" smtClean="0"/>
              <a:t>breakage of rock first happens.</a:t>
            </a:r>
          </a:p>
          <a:p>
            <a:pPr lvl="1"/>
            <a:r>
              <a:rPr lang="en-US" sz="2600" dirty="0" smtClean="0"/>
              <a:t>This is usually several km below the surface of the Earth.</a:t>
            </a:r>
          </a:p>
          <a:p>
            <a:pPr lvl="1"/>
            <a:r>
              <a:rPr lang="en-US" sz="2600" dirty="0" smtClean="0"/>
              <a:t>Rocks along a fault move into a new position and the ground feels like it is vibrating.</a:t>
            </a:r>
          </a:p>
          <a:p>
            <a:pPr lvl="1"/>
            <a:r>
              <a:rPr lang="en-US" sz="2600" b="1" dirty="0" smtClean="0"/>
              <a:t>Vibrations are seismic waves.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 smtClean="0"/>
              <a:t>earthquake’s </a:t>
            </a:r>
            <a:r>
              <a:rPr lang="en-US" sz="2600" b="1" dirty="0" err="1" smtClean="0"/>
              <a:t>epicentre</a:t>
            </a:r>
            <a:r>
              <a:rPr lang="en-US" sz="2600" b="1" dirty="0" smtClean="0"/>
              <a:t> </a:t>
            </a:r>
            <a:r>
              <a:rPr lang="en-US" sz="2600" dirty="0" smtClean="0"/>
              <a:t>is the point on the surface of Earth that is </a:t>
            </a:r>
            <a:r>
              <a:rPr lang="en-US" sz="2600" b="1" dirty="0" smtClean="0"/>
              <a:t>directly above the focus.</a:t>
            </a:r>
          </a:p>
          <a:p>
            <a:r>
              <a:rPr lang="en-US" sz="2800" dirty="0" smtClean="0"/>
              <a:t>When people describe where an earthquake has occurred, they are referring to the </a:t>
            </a:r>
            <a:r>
              <a:rPr lang="en-US" sz="2800" b="1" dirty="0" err="1" smtClean="0"/>
              <a:t>epicentre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000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18" y="489503"/>
            <a:ext cx="8714136" cy="20770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focus is the point where breakage of rock inside Earth first happens.</a:t>
            </a:r>
          </a:p>
          <a:p>
            <a:pPr lvl="1"/>
            <a:r>
              <a:rPr lang="en-US" sz="2600" b="1" dirty="0" smtClean="0"/>
              <a:t>Location where earthquake starts.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554" y="2606715"/>
            <a:ext cx="6559125" cy="4251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9961" y="4842108"/>
            <a:ext cx="602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A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769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486</TotalTime>
  <Words>1182</Words>
  <Application>Microsoft Macintosh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Perception</vt:lpstr>
      <vt:lpstr>4.3 – How does the theory of plate tectonics explain Earth’s geological processes?</vt:lpstr>
      <vt:lpstr>Most earthquakes occur near tectonic plate boundaries</vt:lpstr>
      <vt:lpstr>Earthquakes Happen at Faults</vt:lpstr>
      <vt:lpstr>Types of Faults</vt:lpstr>
      <vt:lpstr>Types of Faults</vt:lpstr>
      <vt:lpstr>Types of Faults</vt:lpstr>
      <vt:lpstr>Movement along faults produces seismic waves.</vt:lpstr>
      <vt:lpstr>PowerPoint Presentation</vt:lpstr>
      <vt:lpstr>PowerPoint Presentation</vt:lpstr>
      <vt:lpstr>PowerPoint Presentation</vt:lpstr>
      <vt:lpstr>PowerPoint Presentation</vt:lpstr>
      <vt:lpstr>Types of Seismic Waves</vt:lpstr>
      <vt:lpstr>Types of Seismic Waves</vt:lpstr>
      <vt:lpstr>Types of Seismic Waves</vt:lpstr>
      <vt:lpstr>How Earthquakes Are Measured</vt:lpstr>
      <vt:lpstr>Historic Seismograph</vt:lpstr>
      <vt:lpstr>Modern Seismograph</vt:lpstr>
      <vt:lpstr>PowerPoint Presentation</vt:lpstr>
      <vt:lpstr>Most volcanoes occur where oceanic crust collides with another plate</vt:lpstr>
      <vt:lpstr>PowerPoint Presentation</vt:lpstr>
      <vt:lpstr>How Volcanoes Form at Plate Boundaries</vt:lpstr>
      <vt:lpstr>PowerPoint Presentation</vt:lpstr>
      <vt:lpstr>Hot Spot Volcanoes</vt:lpstr>
      <vt:lpstr>Mountain ranges can also form when continental crust collides</vt:lpstr>
      <vt:lpstr>PowerPoint Presentation</vt:lpstr>
      <vt:lpstr>Continental Crust Collisions</vt:lpstr>
      <vt:lpstr>PowerPoint Presentation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 – How does the theory of plate tectonics explain Earth’s geological processes?</dc:title>
  <dc:creator>Danielle Martel</dc:creator>
  <cp:lastModifiedBy>Danielle Martel</cp:lastModifiedBy>
  <cp:revision>32</cp:revision>
  <dcterms:created xsi:type="dcterms:W3CDTF">2018-03-30T00:06:54Z</dcterms:created>
  <dcterms:modified xsi:type="dcterms:W3CDTF">2018-06-04T16:47:14Z</dcterms:modified>
</cp:coreProperties>
</file>