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18-05-04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www.youtube.com/watch?v=kwfNGatxUJ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youtube.com/watch?v=uy9GFAOGGXU" TargetMode="External"/><Relationship Id="rId5" Type="http://schemas.openxmlformats.org/officeDocument/2006/relationships/hyperlink" Target="https://www.youtube.com/watch?v=BlymeytlMi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ww.youtube.com/watch?v=jzqnUvE66H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3316"/>
            <a:ext cx="8915400" cy="171264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4.2 – What are tectonic plates and how is their movement linked to geological processes?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85" y="1880195"/>
            <a:ext cx="8001000" cy="3823447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93" y="1880195"/>
            <a:ext cx="7346107" cy="508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796"/>
            <a:ext cx="9144000" cy="1309403"/>
          </a:xfrm>
        </p:spPr>
        <p:txBody>
          <a:bodyPr>
            <a:normAutofit/>
          </a:bodyPr>
          <a:lstStyle/>
          <a:p>
            <a:r>
              <a:rPr lang="en-US" b="1" dirty="0" smtClean="0"/>
              <a:t>Mantle convection contributes to tectonic plate movement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704" y="2278362"/>
            <a:ext cx="8345196" cy="14141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Modeling heat transfer demo, chick peas.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80735" y="196410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3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5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01" y="212448"/>
            <a:ext cx="8522209" cy="16861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movement of tectonic plates is measured using </a:t>
            </a:r>
            <a:r>
              <a:rPr lang="en-US" sz="2800" b="1" dirty="0" smtClean="0"/>
              <a:t>satellites, lasers, </a:t>
            </a:r>
            <a:r>
              <a:rPr lang="en-US" sz="2800" dirty="0" smtClean="0"/>
              <a:t>and other technologies.</a:t>
            </a:r>
          </a:p>
          <a:p>
            <a:pPr lvl="1"/>
            <a:r>
              <a:rPr lang="en-US" sz="2600" dirty="0" smtClean="0"/>
              <a:t>Plates move at a rate of 1-15 cm per year.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016"/>
            <a:ext cx="9144000" cy="52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0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431"/>
            <a:ext cx="8913813" cy="914400"/>
          </a:xfrm>
        </p:spPr>
        <p:txBody>
          <a:bodyPr/>
          <a:lstStyle/>
          <a:p>
            <a:r>
              <a:rPr lang="en-US" b="1" dirty="0" smtClean="0"/>
              <a:t>Mantle Convection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09" y="1608335"/>
            <a:ext cx="8545704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from radioactive decay of some elements in Earth’s interior and from Earth’s core </a:t>
            </a:r>
            <a:r>
              <a:rPr lang="en-US" sz="2800" b="1" dirty="0" smtClean="0"/>
              <a:t>heats up part of the mantle.</a:t>
            </a:r>
          </a:p>
          <a:p>
            <a:pPr lvl="1"/>
            <a:r>
              <a:rPr lang="en-US" sz="2600" dirty="0" smtClean="0"/>
              <a:t>Warmer, </a:t>
            </a:r>
            <a:r>
              <a:rPr lang="en-US" sz="2600" b="1" dirty="0" smtClean="0"/>
              <a:t>less dense material rises </a:t>
            </a:r>
            <a:r>
              <a:rPr lang="en-US" sz="2600" dirty="0" smtClean="0"/>
              <a:t>and cooler, </a:t>
            </a:r>
            <a:r>
              <a:rPr lang="en-US" sz="2600" b="1" dirty="0" smtClean="0"/>
              <a:t>denser material sinks.</a:t>
            </a:r>
          </a:p>
          <a:p>
            <a:pPr lvl="1"/>
            <a:r>
              <a:rPr lang="en-US" sz="2600" dirty="0" smtClean="0"/>
              <a:t>This causes a </a:t>
            </a:r>
            <a:r>
              <a:rPr lang="en-US" sz="2600" b="1" dirty="0" smtClean="0"/>
              <a:t>convection current.</a:t>
            </a:r>
          </a:p>
          <a:p>
            <a:pPr lvl="1"/>
            <a:r>
              <a:rPr lang="en-US" sz="2600" dirty="0" smtClean="0"/>
              <a:t>As the mantle material moves, it </a:t>
            </a:r>
            <a:r>
              <a:rPr lang="en-US" sz="2600" b="1" dirty="0" smtClean="0"/>
              <a:t>drags tectonic plates</a:t>
            </a:r>
            <a:r>
              <a:rPr lang="en-US" sz="2600" dirty="0" smtClean="0"/>
              <a:t> with it.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000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765300"/>
            <a:ext cx="652780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933" y="157129"/>
            <a:ext cx="889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Slab Pull – pulling of tectonic plates due to</a:t>
            </a:r>
            <a:r>
              <a:rPr lang="en-US" sz="2400" b="1" dirty="0" smtClean="0"/>
              <a:t> gravity and </a:t>
            </a:r>
            <a:r>
              <a:rPr lang="en-US" sz="2400" b="1" dirty="0" err="1" smtClean="0"/>
              <a:t>subduction</a:t>
            </a:r>
            <a:r>
              <a:rPr lang="en-US" sz="2400" b="1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leading edge of a </a:t>
            </a:r>
            <a:r>
              <a:rPr lang="en-US" sz="2400" dirty="0" err="1" smtClean="0"/>
              <a:t>subducting</a:t>
            </a:r>
            <a:r>
              <a:rPr lang="en-US" sz="2400" dirty="0" smtClean="0"/>
              <a:t> plate sinks, it</a:t>
            </a:r>
            <a:r>
              <a:rPr lang="en-US" sz="2400" b="1" dirty="0" smtClean="0"/>
              <a:t> pulls the rest of the plate with it.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7839" y="5080000"/>
            <a:ext cx="8903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Ridge Push – new material </a:t>
            </a:r>
            <a:r>
              <a:rPr lang="en-US" sz="2300" b="1" dirty="0" smtClean="0"/>
              <a:t>pushes older material aside.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Rising material spreads out as it reaches the </a:t>
            </a:r>
            <a:r>
              <a:rPr lang="en-US" sz="2300" b="1" dirty="0" smtClean="0"/>
              <a:t>upper mantle.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 smtClean="0"/>
              <a:t>This causes the lithosphere to </a:t>
            </a:r>
            <a:r>
              <a:rPr lang="en-US" sz="2300" b="1" dirty="0" smtClean="0"/>
              <a:t>lift and push tectonic plates apart.</a:t>
            </a:r>
            <a:endParaRPr lang="en-US" sz="2300" b="1" dirty="0"/>
          </a:p>
        </p:txBody>
      </p:sp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7835900" y="3076222"/>
            <a:ext cx="1185351" cy="52211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76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8790" y="772597"/>
            <a:ext cx="1025195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Earth’s surface is made of huge rocky plates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166" y="2186866"/>
            <a:ext cx="8668985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Earth’s lithosphere is the </a:t>
            </a:r>
            <a:r>
              <a:rPr lang="en-US" sz="2800" b="1" dirty="0" smtClean="0"/>
              <a:t>outer layer of solid rock </a:t>
            </a:r>
            <a:r>
              <a:rPr lang="en-US" sz="2800" dirty="0" smtClean="0"/>
              <a:t>that is composed of crust and part of the </a:t>
            </a:r>
            <a:r>
              <a:rPr lang="en-US" sz="2800" b="1" dirty="0" smtClean="0"/>
              <a:t>upper mantle.</a:t>
            </a:r>
          </a:p>
          <a:p>
            <a:pPr lvl="1"/>
            <a:r>
              <a:rPr lang="en-US" sz="2600" dirty="0" smtClean="0"/>
              <a:t>The lithosphere consists of very</a:t>
            </a:r>
            <a:r>
              <a:rPr lang="en-US" sz="2600" b="1" dirty="0" smtClean="0"/>
              <a:t> large slabs of rocky material </a:t>
            </a:r>
            <a:r>
              <a:rPr lang="en-US" sz="2600" dirty="0" smtClean="0"/>
              <a:t>called tectonic plates.</a:t>
            </a:r>
          </a:p>
          <a:p>
            <a:pPr lvl="1"/>
            <a:r>
              <a:rPr lang="en-US" sz="2600" dirty="0" smtClean="0"/>
              <a:t>Some tectonic plates are made of only</a:t>
            </a:r>
            <a:r>
              <a:rPr lang="en-US" sz="2600" b="1" dirty="0" smtClean="0"/>
              <a:t> oceanic crust</a:t>
            </a:r>
            <a:r>
              <a:rPr lang="en-US" sz="2600" dirty="0" smtClean="0"/>
              <a:t>, most are made up of </a:t>
            </a:r>
            <a:r>
              <a:rPr lang="en-US" sz="2600" b="1" dirty="0" smtClean="0"/>
              <a:t>oceanic and continental crust.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2074" y="187821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7165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95" y="199354"/>
            <a:ext cx="8509116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Tectonic plates move slowly and float on a layer called the </a:t>
            </a:r>
            <a:r>
              <a:rPr lang="en-US" sz="2800" b="1" dirty="0" smtClean="0"/>
              <a:t>asthenosphere.</a:t>
            </a:r>
          </a:p>
          <a:p>
            <a:pPr lvl="1"/>
            <a:r>
              <a:rPr lang="en-US" sz="2600" dirty="0" smtClean="0"/>
              <a:t>The asthenosphere is so hot it flows like </a:t>
            </a:r>
            <a:r>
              <a:rPr lang="en-US" sz="2600" b="1" dirty="0" smtClean="0"/>
              <a:t>toothpaste or melted tar.</a:t>
            </a:r>
          </a:p>
          <a:p>
            <a:pPr lvl="1"/>
            <a:r>
              <a:rPr lang="en-US" sz="2600" dirty="0" smtClean="0"/>
              <a:t>This enables Earth’s plates to move because the </a:t>
            </a:r>
            <a:r>
              <a:rPr lang="en-US" sz="2600" b="1" dirty="0" smtClean="0"/>
              <a:t>hotter, plastic mantle </a:t>
            </a:r>
            <a:r>
              <a:rPr lang="en-US" sz="2600" dirty="0" smtClean="0"/>
              <a:t>material beneath them can flow.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232586"/>
            <a:ext cx="6350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74" y="1658619"/>
            <a:ext cx="8024650" cy="3578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171" y="458290"/>
            <a:ext cx="84320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Oceanic crust is made mostly of </a:t>
            </a:r>
            <a:r>
              <a:rPr lang="en-US" sz="2400" b="1" dirty="0" smtClean="0"/>
              <a:t>basalt. </a:t>
            </a:r>
            <a:r>
              <a:rPr lang="en-US" sz="2400" dirty="0" smtClean="0"/>
              <a:t>It is denser than </a:t>
            </a:r>
            <a:r>
              <a:rPr lang="en-US" sz="2400" b="1" dirty="0" smtClean="0"/>
              <a:t>continental crust. </a:t>
            </a:r>
            <a:r>
              <a:rPr lang="en-US" sz="2400" dirty="0" smtClean="0"/>
              <a:t>Oceanic crust can be between 5-8 km thick.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3730" y="5355458"/>
            <a:ext cx="8261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Continental crust is made mostly of </a:t>
            </a:r>
            <a:r>
              <a:rPr lang="en-US" sz="2400" b="1" dirty="0" smtClean="0"/>
              <a:t>granite</a:t>
            </a:r>
            <a:r>
              <a:rPr lang="en-US" sz="2400" dirty="0" smtClean="0"/>
              <a:t>. It is less dense than </a:t>
            </a:r>
            <a:r>
              <a:rPr lang="en-US" sz="2400" b="1" dirty="0" smtClean="0"/>
              <a:t>oceanic crust. </a:t>
            </a:r>
            <a:r>
              <a:rPr lang="en-US" sz="2400" dirty="0" smtClean="0"/>
              <a:t>Continental crust can be between 10-70 km thick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354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0890"/>
            <a:ext cx="8913813" cy="135736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Modeling plate movements Oreo activity.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2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0192"/>
            <a:ext cx="9144000" cy="150695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Tectonic plates move relative to each other, causing certain geologic activities.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08" y="2854499"/>
            <a:ext cx="8522209" cy="38103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Tectonic plates move in </a:t>
            </a:r>
            <a:r>
              <a:rPr lang="en-US" sz="2800" b="1" dirty="0" smtClean="0"/>
              <a:t>different directions and at different rates.</a:t>
            </a:r>
          </a:p>
          <a:p>
            <a:pPr lvl="1"/>
            <a:r>
              <a:rPr lang="en-US" sz="2600" dirty="0" smtClean="0"/>
              <a:t>Plates interact with each other at their edges, or </a:t>
            </a:r>
            <a:r>
              <a:rPr lang="en-US" sz="2600" b="1" dirty="0" smtClean="0"/>
              <a:t>plate boundaries</a:t>
            </a:r>
          </a:p>
          <a:p>
            <a:pPr lvl="1"/>
            <a:r>
              <a:rPr lang="en-US" sz="2600" dirty="0" smtClean="0"/>
              <a:t>Relative motion is comparing the </a:t>
            </a:r>
            <a:r>
              <a:rPr lang="en-US" sz="2600" b="1" dirty="0" smtClean="0"/>
              <a:t>motion of one plate with the plates around it.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69211" y="170222"/>
            <a:ext cx="24330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CONCEPT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6630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29" y="199353"/>
            <a:ext cx="8574582" cy="11755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Divergent plate boundaries: </a:t>
            </a:r>
            <a:r>
              <a:rPr lang="en-US" sz="2800" b="1" dirty="0" smtClean="0"/>
              <a:t>where two tectonic plates move apart.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16" y="1151093"/>
            <a:ext cx="6305384" cy="5706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610566"/>
            <a:ext cx="28386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smtClean="0"/>
              <a:t>When two plates separate and </a:t>
            </a:r>
            <a:r>
              <a:rPr lang="en-US" sz="2600" b="1" dirty="0" smtClean="0"/>
              <a:t>create new oceanic crust.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Occurs along a </a:t>
            </a:r>
            <a:r>
              <a:rPr lang="en-US" sz="2600" b="1" dirty="0" smtClean="0"/>
              <a:t>mid-ocean ridge.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 smtClean="0"/>
              <a:t>Ex. Mid-Atlantic ridge.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6392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259"/>
            <a:ext cx="9143999" cy="195414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Convergent plate boundaries: </a:t>
            </a:r>
            <a:r>
              <a:rPr lang="en-US" sz="2800" b="1" dirty="0" smtClean="0"/>
              <a:t>where two tectonic plates collide.</a:t>
            </a:r>
          </a:p>
          <a:p>
            <a:pPr lvl="1"/>
            <a:r>
              <a:rPr lang="en-US" sz="2600" dirty="0" smtClean="0"/>
              <a:t>The denser crust eventually goes </a:t>
            </a:r>
            <a:r>
              <a:rPr lang="en-US" sz="2600" b="1" dirty="0" smtClean="0"/>
              <a:t>below the less-dense crust.</a:t>
            </a:r>
          </a:p>
          <a:p>
            <a:pPr lvl="1"/>
            <a:r>
              <a:rPr lang="en-US" sz="2600" dirty="0" smtClean="0"/>
              <a:t>This is called </a:t>
            </a:r>
            <a:r>
              <a:rPr lang="en-US" sz="2600" b="1" dirty="0" err="1" smtClean="0"/>
              <a:t>subduction</a:t>
            </a:r>
            <a:r>
              <a:rPr lang="en-US" sz="2600" dirty="0" smtClean="0"/>
              <a:t>. This causes deep-sea trenches, </a:t>
            </a:r>
            <a:r>
              <a:rPr lang="en-US" sz="2600" b="1" dirty="0" smtClean="0"/>
              <a:t>volcanoes</a:t>
            </a:r>
            <a:r>
              <a:rPr lang="en-US" sz="2600" dirty="0" smtClean="0"/>
              <a:t> and mountains to form.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5" y="2140401"/>
            <a:ext cx="5014716" cy="2739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992" y="4394995"/>
            <a:ext cx="5635008" cy="2824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998" y="3260415"/>
            <a:ext cx="3545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Oceanic – Continental</a:t>
            </a:r>
          </a:p>
          <a:p>
            <a:pPr algn="ctr"/>
            <a:r>
              <a:rPr lang="en-US" sz="2400" b="1" dirty="0" smtClean="0"/>
              <a:t>Boundary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24108"/>
            <a:ext cx="395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Continental – Continental</a:t>
            </a:r>
          </a:p>
          <a:p>
            <a:pPr algn="ctr"/>
            <a:r>
              <a:rPr lang="en-US" sz="2400" b="1" dirty="0" smtClean="0"/>
              <a:t>Boundary</a:t>
            </a:r>
            <a:endParaRPr lang="en-US" sz="2400" b="1" dirty="0"/>
          </a:p>
        </p:txBody>
      </p:sp>
      <p:sp>
        <p:nvSpPr>
          <p:cNvPr id="2" name="Action Button: Forward or Next 1">
            <a:hlinkClick r:id="rId4" highlightClick="1"/>
          </p:cNvPr>
          <p:cNvSpPr/>
          <p:nvPr/>
        </p:nvSpPr>
        <p:spPr>
          <a:xfrm>
            <a:off x="805669" y="5955105"/>
            <a:ext cx="2157554" cy="54446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5" highlightClick="1"/>
          </p:cNvPr>
          <p:cNvSpPr/>
          <p:nvPr/>
        </p:nvSpPr>
        <p:spPr>
          <a:xfrm>
            <a:off x="6199553" y="2526092"/>
            <a:ext cx="2034656" cy="57349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708" y="2624097"/>
            <a:ext cx="5490983" cy="33278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75" y="186260"/>
            <a:ext cx="8509116" cy="23058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Transform plate boundary – where two tectonic plates </a:t>
            </a:r>
            <a:r>
              <a:rPr lang="en-US" sz="2800" b="1" dirty="0" smtClean="0"/>
              <a:t>slide past each other horizontally.</a:t>
            </a:r>
          </a:p>
          <a:p>
            <a:pPr lvl="1"/>
            <a:r>
              <a:rPr lang="en-US" sz="2600" dirty="0" smtClean="0"/>
              <a:t>Earthquakes are </a:t>
            </a:r>
            <a:r>
              <a:rPr lang="en-US" sz="2600" b="1" dirty="0" smtClean="0"/>
              <a:t>very common </a:t>
            </a:r>
            <a:r>
              <a:rPr lang="en-US" sz="2600" dirty="0" smtClean="0"/>
              <a:t>at these boundaries.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116"/>
            <a:ext cx="3220940" cy="4365883"/>
          </a:xfrm>
          <a:prstGeom prst="rect">
            <a:avLst/>
          </a:prstGeom>
        </p:spPr>
      </p:pic>
      <p:sp>
        <p:nvSpPr>
          <p:cNvPr id="2" name="Action Button: Forward or Next 1">
            <a:hlinkClick r:id="rId4" highlightClick="1"/>
          </p:cNvPr>
          <p:cNvSpPr/>
          <p:nvPr/>
        </p:nvSpPr>
        <p:spPr>
          <a:xfrm>
            <a:off x="6786736" y="6130895"/>
            <a:ext cx="1802513" cy="532528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8392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316</TotalTime>
  <Words>511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Perception</vt:lpstr>
      <vt:lpstr>4.2 – What are tectonic plates and how is their movement linked to geological processes?</vt:lpstr>
      <vt:lpstr>Earth’s surface is made of huge rocky plates</vt:lpstr>
      <vt:lpstr>PowerPoint Presentation</vt:lpstr>
      <vt:lpstr>PowerPoint Presentation</vt:lpstr>
      <vt:lpstr>Modeling plate movements Oreo activity.</vt:lpstr>
      <vt:lpstr>Tectonic plates move relative to each other, causing certain geologic activities.</vt:lpstr>
      <vt:lpstr>PowerPoint Presentation</vt:lpstr>
      <vt:lpstr>PowerPoint Presentation</vt:lpstr>
      <vt:lpstr>PowerPoint Presentation</vt:lpstr>
      <vt:lpstr>Mantle convection contributes to tectonic plate movement</vt:lpstr>
      <vt:lpstr>PowerPoint Presentation</vt:lpstr>
      <vt:lpstr>Mantle Convection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– What are tectonic plates and how is their movement linked to geological processes?</dc:title>
  <dc:creator>Danielle Martel</dc:creator>
  <cp:lastModifiedBy>Danielle Martel</cp:lastModifiedBy>
  <cp:revision>16</cp:revision>
  <dcterms:created xsi:type="dcterms:W3CDTF">2018-03-29T22:45:32Z</dcterms:created>
  <dcterms:modified xsi:type="dcterms:W3CDTF">2018-05-04T16:26:59Z</dcterms:modified>
</cp:coreProperties>
</file>