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1" r:id="rId13"/>
    <p:sldId id="272" r:id="rId14"/>
    <p:sldId id="275" r:id="rId15"/>
    <p:sldId id="273" r:id="rId16"/>
    <p:sldId id="274" r:id="rId17"/>
    <p:sldId id="276" r:id="rId18"/>
    <p:sldId id="277" r:id="rId19"/>
    <p:sldId id="278" r:id="rId20"/>
    <p:sldId id="279" r:id="rId21"/>
    <p:sldId id="281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3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18-04-28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18-04-28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18-04-28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18-04-28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18-04-28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18-04-28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18-04-28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18-04-28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18-04-28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18-04-28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18-04-28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18-04-28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18-04-28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18-04-28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18-04-28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18-04-28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s://www.youtube.com/watch?v=JGXi_9A__Vc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s://www.youtube.com/watch?v=p-vNSqUy0l4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4034"/>
            <a:ext cx="8915400" cy="2321107"/>
          </a:xfrm>
        </p:spPr>
        <p:txBody>
          <a:bodyPr>
            <a:normAutofit/>
          </a:bodyPr>
          <a:lstStyle/>
          <a:p>
            <a:r>
              <a:rPr lang="en-US" b="1" dirty="0" smtClean="0"/>
              <a:t>4.1 – What ideas, observations, and evidence led to the theory of plate tectonics?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7333" y="2535141"/>
            <a:ext cx="8001000" cy="3823447"/>
          </a:xfrm>
        </p:spPr>
        <p:txBody>
          <a:bodyPr/>
          <a:lstStyle/>
          <a:p>
            <a:r>
              <a:rPr lang="en-US" dirty="0" smtClean="0"/>
              <a:t>Ms. Martel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33" y="3028703"/>
            <a:ext cx="8216667" cy="399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66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538" y="372721"/>
            <a:ext cx="6293462" cy="43886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713062"/>
            <a:ext cx="30806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Outer Core </a:t>
            </a:r>
            <a:r>
              <a:rPr lang="en-US" sz="2400" dirty="0" smtClean="0"/>
              <a:t>–this is the only layer that is </a:t>
            </a:r>
            <a:r>
              <a:rPr lang="en-US" sz="2400" b="1" dirty="0" smtClean="0"/>
              <a:t>liquid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761362"/>
            <a:ext cx="9076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Inner Core </a:t>
            </a:r>
            <a:r>
              <a:rPr lang="en-US" sz="2400" dirty="0" smtClean="0"/>
              <a:t>– Earth’s deepest layer is also the hottest at more than 5000° C. 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It is solid because the dense material is</a:t>
            </a:r>
            <a:r>
              <a:rPr lang="en-US" sz="2400" b="1" dirty="0" smtClean="0"/>
              <a:t> under extreme pressure.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09325" y="2540129"/>
            <a:ext cx="208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t at 2:28-4:41</a:t>
            </a:r>
            <a:endParaRPr lang="en-US" dirty="0"/>
          </a:p>
        </p:txBody>
      </p:sp>
      <p:sp>
        <p:nvSpPr>
          <p:cNvPr id="3" name="Action Button: Forward or Next 2">
            <a:hlinkClick r:id="rId3" highlightClick="1"/>
          </p:cNvPr>
          <p:cNvSpPr/>
          <p:nvPr/>
        </p:nvSpPr>
        <p:spPr>
          <a:xfrm>
            <a:off x="711704" y="3210053"/>
            <a:ext cx="1580455" cy="460573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59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68757" y="186232"/>
            <a:ext cx="8201563" cy="120238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Studies of the ocean floor revealed where new rock is made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991974" y="210344"/>
            <a:ext cx="2152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CONCEPT 3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32923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024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Mountains and Trenches of the Ocean Floor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679" y="1312115"/>
            <a:ext cx="8664134" cy="257875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By the 1870’s, scientists had begun to study and map the ocean floor using </a:t>
            </a:r>
            <a:r>
              <a:rPr lang="en-US" sz="2800" b="1" dirty="0" smtClean="0"/>
              <a:t>weighted ropes dragged by ships.</a:t>
            </a:r>
          </a:p>
          <a:p>
            <a:pPr lvl="1"/>
            <a:r>
              <a:rPr lang="en-US" sz="2600" dirty="0" smtClean="0"/>
              <a:t>When contact was made with objects below the surface, the </a:t>
            </a:r>
            <a:r>
              <a:rPr lang="en-US" sz="2600" b="1" dirty="0" smtClean="0"/>
              <a:t>length of the rope </a:t>
            </a:r>
            <a:r>
              <a:rPr lang="en-US" sz="2600" dirty="0" smtClean="0"/>
              <a:t>was recorded.</a:t>
            </a:r>
          </a:p>
          <a:p>
            <a:pPr lvl="1"/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933" y="3309943"/>
            <a:ext cx="6224662" cy="35480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651" y="3769281"/>
            <a:ext cx="393728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dirty="0" smtClean="0"/>
              <a:t>In the 1920’s, ropes were replaced with </a:t>
            </a:r>
            <a:r>
              <a:rPr lang="en-US" sz="2600" b="1" dirty="0" smtClean="0"/>
              <a:t>sonar.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 smtClean="0"/>
              <a:t>This helped scientists discover and detail vast </a:t>
            </a:r>
            <a:r>
              <a:rPr lang="en-US" sz="2600" b="1" dirty="0" smtClean="0"/>
              <a:t>mountain ranges and deep valleys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777191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633" y="824107"/>
            <a:ext cx="8762582" cy="586332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Mid-ocean ridge </a:t>
            </a:r>
            <a:r>
              <a:rPr lang="en-US" sz="2800" dirty="0" smtClean="0"/>
              <a:t>– mountain ridges along the ocean floor</a:t>
            </a:r>
          </a:p>
          <a:p>
            <a:r>
              <a:rPr lang="en-US" sz="2800" b="1" dirty="0" smtClean="0"/>
              <a:t>Trenches</a:t>
            </a:r>
            <a:r>
              <a:rPr lang="en-US" sz="2800" dirty="0" smtClean="0"/>
              <a:t> – deep valleys in the ocean floor</a:t>
            </a:r>
          </a:p>
          <a:p>
            <a:r>
              <a:rPr lang="en-US" sz="2800" dirty="0" smtClean="0"/>
              <a:t>Mid-ocean ridges circle Earth and are nearly 60,000 km long.</a:t>
            </a:r>
          </a:p>
          <a:p>
            <a:pPr lvl="1"/>
            <a:r>
              <a:rPr lang="en-US" sz="2600" dirty="0" smtClean="0"/>
              <a:t>The mid-Atlantic ridge, at 16,000 km long, is longer than </a:t>
            </a:r>
            <a:r>
              <a:rPr lang="en-US" sz="2600" b="1" dirty="0" smtClean="0"/>
              <a:t>any mountain range on land.</a:t>
            </a:r>
          </a:p>
          <a:p>
            <a:pPr lvl="1"/>
            <a:r>
              <a:rPr lang="en-US" sz="2600" b="1" dirty="0" smtClean="0"/>
              <a:t>Earthquakes and volcanic eruptions </a:t>
            </a:r>
            <a:r>
              <a:rPr lang="en-US" sz="2600" dirty="0" smtClean="0"/>
              <a:t>are common along mid-ocean ridges.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76112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18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213" y="258337"/>
            <a:ext cx="8749071" cy="26057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Deep sea trenches can be 1000’s of km long and </a:t>
            </a:r>
            <a:r>
              <a:rPr lang="en-US" sz="2800" b="1" dirty="0" smtClean="0"/>
              <a:t>many km deep. </a:t>
            </a:r>
          </a:p>
          <a:p>
            <a:pPr lvl="1"/>
            <a:r>
              <a:rPr lang="en-US" sz="2600" dirty="0" smtClean="0"/>
              <a:t>The Mariana’s Trench is more than 11 km deep. The following diagram compares it’s size to that of </a:t>
            </a:r>
            <a:r>
              <a:rPr lang="en-US" sz="2600" b="1" dirty="0" smtClean="0"/>
              <a:t>Mt. Everest</a:t>
            </a:r>
            <a:r>
              <a:rPr lang="en-US" sz="2600" dirty="0" smtClean="0"/>
              <a:t>, the world’s tallest mountain.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0631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2070" y="209456"/>
            <a:ext cx="9575883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Making New Rock on the Ocean Floor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609" y="1139013"/>
            <a:ext cx="8745204" cy="521067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general, ocean rocks are </a:t>
            </a:r>
            <a:r>
              <a:rPr lang="en-US" sz="2800" b="1" dirty="0" smtClean="0"/>
              <a:t>much younger </a:t>
            </a:r>
            <a:r>
              <a:rPr lang="en-US" sz="2800" dirty="0" smtClean="0"/>
              <a:t>than land rocks.</a:t>
            </a:r>
          </a:p>
          <a:p>
            <a:pPr lvl="1"/>
            <a:r>
              <a:rPr lang="en-US" sz="2600" dirty="0" smtClean="0"/>
              <a:t>The ocean floor near mid-ocean ridges is younger than ocean floor </a:t>
            </a:r>
            <a:r>
              <a:rPr lang="en-US" sz="2600" b="1" dirty="0" smtClean="0"/>
              <a:t>farther away from the ridges.</a:t>
            </a:r>
            <a:endParaRPr lang="en-US" sz="2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499" y="3228884"/>
            <a:ext cx="6590211" cy="337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54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206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206240"/>
            <a:ext cx="49317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layer of sediment that covers the ocean floor</a:t>
            </a:r>
            <a:r>
              <a:rPr lang="en-US" sz="2400" b="1" dirty="0" smtClean="0"/>
              <a:t> gets thicker </a:t>
            </a:r>
            <a:r>
              <a:rPr lang="en-US" sz="2400" dirty="0" smtClean="0"/>
              <a:t>as you move farther away from the ridge.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This suggests the ocean floor is </a:t>
            </a:r>
            <a:r>
              <a:rPr lang="en-US" sz="2400" b="1" dirty="0" smtClean="0"/>
              <a:t>younger closer to the mid-ocean ridge.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96562" y="4350211"/>
            <a:ext cx="3847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Ocean rocks closer to a mid-ocean ridge are younger than ocean rocks farther from a ridge.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5905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748" y="798735"/>
            <a:ext cx="8586931" cy="51456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1962, Harry Hess proposed that new ocean crust is made at </a:t>
            </a:r>
            <a:r>
              <a:rPr lang="en-US" sz="2800" b="1" dirty="0" smtClean="0"/>
              <a:t>mid-ocean ridges.</a:t>
            </a:r>
          </a:p>
          <a:p>
            <a:pPr lvl="1"/>
            <a:r>
              <a:rPr lang="en-US" sz="2600" dirty="0" smtClean="0"/>
              <a:t>This process is called </a:t>
            </a:r>
            <a:r>
              <a:rPr lang="en-US" sz="2600" b="1" dirty="0" smtClean="0"/>
              <a:t>sea-floor spreading. </a:t>
            </a:r>
          </a:p>
          <a:p>
            <a:pPr lvl="1"/>
            <a:r>
              <a:rPr lang="en-US" sz="2600" dirty="0" smtClean="0"/>
              <a:t>This discovery was important to understanding </a:t>
            </a:r>
            <a:r>
              <a:rPr lang="en-US" sz="2600" b="1" dirty="0" smtClean="0"/>
              <a:t>how continents could move.</a:t>
            </a:r>
          </a:p>
          <a:p>
            <a:pPr lvl="1"/>
            <a:r>
              <a:rPr lang="en-US" sz="2600" dirty="0" smtClean="0"/>
              <a:t>Molten rock from a rift in a mid-ocean ridge cools, hardens, and continuously </a:t>
            </a:r>
            <a:r>
              <a:rPr lang="en-US" sz="2600" b="1" dirty="0" smtClean="0"/>
              <a:t>pushes older rock aside </a:t>
            </a:r>
            <a:r>
              <a:rPr lang="en-US" sz="2600" dirty="0" smtClean="0"/>
              <a:t>in the opposite direction.</a:t>
            </a:r>
          </a:p>
          <a:p>
            <a:pPr lvl="1"/>
            <a:r>
              <a:rPr lang="en-US" sz="2600" dirty="0" smtClean="0"/>
              <a:t>Continents are carried by the </a:t>
            </a:r>
            <a:r>
              <a:rPr lang="en-US" sz="2600" b="1" dirty="0" smtClean="0"/>
              <a:t>widening ocean floor.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98651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256" y="1229724"/>
            <a:ext cx="5985655" cy="4244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093" y="202650"/>
            <a:ext cx="305363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Mid-ocean ridges are </a:t>
            </a:r>
            <a:r>
              <a:rPr lang="en-US" sz="2400" b="1" dirty="0" smtClean="0"/>
              <a:t>higher</a:t>
            </a:r>
            <a:r>
              <a:rPr lang="en-US" sz="2400" dirty="0" smtClean="0"/>
              <a:t> than surrounding areas.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53630" y="202650"/>
            <a:ext cx="6090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Rift</a:t>
            </a:r>
            <a:r>
              <a:rPr lang="en-US" sz="2400" dirty="0" smtClean="0"/>
              <a:t>: The valley at the </a:t>
            </a:r>
            <a:r>
              <a:rPr lang="en-US" sz="2400" dirty="0" err="1" smtClean="0"/>
              <a:t>centre</a:t>
            </a:r>
            <a:r>
              <a:rPr lang="en-US" sz="2400" dirty="0" smtClean="0"/>
              <a:t> of the ridge has a crack, or rift, in the Earth’s crust. At this rift, </a:t>
            </a:r>
            <a:r>
              <a:rPr lang="en-US" sz="2400" b="1" dirty="0" smtClean="0"/>
              <a:t>molten rock, or magma, </a:t>
            </a:r>
            <a:r>
              <a:rPr lang="en-US" sz="2400" dirty="0" smtClean="0"/>
              <a:t>from deep inside Earth rises to fill the crack.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7256" y="5137101"/>
            <a:ext cx="8606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Magma erupts on the ocean floor and </a:t>
            </a:r>
            <a:r>
              <a:rPr lang="en-US" sz="2400" b="1" dirty="0" smtClean="0"/>
              <a:t>creates new rock.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This process is repeated over millions of years, </a:t>
            </a:r>
            <a:r>
              <a:rPr lang="en-US" sz="2400" b="1" dirty="0" smtClean="0"/>
              <a:t>new rock pushes older rock </a:t>
            </a:r>
            <a:r>
              <a:rPr lang="en-US" sz="2400" dirty="0" smtClean="0"/>
              <a:t>away from the ridge.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4207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ACTIVITY – Looking at Maps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290" y="2038256"/>
            <a:ext cx="8182610" cy="465386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Look at the maps from different time periods in history.</a:t>
            </a:r>
          </a:p>
          <a:p>
            <a:r>
              <a:rPr lang="en-US" sz="2800" dirty="0" smtClean="0"/>
              <a:t>What does the oldest known map show?</a:t>
            </a:r>
          </a:p>
          <a:p>
            <a:r>
              <a:rPr lang="en-US" sz="2800" dirty="0" smtClean="0"/>
              <a:t>What do maps from the 16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 show?</a:t>
            </a:r>
          </a:p>
          <a:p>
            <a:r>
              <a:rPr lang="en-US" sz="2800" dirty="0" smtClean="0"/>
              <a:t>How do they differ from maps from the 19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century?</a:t>
            </a:r>
          </a:p>
          <a:p>
            <a:r>
              <a:rPr lang="en-US" sz="2800" dirty="0" smtClean="0"/>
              <a:t>What observations can you make about the position and shape of continents from modern-day maps?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3180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6896"/>
            <a:ext cx="8913813" cy="142821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theory of plate tectonics provides a unified explanation for geological features and processes.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215" y="2203773"/>
            <a:ext cx="8623598" cy="444313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the 1970’s, research submarines were taking photos of the </a:t>
            </a:r>
            <a:r>
              <a:rPr lang="en-US" sz="2800" b="1" dirty="0" smtClean="0"/>
              <a:t>ocean floor.</a:t>
            </a:r>
          </a:p>
          <a:p>
            <a:pPr lvl="1"/>
            <a:r>
              <a:rPr lang="en-US" sz="2600" dirty="0" smtClean="0"/>
              <a:t>This allowed scientists to make direct observations of </a:t>
            </a:r>
            <a:r>
              <a:rPr lang="en-US" sz="2600" b="1" dirty="0" smtClean="0"/>
              <a:t>mid-ocean ridges and trenches.</a:t>
            </a:r>
          </a:p>
          <a:p>
            <a:pPr lvl="1"/>
            <a:r>
              <a:rPr lang="en-US" sz="2600" dirty="0" smtClean="0"/>
              <a:t>Eventually, scientists understood that Earth’s surface is made up of </a:t>
            </a:r>
            <a:r>
              <a:rPr lang="en-US" sz="2600" b="1" dirty="0" smtClean="0"/>
              <a:t>huge slabs of rock called tectonic plates.</a:t>
            </a:r>
          </a:p>
          <a:p>
            <a:pPr lvl="1"/>
            <a:r>
              <a:rPr lang="en-US" sz="2600" dirty="0" smtClean="0"/>
              <a:t>There are 12 major plates and many smaller ones, </a:t>
            </a:r>
            <a:r>
              <a:rPr lang="en-US" sz="2600" b="1" dirty="0" smtClean="0"/>
              <a:t>that all fit together.</a:t>
            </a:r>
            <a:endParaRPr lang="en-US" sz="2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80167" y="162120"/>
            <a:ext cx="24330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CONCEPT 4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74231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89" y="0"/>
            <a:ext cx="8135676" cy="55525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28229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Earth’s tectonic plates move very slowly – </a:t>
            </a:r>
            <a:r>
              <a:rPr lang="en-US" sz="2400" b="1" dirty="0" smtClean="0"/>
              <a:t>about 10 cm per year. </a:t>
            </a:r>
            <a:r>
              <a:rPr lang="en-US" sz="2400" dirty="0" smtClean="0"/>
              <a:t>This is about the same rate that your fingernails grow.</a:t>
            </a:r>
            <a:endParaRPr lang="en-US" sz="2400" dirty="0"/>
          </a:p>
        </p:txBody>
      </p:sp>
      <p:sp>
        <p:nvSpPr>
          <p:cNvPr id="2" name="Action Button: Forward or Next 1">
            <a:hlinkClick r:id="rId3" highlightClick="1"/>
          </p:cNvPr>
          <p:cNvSpPr/>
          <p:nvPr/>
        </p:nvSpPr>
        <p:spPr>
          <a:xfrm>
            <a:off x="3349195" y="5317523"/>
            <a:ext cx="2051382" cy="410706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10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7256" y="239004"/>
            <a:ext cx="9144000" cy="914400"/>
          </a:xfrm>
        </p:spPr>
        <p:txBody>
          <a:bodyPr>
            <a:normAutofit/>
          </a:bodyPr>
          <a:lstStyle/>
          <a:p>
            <a:r>
              <a:rPr lang="en-US" b="1" dirty="0" smtClean="0"/>
              <a:t>Plate Tectonics – A Unifying Theory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330" y="1209091"/>
            <a:ext cx="8421413" cy="52756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Theory of plate tectonics – the </a:t>
            </a:r>
            <a:r>
              <a:rPr lang="en-US" sz="2800" b="1" dirty="0" smtClean="0"/>
              <a:t>lithosphere</a:t>
            </a:r>
            <a:r>
              <a:rPr lang="en-US" sz="2800" dirty="0" smtClean="0"/>
              <a:t> is broken into large plates that interact and </a:t>
            </a:r>
            <a:r>
              <a:rPr lang="en-US" sz="2800" b="1" dirty="0" smtClean="0"/>
              <a:t>cause geologic activities.</a:t>
            </a:r>
          </a:p>
          <a:p>
            <a:pPr lvl="1"/>
            <a:r>
              <a:rPr lang="en-US" sz="2600" dirty="0" smtClean="0"/>
              <a:t>It explains how and why the </a:t>
            </a:r>
            <a:r>
              <a:rPr lang="en-US" sz="2600" b="1" dirty="0" smtClean="0"/>
              <a:t>continents move</a:t>
            </a:r>
            <a:r>
              <a:rPr lang="en-US" sz="2600" dirty="0" smtClean="0"/>
              <a:t>; </a:t>
            </a:r>
          </a:p>
          <a:p>
            <a:pPr lvl="2"/>
            <a:r>
              <a:rPr lang="en-US" sz="2600" dirty="0"/>
              <a:t>H</a:t>
            </a:r>
            <a:r>
              <a:rPr lang="en-US" sz="2600" dirty="0" smtClean="0"/>
              <a:t>ow and why </a:t>
            </a:r>
            <a:r>
              <a:rPr lang="en-US" sz="2600" b="1" dirty="0" smtClean="0"/>
              <a:t>sea floor spreading </a:t>
            </a:r>
            <a:r>
              <a:rPr lang="en-US" sz="2600" dirty="0" smtClean="0"/>
              <a:t>occurs;</a:t>
            </a:r>
          </a:p>
          <a:p>
            <a:pPr lvl="2"/>
            <a:r>
              <a:rPr lang="en-US" sz="2600" dirty="0" smtClean="0"/>
              <a:t>And how, why, and where </a:t>
            </a:r>
            <a:r>
              <a:rPr lang="en-US" sz="2600" b="1" dirty="0" smtClean="0"/>
              <a:t>earthquakes</a:t>
            </a:r>
            <a:r>
              <a:rPr lang="en-US" sz="2600" dirty="0" smtClean="0"/>
              <a:t>, volcanoes, and </a:t>
            </a:r>
            <a:r>
              <a:rPr lang="en-US" sz="2600" b="1" dirty="0" smtClean="0"/>
              <a:t>formation of mountains occur.</a:t>
            </a:r>
          </a:p>
          <a:p>
            <a:r>
              <a:rPr lang="en-US" sz="2800" dirty="0" smtClean="0"/>
              <a:t>It is a unifying theory because it brings together ideas and explanations from a </a:t>
            </a:r>
            <a:r>
              <a:rPr lang="en-US" sz="2800" b="1" dirty="0" smtClean="0"/>
              <a:t>wide array of sciences.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40232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56560" y="666656"/>
            <a:ext cx="970056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Scientists debated how to interpret the shapes and positions of Earth’s continents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36750"/>
            <a:ext cx="9144000" cy="499829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of the Earth’s surface appears to </a:t>
            </a:r>
            <a:r>
              <a:rPr lang="en-US" sz="2800" b="1" dirty="0" smtClean="0"/>
              <a:t>remain unchanged </a:t>
            </a:r>
            <a:r>
              <a:rPr lang="en-US" sz="2800" dirty="0" smtClean="0"/>
              <a:t>during the course of a human lifetime.</a:t>
            </a:r>
          </a:p>
          <a:p>
            <a:pPr lvl="1"/>
            <a:r>
              <a:rPr lang="en-US" sz="2600" dirty="0" smtClean="0"/>
              <a:t>On a </a:t>
            </a:r>
            <a:r>
              <a:rPr lang="en-US" sz="2600" b="1" dirty="0" smtClean="0"/>
              <a:t>geologic time scale</a:t>
            </a:r>
            <a:r>
              <a:rPr lang="en-US" sz="2600" dirty="0" smtClean="0"/>
              <a:t>, Earth’s surface has changed dramatically.</a:t>
            </a:r>
          </a:p>
          <a:p>
            <a:pPr lvl="1"/>
            <a:r>
              <a:rPr lang="en-US" sz="2600" dirty="0" smtClean="0"/>
              <a:t>Early mapmakers in the 1500’s were the first to suggest that edges of continents who share the Atlantic Ocean </a:t>
            </a:r>
            <a:r>
              <a:rPr lang="en-US" sz="2600" b="1" dirty="0" smtClean="0"/>
              <a:t>seemed to fit together.</a:t>
            </a:r>
            <a:endParaRPr lang="en-US" sz="2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710922" y="81880"/>
            <a:ext cx="24330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CONCEPT 1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19798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82" y="555106"/>
            <a:ext cx="8846578" cy="5437841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Fixism</a:t>
            </a:r>
            <a:r>
              <a:rPr lang="en-US" sz="2800" dirty="0" smtClean="0"/>
              <a:t> – the idea that continents have been in the same locations since </a:t>
            </a:r>
            <a:r>
              <a:rPr lang="en-US" sz="2800" b="1" dirty="0" smtClean="0"/>
              <a:t>Earth first formed.</a:t>
            </a:r>
          </a:p>
          <a:p>
            <a:pPr lvl="1"/>
            <a:r>
              <a:rPr lang="en-US" sz="2600" dirty="0" smtClean="0"/>
              <a:t>This idea was prevalent until the </a:t>
            </a:r>
            <a:r>
              <a:rPr lang="en-US" sz="2600" b="1" dirty="0" smtClean="0"/>
              <a:t>mid 1900’s</a:t>
            </a:r>
          </a:p>
          <a:p>
            <a:r>
              <a:rPr lang="en-US" sz="2800" dirty="0" smtClean="0"/>
              <a:t>Alfred </a:t>
            </a:r>
            <a:r>
              <a:rPr lang="en-US" sz="2800" dirty="0" err="1" smtClean="0"/>
              <a:t>Wegnener</a:t>
            </a:r>
            <a:r>
              <a:rPr lang="en-US" sz="2800" dirty="0" smtClean="0"/>
              <a:t> was a German scientist that wondered if Earth’s continents were once </a:t>
            </a:r>
            <a:r>
              <a:rPr lang="en-US" sz="2800" b="1" dirty="0" smtClean="0"/>
              <a:t>joined together. </a:t>
            </a:r>
          </a:p>
          <a:p>
            <a:r>
              <a:rPr lang="en-US" sz="2800" dirty="0" smtClean="0"/>
              <a:t>He collected </a:t>
            </a:r>
            <a:r>
              <a:rPr lang="en-US" sz="2800" b="1" dirty="0" smtClean="0"/>
              <a:t>rock, climate, and fossil </a:t>
            </a:r>
            <a:r>
              <a:rPr lang="en-US" sz="2800" dirty="0" smtClean="0"/>
              <a:t>information from around the world to see if he could find evidence to support the idea that </a:t>
            </a:r>
            <a:r>
              <a:rPr lang="en-US" sz="2800" b="1" dirty="0" smtClean="0"/>
              <a:t>continents moved.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58778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/>
          <a:lstStyle/>
          <a:p>
            <a:r>
              <a:rPr lang="en-US" b="1" dirty="0" smtClean="0"/>
              <a:t>The Continental Drift Hypothesis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801" y="1483968"/>
            <a:ext cx="8570011" cy="51938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Based on his collected evidence, Wegener proposed his </a:t>
            </a:r>
            <a:r>
              <a:rPr lang="en-US" sz="2800" b="1" dirty="0" smtClean="0"/>
              <a:t>continental drift hypothesis.</a:t>
            </a:r>
          </a:p>
          <a:p>
            <a:pPr lvl="1"/>
            <a:r>
              <a:rPr lang="en-US" sz="2600" dirty="0" smtClean="0"/>
              <a:t>He suggested that 200 million years ago, all the continents were connected as a single </a:t>
            </a:r>
            <a:r>
              <a:rPr lang="en-US" sz="2600" b="1" dirty="0" smtClean="0"/>
              <a:t>supercontinent called </a:t>
            </a:r>
            <a:r>
              <a:rPr lang="en-US" sz="2600" b="1" dirty="0" err="1" smtClean="0"/>
              <a:t>Pangea</a:t>
            </a:r>
            <a:r>
              <a:rPr lang="en-US" sz="2600" b="1" dirty="0" smtClean="0"/>
              <a:t>.</a:t>
            </a:r>
          </a:p>
          <a:p>
            <a:pPr lvl="1"/>
            <a:r>
              <a:rPr lang="en-US" sz="2600" dirty="0" smtClean="0"/>
              <a:t>He hypothesized that over time, the continents </a:t>
            </a:r>
            <a:r>
              <a:rPr lang="en-US" sz="2600" b="1" dirty="0" smtClean="0"/>
              <a:t>slowly moved apart </a:t>
            </a:r>
            <a:r>
              <a:rPr lang="en-US" sz="2600" dirty="0" smtClean="0"/>
              <a:t>until they reached their current positions.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29437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00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8874"/>
            <a:ext cx="8913813" cy="914400"/>
          </a:xfrm>
        </p:spPr>
        <p:txBody>
          <a:bodyPr/>
          <a:lstStyle/>
          <a:p>
            <a:r>
              <a:rPr lang="en-US" b="1" dirty="0" smtClean="0"/>
              <a:t>Wegener’s Hypothesis is Rejected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907" y="1218968"/>
            <a:ext cx="8669906" cy="547315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Even though Wegener had </a:t>
            </a:r>
            <a:r>
              <a:rPr lang="en-US" sz="2800" b="1" dirty="0" smtClean="0"/>
              <a:t>a lot of evidence </a:t>
            </a:r>
            <a:r>
              <a:rPr lang="en-US" sz="2800" dirty="0" smtClean="0"/>
              <a:t>supporting his hypothesis, most scientists strongly rejected it.</a:t>
            </a:r>
          </a:p>
          <a:p>
            <a:pPr lvl="1"/>
            <a:r>
              <a:rPr lang="en-US" sz="2600" dirty="0" smtClean="0"/>
              <a:t>Wegener could not explain </a:t>
            </a:r>
            <a:r>
              <a:rPr lang="en-US" sz="2600" b="1" dirty="0" smtClean="0"/>
              <a:t>how continents could move.</a:t>
            </a:r>
          </a:p>
          <a:p>
            <a:pPr lvl="1"/>
            <a:r>
              <a:rPr lang="en-US" sz="2600" dirty="0" smtClean="0"/>
              <a:t>Scientists could not imagine what forces could be </a:t>
            </a:r>
            <a:r>
              <a:rPr lang="en-US" sz="2600" b="1" dirty="0" smtClean="0"/>
              <a:t>large enough </a:t>
            </a:r>
            <a:r>
              <a:rPr lang="en-US" sz="2600" dirty="0" smtClean="0"/>
              <a:t>to make a continent move.</a:t>
            </a:r>
          </a:p>
          <a:p>
            <a:r>
              <a:rPr lang="en-US" sz="2800" dirty="0" smtClean="0"/>
              <a:t>Decades later, discoveries about the</a:t>
            </a:r>
            <a:r>
              <a:rPr lang="en-US" sz="2800" b="1" dirty="0" smtClean="0"/>
              <a:t> ocean floor </a:t>
            </a:r>
            <a:r>
              <a:rPr lang="en-US" sz="2800" dirty="0" smtClean="0"/>
              <a:t>provided information that supported the idea that continents move.</a:t>
            </a:r>
          </a:p>
          <a:p>
            <a:pPr lvl="1"/>
            <a:r>
              <a:rPr lang="en-US" sz="2600" dirty="0" smtClean="0"/>
              <a:t>His hypothesis is now seen as the start of the development of the </a:t>
            </a:r>
            <a:r>
              <a:rPr lang="en-US" sz="2600" b="1" dirty="0" smtClean="0"/>
              <a:t>theory of plate tectonics.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4096048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94441" y="855886"/>
            <a:ext cx="10333024" cy="125591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Technology helps scientists make inferences about the different layers of Earth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167" y="2111800"/>
            <a:ext cx="8735560" cy="453510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Earth is about 12 700 km in diameter.</a:t>
            </a:r>
          </a:p>
          <a:p>
            <a:pPr lvl="1"/>
            <a:r>
              <a:rPr lang="en-US" sz="2600" dirty="0" smtClean="0"/>
              <a:t>There is approximately </a:t>
            </a:r>
            <a:r>
              <a:rPr lang="en-US" sz="2600" b="1" dirty="0" smtClean="0"/>
              <a:t>6350 km </a:t>
            </a:r>
            <a:r>
              <a:rPr lang="en-US" sz="2600" dirty="0" smtClean="0"/>
              <a:t>between you and the </a:t>
            </a:r>
            <a:r>
              <a:rPr lang="en-US" sz="2600" dirty="0" err="1" smtClean="0"/>
              <a:t>centre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smtClean="0"/>
              <a:t>There are no tools that can probe that deep, so scientists must use </a:t>
            </a:r>
            <a:r>
              <a:rPr lang="en-US" sz="2600" b="1" dirty="0" smtClean="0"/>
              <a:t>indirect evidence </a:t>
            </a:r>
            <a:r>
              <a:rPr lang="en-US" sz="2600" dirty="0" smtClean="0"/>
              <a:t>to model Earth’s structure.</a:t>
            </a:r>
          </a:p>
          <a:p>
            <a:pPr lvl="1"/>
            <a:r>
              <a:rPr lang="en-US" sz="2600" dirty="0" smtClean="0"/>
              <a:t>One way is to study </a:t>
            </a:r>
            <a:r>
              <a:rPr lang="en-US" sz="2600" b="1" dirty="0" smtClean="0"/>
              <a:t>energy waves </a:t>
            </a:r>
            <a:r>
              <a:rPr lang="en-US" sz="2600" dirty="0" smtClean="0"/>
              <a:t>that travel through the interior during </a:t>
            </a:r>
            <a:r>
              <a:rPr lang="en-US" sz="2600" b="1" dirty="0" smtClean="0"/>
              <a:t>earthquakes.</a:t>
            </a:r>
          </a:p>
          <a:p>
            <a:pPr lvl="1"/>
            <a:r>
              <a:rPr lang="en-US" sz="2600" dirty="0" smtClean="0"/>
              <a:t>A waves </a:t>
            </a:r>
            <a:r>
              <a:rPr lang="en-US" sz="2600" b="1" dirty="0" smtClean="0"/>
              <a:t>speed and </a:t>
            </a:r>
            <a:r>
              <a:rPr lang="en-US" sz="2600" b="1" dirty="0" err="1" smtClean="0"/>
              <a:t>behaviour</a:t>
            </a:r>
            <a:r>
              <a:rPr lang="en-US" sz="2600" dirty="0" smtClean="0"/>
              <a:t> are affected by the material they pass through.</a:t>
            </a:r>
          </a:p>
          <a:p>
            <a:pPr lvl="1"/>
            <a:r>
              <a:rPr lang="en-US" sz="2600" dirty="0" smtClean="0"/>
              <a:t>Because of this, scientists can infer </a:t>
            </a:r>
            <a:r>
              <a:rPr lang="en-US" sz="2600" b="1" dirty="0" smtClean="0"/>
              <a:t>Earth’s structure and composition.</a:t>
            </a:r>
            <a:endParaRPr lang="en-US" sz="2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710922" y="271110"/>
            <a:ext cx="24330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CONCEPT 2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85110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538" y="372721"/>
            <a:ext cx="6293462" cy="43886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713062"/>
            <a:ext cx="30806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Crust</a:t>
            </a:r>
            <a:r>
              <a:rPr lang="en-US" sz="2200" dirty="0" smtClean="0"/>
              <a:t> – </a:t>
            </a:r>
            <a:r>
              <a:rPr lang="en-US" sz="2200" b="1" dirty="0" smtClean="0"/>
              <a:t>thin layer of solid rock </a:t>
            </a:r>
            <a:r>
              <a:rPr lang="en-US" sz="2200" dirty="0" smtClean="0"/>
              <a:t>surrounding Earth. Crust is thinner under oceans.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/>
              <a:t>Oceanic crust is mostly </a:t>
            </a:r>
            <a:r>
              <a:rPr lang="en-US" sz="2200" b="1" dirty="0" smtClean="0"/>
              <a:t>basalt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/>
              <a:t>Continental crust is mostly </a:t>
            </a:r>
            <a:r>
              <a:rPr lang="en-US" sz="2200" b="1" dirty="0" smtClean="0"/>
              <a:t>granite </a:t>
            </a:r>
            <a:endParaRPr lang="en-US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761362"/>
            <a:ext cx="90764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/>
              <a:t>Mantle</a:t>
            </a:r>
            <a:r>
              <a:rPr lang="en-US" sz="2100" dirty="0" smtClean="0"/>
              <a:t> – there is an </a:t>
            </a:r>
            <a:r>
              <a:rPr lang="en-US" sz="2100" b="1" dirty="0" smtClean="0"/>
              <a:t>upper and lower mantle</a:t>
            </a:r>
            <a:r>
              <a:rPr lang="en-US" sz="2100" dirty="0" smtClean="0"/>
              <a:t>. The top part of the upper mantle is </a:t>
            </a:r>
            <a:r>
              <a:rPr lang="en-US" sz="2100" b="1" dirty="0" smtClean="0"/>
              <a:t>solid.</a:t>
            </a:r>
          </a:p>
          <a:p>
            <a:pPr marL="285750" indent="-285750">
              <a:buFont typeface="Arial"/>
              <a:buChar char="•"/>
            </a:pPr>
            <a:r>
              <a:rPr lang="en-US" sz="2100" dirty="0" smtClean="0"/>
              <a:t>A part just below this is made of rock that is soft like taffy so it can </a:t>
            </a:r>
            <a:r>
              <a:rPr lang="en-US" sz="2100" b="1" dirty="0" smtClean="0"/>
              <a:t>flow slowly.</a:t>
            </a:r>
          </a:p>
          <a:p>
            <a:pPr marL="285750" indent="-285750">
              <a:buFont typeface="Arial"/>
              <a:buChar char="•"/>
            </a:pPr>
            <a:r>
              <a:rPr lang="en-US" sz="2100" dirty="0" smtClean="0"/>
              <a:t>The rest of the upper and lower mantle are made of denser, </a:t>
            </a:r>
            <a:r>
              <a:rPr lang="en-US" sz="2100" b="1" dirty="0" smtClean="0"/>
              <a:t>more solid material.</a:t>
            </a: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2743035010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642</TotalTime>
  <Words>1212</Words>
  <Application>Microsoft Macintosh PowerPoint</Application>
  <PresentationFormat>On-screen Show (4:3)</PresentationFormat>
  <Paragraphs>87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Perception</vt:lpstr>
      <vt:lpstr>4.1 – What ideas, observations, and evidence led to the theory of plate tectonics?</vt:lpstr>
      <vt:lpstr>ACTIVITY – Looking at Maps</vt:lpstr>
      <vt:lpstr>Scientists debated how to interpret the shapes and positions of Earth’s continents</vt:lpstr>
      <vt:lpstr>PowerPoint Presentation</vt:lpstr>
      <vt:lpstr>The Continental Drift Hypothesis</vt:lpstr>
      <vt:lpstr>PowerPoint Presentation</vt:lpstr>
      <vt:lpstr>Wegener’s Hypothesis is Rejected</vt:lpstr>
      <vt:lpstr>Technology helps scientists make inferences about the different layers of Earth</vt:lpstr>
      <vt:lpstr>PowerPoint Presentation</vt:lpstr>
      <vt:lpstr>PowerPoint Presentation</vt:lpstr>
      <vt:lpstr>Studies of the ocean floor revealed where new rock is made</vt:lpstr>
      <vt:lpstr>Mountains and Trenches of the Ocean Floor</vt:lpstr>
      <vt:lpstr>PowerPoint Presentation</vt:lpstr>
      <vt:lpstr>PowerPoint Presentation</vt:lpstr>
      <vt:lpstr>PowerPoint Presentation</vt:lpstr>
      <vt:lpstr>Making New Rock on the Ocean Floor</vt:lpstr>
      <vt:lpstr>PowerPoint Presentation</vt:lpstr>
      <vt:lpstr>PowerPoint Presentation</vt:lpstr>
      <vt:lpstr>PowerPoint Presentation</vt:lpstr>
      <vt:lpstr>The theory of plate tectonics provides a unified explanation for geological features and processes.</vt:lpstr>
      <vt:lpstr>PowerPoint Presentation</vt:lpstr>
      <vt:lpstr>Plate Tectonics – A Unifying Theory</vt:lpstr>
    </vt:vector>
  </TitlesOfParts>
  <Company>Teacher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4.1 – What ideas, observations, and evidence led to the theory of plate tectonics?</dc:title>
  <dc:creator>Danielle Martel</dc:creator>
  <cp:lastModifiedBy>Danielle Martel</cp:lastModifiedBy>
  <cp:revision>24</cp:revision>
  <dcterms:created xsi:type="dcterms:W3CDTF">2018-03-26T23:22:33Z</dcterms:created>
  <dcterms:modified xsi:type="dcterms:W3CDTF">2018-04-28T17:52:59Z</dcterms:modified>
</cp:coreProperties>
</file>