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04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18-10-14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18-10-14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18-10-14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18-10-14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18-10-14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18-10-14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18-10-14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www.youtube.com/watch?v=9i7kAt97XYU&amp;t=209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RDQa0okkpf0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ZoHO3fAj_78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R8cR75iKG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www.youtube.com/watch?v=yDIQzUSezmA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84" y="0"/>
            <a:ext cx="9010316" cy="2674975"/>
          </a:xfrm>
        </p:spPr>
        <p:txBody>
          <a:bodyPr/>
          <a:lstStyle/>
          <a:p>
            <a:r>
              <a:rPr lang="en-US" sz="6600" b="1" dirty="0" smtClean="0"/>
              <a:t>The Origin of Species/The History of Life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60818"/>
            <a:ext cx="6400800" cy="559069"/>
          </a:xfrm>
        </p:spPr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92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053"/>
          </a:xfrm>
        </p:spPr>
        <p:txBody>
          <a:bodyPr/>
          <a:lstStyle/>
          <a:p>
            <a:r>
              <a:rPr lang="en-US" b="1" dirty="0" smtClean="0"/>
              <a:t>Radioactive Dating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2" y="1092201"/>
            <a:ext cx="861995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Scientists use </a:t>
            </a:r>
            <a:r>
              <a:rPr lang="en-US" sz="2800" b="1" dirty="0" smtClean="0"/>
              <a:t>radioactive decay </a:t>
            </a:r>
            <a:r>
              <a:rPr lang="en-US" sz="2800" dirty="0" smtClean="0"/>
              <a:t>to assign absolute ages to rocks.</a:t>
            </a:r>
          </a:p>
          <a:p>
            <a:pPr lvl="1"/>
            <a:r>
              <a:rPr lang="en-US" sz="2400" dirty="0" smtClean="0"/>
              <a:t>Radioactive elements in rocks decay into </a:t>
            </a:r>
            <a:r>
              <a:rPr lang="en-US" sz="2400" b="1" dirty="0" smtClean="0"/>
              <a:t>nonradioactive elements at a steady rate</a:t>
            </a:r>
            <a:r>
              <a:rPr lang="en-US" sz="2400" dirty="0" smtClean="0"/>
              <a:t>, which is measured as a half-life.</a:t>
            </a:r>
          </a:p>
          <a:p>
            <a:pPr lvl="1"/>
            <a:r>
              <a:rPr lang="en-US" sz="2400" dirty="0" smtClean="0"/>
              <a:t>A half-life is the </a:t>
            </a:r>
            <a:r>
              <a:rPr lang="en-US" sz="2400" b="1" dirty="0" smtClean="0"/>
              <a:t>length of time required for half of the radioactive atoms </a:t>
            </a:r>
            <a:r>
              <a:rPr lang="en-US" sz="2400" dirty="0" smtClean="0"/>
              <a:t>in a sample to decay.</a:t>
            </a:r>
          </a:p>
          <a:p>
            <a:r>
              <a:rPr lang="en-US" sz="2800" i="1" dirty="0" smtClean="0"/>
              <a:t>In radioactive dating, scientists calculate the age of a sample based on the </a:t>
            </a:r>
            <a:r>
              <a:rPr lang="en-US" sz="2800" b="1" i="1" dirty="0" smtClean="0"/>
              <a:t>amount of remaining radioactive isotopes </a:t>
            </a:r>
            <a:r>
              <a:rPr lang="en-US" sz="2800" i="1" dirty="0" smtClean="0"/>
              <a:t>it contains. 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849" y="541449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63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935" y="0"/>
            <a:ext cx="5192278" cy="1769806"/>
          </a:xfrm>
        </p:spPr>
        <p:txBody>
          <a:bodyPr/>
          <a:lstStyle/>
          <a:p>
            <a:r>
              <a:rPr lang="en-US" b="1" dirty="0" smtClean="0"/>
              <a:t>Geologic Time Scale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35" y="2080535"/>
            <a:ext cx="4688301" cy="422862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Paleontologists use </a:t>
            </a:r>
            <a:r>
              <a:rPr lang="en-US" sz="2800" b="1" dirty="0" smtClean="0"/>
              <a:t>divisions of the geologic time scale </a:t>
            </a:r>
            <a:r>
              <a:rPr lang="en-US" sz="2800" dirty="0" smtClean="0"/>
              <a:t>to represent evolutionary time.</a:t>
            </a:r>
          </a:p>
          <a:p>
            <a:r>
              <a:rPr lang="en-US" sz="2800" i="1" dirty="0" smtClean="0"/>
              <a:t>After Precambrian Time, the basic divisions of the </a:t>
            </a:r>
            <a:r>
              <a:rPr lang="en-US" sz="2800" b="1" i="1" dirty="0" smtClean="0"/>
              <a:t>geologic time scale are eras and periods.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78" y="0"/>
            <a:ext cx="349452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28" y="584154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8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737"/>
            <a:ext cx="8229600" cy="815474"/>
          </a:xfrm>
        </p:spPr>
        <p:txBody>
          <a:bodyPr/>
          <a:lstStyle/>
          <a:p>
            <a:r>
              <a:rPr lang="en-US" b="1" dirty="0" smtClean="0"/>
              <a:t>Eras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367" y="1560095"/>
            <a:ext cx="859589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Geologists divide the time between the Precambrian and the present into three eras.</a:t>
            </a:r>
          </a:p>
          <a:p>
            <a:pPr lvl="1"/>
            <a:r>
              <a:rPr lang="en-US" sz="2400" dirty="0" smtClean="0"/>
              <a:t>1. </a:t>
            </a:r>
            <a:r>
              <a:rPr lang="en-US" sz="2400" b="1" dirty="0" smtClean="0"/>
              <a:t>The Paleozoic Era </a:t>
            </a:r>
            <a:r>
              <a:rPr lang="en-US" sz="2400" dirty="0" smtClean="0"/>
              <a:t>-  many </a:t>
            </a:r>
            <a:r>
              <a:rPr lang="en-US" sz="2400" b="1" dirty="0" smtClean="0"/>
              <a:t>vertebrates and invertebrates </a:t>
            </a:r>
            <a:r>
              <a:rPr lang="en-US" sz="2400" dirty="0" smtClean="0"/>
              <a:t>lived during this time.</a:t>
            </a:r>
          </a:p>
          <a:p>
            <a:pPr lvl="1"/>
            <a:r>
              <a:rPr lang="en-US" sz="2400" dirty="0" smtClean="0"/>
              <a:t>2. </a:t>
            </a:r>
            <a:r>
              <a:rPr lang="en-US" sz="2400" b="1" dirty="0" smtClean="0"/>
              <a:t>The Mesozoic Era </a:t>
            </a:r>
            <a:r>
              <a:rPr lang="mr-IN" sz="2400" dirty="0" smtClean="0"/>
              <a:t>–</a:t>
            </a:r>
            <a:r>
              <a:rPr lang="en-US" sz="2400" dirty="0" smtClean="0"/>
              <a:t> the </a:t>
            </a:r>
            <a:r>
              <a:rPr lang="en-US" sz="2400" b="1" dirty="0" smtClean="0"/>
              <a:t>age of the dinosaurs</a:t>
            </a:r>
            <a:r>
              <a:rPr lang="en-US" sz="2400" dirty="0" smtClean="0"/>
              <a:t>, mammals began to evolve during this time as well</a:t>
            </a:r>
          </a:p>
          <a:p>
            <a:pPr lvl="1"/>
            <a:r>
              <a:rPr lang="en-US" sz="2400" dirty="0" smtClean="0"/>
              <a:t>3. </a:t>
            </a:r>
            <a:r>
              <a:rPr lang="en-US" sz="2400" b="1" dirty="0" smtClean="0"/>
              <a:t>The Cenozoic Era </a:t>
            </a:r>
            <a:r>
              <a:rPr lang="mr-IN" sz="2400" dirty="0" smtClean="0"/>
              <a:t>–</a:t>
            </a:r>
            <a:r>
              <a:rPr lang="en-US" sz="2400" dirty="0" smtClean="0"/>
              <a:t> the </a:t>
            </a:r>
            <a:r>
              <a:rPr lang="en-US" sz="2400" b="1" dirty="0" smtClean="0"/>
              <a:t>age of the mammals </a:t>
            </a:r>
            <a:r>
              <a:rPr lang="en-US" sz="2400" dirty="0" smtClean="0"/>
              <a:t>as they have become common during this time.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756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526"/>
          </a:xfrm>
        </p:spPr>
        <p:txBody>
          <a:bodyPr/>
          <a:lstStyle/>
          <a:p>
            <a:r>
              <a:rPr lang="en-US" b="1" dirty="0" smtClean="0"/>
              <a:t>Periods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634630" y="3084669"/>
            <a:ext cx="1675443" cy="1116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421" y="830131"/>
            <a:ext cx="8983579" cy="27579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Eras are </a:t>
            </a:r>
            <a:r>
              <a:rPr lang="en-US" sz="2800" b="1" dirty="0" smtClean="0"/>
              <a:t>subdivided into periods</a:t>
            </a:r>
            <a:r>
              <a:rPr lang="en-US" sz="2800" dirty="0" smtClean="0"/>
              <a:t>, which range in length from tens of millions of years to less than two million years. </a:t>
            </a:r>
          </a:p>
          <a:p>
            <a:r>
              <a:rPr lang="en-US" sz="2800" dirty="0" smtClean="0"/>
              <a:t>Many periods are named for places around the world where geologists first described the</a:t>
            </a:r>
            <a:r>
              <a:rPr lang="en-US" sz="2800" b="1" dirty="0" smtClean="0"/>
              <a:t> rocks and fossils of that period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410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0268"/>
          </a:xfrm>
        </p:spPr>
        <p:txBody>
          <a:bodyPr/>
          <a:lstStyle/>
          <a:p>
            <a:r>
              <a:rPr lang="en-US" sz="4600" b="1" dirty="0" smtClean="0"/>
              <a:t>3.2 </a:t>
            </a:r>
            <a:r>
              <a:rPr lang="mr-IN" sz="4600" b="1" dirty="0" smtClean="0"/>
              <a:t>–</a:t>
            </a:r>
            <a:r>
              <a:rPr lang="en-US" sz="4600" b="1" dirty="0" smtClean="0"/>
              <a:t> EARTH’S EARLY HISTORY</a:t>
            </a:r>
            <a:endParaRPr lang="en-US" sz="4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55" y="1999476"/>
            <a:ext cx="8771248" cy="3586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life comes only from life, then </a:t>
            </a:r>
            <a:r>
              <a:rPr lang="en-US" sz="2800" b="1" dirty="0" smtClean="0"/>
              <a:t>how did life on Earth first begin</a:t>
            </a:r>
            <a:r>
              <a:rPr lang="en-US" sz="2800" dirty="0" smtClean="0"/>
              <a:t>?</a:t>
            </a:r>
          </a:p>
          <a:p>
            <a:pPr lvl="1"/>
            <a:r>
              <a:rPr lang="en-US" sz="2400" dirty="0" smtClean="0"/>
              <a:t>This section presents the current scientific view of event on the early Earth.</a:t>
            </a:r>
          </a:p>
          <a:p>
            <a:pPr lvl="1"/>
            <a:r>
              <a:rPr lang="en-US" sz="2400" dirty="0" smtClean="0"/>
              <a:t>Furthermore, there is only a small amount of evidence to support this hypotheses, which makes it likely that </a:t>
            </a:r>
            <a:r>
              <a:rPr lang="en-US" sz="2400" b="1" dirty="0" smtClean="0"/>
              <a:t>scientific ideas around this will change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1824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158"/>
          </a:xfrm>
        </p:spPr>
        <p:txBody>
          <a:bodyPr/>
          <a:lstStyle/>
          <a:p>
            <a:r>
              <a:rPr lang="en-US" b="1" dirty="0" smtClean="0"/>
              <a:t>Formation of Earth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3363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Geologic evidence shows that the following events likely occurred during </a:t>
            </a:r>
            <a:r>
              <a:rPr lang="en-US" sz="2800" b="1" dirty="0" smtClean="0"/>
              <a:t>Earth’s formation approximately 4.6 billion years ago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Pieces of cosmic debris were </a:t>
            </a:r>
            <a:r>
              <a:rPr lang="en-US" sz="2400" b="1" dirty="0" smtClean="0"/>
              <a:t>attracted to one another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The planet was then struck by one or more objects which produced enough </a:t>
            </a:r>
            <a:r>
              <a:rPr lang="en-US" sz="2400" b="1" dirty="0" smtClean="0"/>
              <a:t>heat to melt the entire globe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47177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042"/>
            <a:ext cx="914399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Once melted, it’s elements </a:t>
            </a:r>
            <a:r>
              <a:rPr lang="en-US" sz="2800" b="1" dirty="0" smtClean="0"/>
              <a:t>rearranged themselves according to density</a:t>
            </a:r>
            <a:r>
              <a:rPr lang="en-US" sz="2800" dirty="0" smtClean="0"/>
              <a:t>.</a:t>
            </a:r>
          </a:p>
          <a:p>
            <a:pPr lvl="1"/>
            <a:r>
              <a:rPr lang="en-US" sz="2400" dirty="0" smtClean="0"/>
              <a:t>The most dense elements  formed the </a:t>
            </a:r>
            <a:r>
              <a:rPr lang="en-US" sz="2400" b="1" dirty="0" smtClean="0"/>
              <a:t>planet’s core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The least dense elements formed the </a:t>
            </a:r>
            <a:r>
              <a:rPr lang="en-US" sz="2400" b="1" dirty="0" smtClean="0"/>
              <a:t>first atmosphere</a:t>
            </a:r>
            <a:r>
              <a:rPr lang="en-US" sz="2400" dirty="0" smtClean="0"/>
              <a:t>.</a:t>
            </a:r>
          </a:p>
          <a:p>
            <a:r>
              <a:rPr lang="en-US" sz="2800" i="1" dirty="0" smtClean="0"/>
              <a:t>Earth’s early atmosphere probably contained </a:t>
            </a:r>
            <a:r>
              <a:rPr lang="en-US" sz="2800" b="1" i="1" dirty="0" smtClean="0"/>
              <a:t>hydrogen cyanide</a:t>
            </a:r>
            <a:r>
              <a:rPr lang="en-US" sz="2800" i="1" dirty="0" smtClean="0"/>
              <a:t>, carbon dioxide, </a:t>
            </a:r>
            <a:r>
              <a:rPr lang="en-US" sz="2800" b="1" i="1" dirty="0" smtClean="0"/>
              <a:t>carbon monoxide</a:t>
            </a:r>
            <a:r>
              <a:rPr lang="en-US" sz="2800" i="1" dirty="0" smtClean="0"/>
              <a:t>, nitrogen, </a:t>
            </a:r>
            <a:r>
              <a:rPr lang="en-US" sz="2800" b="1" i="1" dirty="0" smtClean="0"/>
              <a:t>hydrogen sulfide</a:t>
            </a:r>
            <a:r>
              <a:rPr lang="en-US" sz="2800" i="1" dirty="0" smtClean="0"/>
              <a:t>, and water.</a:t>
            </a:r>
            <a:endParaRPr lang="en-US" sz="2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547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7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824832"/>
            <a:ext cx="8726905" cy="50706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About 4 billion years ago, Earth cooled enough for </a:t>
            </a:r>
            <a:r>
              <a:rPr lang="en-US" sz="2800" b="1" dirty="0" smtClean="0"/>
              <a:t>solid rocks to form.</a:t>
            </a:r>
          </a:p>
          <a:p>
            <a:pPr lvl="1"/>
            <a:r>
              <a:rPr lang="en-US" sz="2400" b="1" dirty="0" smtClean="0"/>
              <a:t>Oceans did not exist </a:t>
            </a:r>
            <a:r>
              <a:rPr lang="en-US" sz="2400" dirty="0" smtClean="0"/>
              <a:t>because volcanic activity shook Earth’s crust, and comets and asteroids bombarded the surface making i</a:t>
            </a:r>
            <a:r>
              <a:rPr lang="en-US" sz="2400" b="1" dirty="0" smtClean="0"/>
              <a:t>t too hot for water to form.</a:t>
            </a:r>
          </a:p>
          <a:p>
            <a:r>
              <a:rPr lang="en-US" sz="2800" dirty="0" smtClean="0"/>
              <a:t>About 3.8 billion years ago, Earth’s surface cooled enough for </a:t>
            </a:r>
            <a:r>
              <a:rPr lang="en-US" sz="2800" b="1" dirty="0" smtClean="0"/>
              <a:t>water to remain liquid.</a:t>
            </a:r>
          </a:p>
          <a:p>
            <a:pPr lvl="1"/>
            <a:r>
              <a:rPr lang="en-US" sz="2400" dirty="0" smtClean="0"/>
              <a:t>Thunderstorms drenched the planet, and oceans </a:t>
            </a:r>
            <a:r>
              <a:rPr lang="en-US" sz="2400" b="1" dirty="0" smtClean="0"/>
              <a:t>covered most of the surface.</a:t>
            </a:r>
          </a:p>
          <a:p>
            <a:pPr lvl="1"/>
            <a:r>
              <a:rPr lang="en-US" sz="2400" dirty="0" smtClean="0"/>
              <a:t>Oceans were brown because an</a:t>
            </a:r>
            <a:r>
              <a:rPr lang="en-US" sz="2400" b="1" dirty="0" smtClean="0"/>
              <a:t> excess of dissolved iron.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109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6228"/>
          </a:xfrm>
        </p:spPr>
        <p:txBody>
          <a:bodyPr/>
          <a:lstStyle/>
          <a:p>
            <a:r>
              <a:rPr lang="en-US" b="1" dirty="0" smtClean="0"/>
              <a:t>The First Organic Molecules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2" y="1424570"/>
            <a:ext cx="8865829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the 1950’s Stanley Miller and Harold Urey tried to </a:t>
            </a:r>
            <a:r>
              <a:rPr lang="en-US" sz="2800" b="1" dirty="0" smtClean="0"/>
              <a:t>simulate conditions </a:t>
            </a:r>
            <a:r>
              <a:rPr lang="en-US" sz="2800" dirty="0" smtClean="0"/>
              <a:t>on the early Earth in a laboratory.</a:t>
            </a:r>
          </a:p>
          <a:p>
            <a:pPr lvl="1"/>
            <a:r>
              <a:rPr lang="en-US" sz="2400" dirty="0" smtClean="0"/>
              <a:t>They filled a flask with hydrogen, methane, ammonia, and water to </a:t>
            </a:r>
            <a:r>
              <a:rPr lang="en-US" sz="2400" b="1" dirty="0" smtClean="0"/>
              <a:t>represent the atmosphere.</a:t>
            </a:r>
          </a:p>
          <a:p>
            <a:pPr lvl="1"/>
            <a:r>
              <a:rPr lang="en-US" sz="2400" dirty="0" smtClean="0"/>
              <a:t>They made certain </a:t>
            </a:r>
            <a:r>
              <a:rPr lang="en-US" sz="2400" b="1" dirty="0" smtClean="0"/>
              <a:t>no microorganisms could contaminate the simulation</a:t>
            </a:r>
            <a:r>
              <a:rPr lang="en-US" sz="2400" dirty="0" smtClean="0"/>
              <a:t>, and then passed electric sparks to simulate lightening.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942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212516"/>
            <a:ext cx="8673432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Over a few days, </a:t>
            </a:r>
            <a:r>
              <a:rPr lang="en-US" sz="2800" b="1" dirty="0" smtClean="0"/>
              <a:t>several amino acids </a:t>
            </a:r>
            <a:r>
              <a:rPr lang="mr-IN" sz="2800" dirty="0" smtClean="0"/>
              <a:t>–</a:t>
            </a:r>
            <a:r>
              <a:rPr lang="en-US" sz="2800" dirty="0" smtClean="0"/>
              <a:t> the building blocks of proteins </a:t>
            </a:r>
            <a:r>
              <a:rPr lang="mr-IN" sz="2800" dirty="0" smtClean="0"/>
              <a:t>–</a:t>
            </a:r>
            <a:r>
              <a:rPr lang="en-US" sz="2800" dirty="0" smtClean="0"/>
              <a:t> began to accumulate.</a:t>
            </a:r>
          </a:p>
          <a:p>
            <a:r>
              <a:rPr lang="en-US" sz="2800" i="1" dirty="0" smtClean="0"/>
              <a:t>Miller and Urey’s experiments suggested how mixtures of the</a:t>
            </a:r>
            <a:r>
              <a:rPr lang="en-US" sz="2800" b="1" i="1" dirty="0" smtClean="0"/>
              <a:t> organic compounds necessary for life </a:t>
            </a:r>
            <a:r>
              <a:rPr lang="en-US" sz="2800" i="1" dirty="0" smtClean="0"/>
              <a:t>could have </a:t>
            </a:r>
            <a:r>
              <a:rPr lang="en-US" sz="2800" b="1" i="1" dirty="0" smtClean="0"/>
              <a:t>arisen from simpler compounds </a:t>
            </a:r>
            <a:r>
              <a:rPr lang="en-US" sz="2800" i="1" dirty="0" smtClean="0"/>
              <a:t>present on a primitive Earth.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39" y="4451232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2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5684"/>
          </a:xfrm>
        </p:spPr>
        <p:txBody>
          <a:bodyPr/>
          <a:lstStyle/>
          <a:p>
            <a:r>
              <a:rPr lang="en-US" b="1" dirty="0" smtClean="0"/>
              <a:t>3.1 </a:t>
            </a:r>
            <a:r>
              <a:rPr lang="mr-IN" b="1" dirty="0" smtClean="0"/>
              <a:t>–</a:t>
            </a:r>
            <a:r>
              <a:rPr lang="en-US" b="1" dirty="0" smtClean="0"/>
              <a:t> THE FOSSIL RECORD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684"/>
            <a:ext cx="91440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Studying life’s history is on of the most fascinating and challenging parts of biology, researchers go about it in several ways.</a:t>
            </a:r>
          </a:p>
          <a:p>
            <a:pPr lvl="1"/>
            <a:r>
              <a:rPr lang="en-US" sz="2400" dirty="0" smtClean="0"/>
              <a:t>One technique is to read the pieces of the story that are “written” in </a:t>
            </a:r>
            <a:r>
              <a:rPr lang="en-US" sz="2400" b="1" dirty="0" smtClean="0"/>
              <a:t>ancient rocks</a:t>
            </a:r>
            <a:r>
              <a:rPr lang="en-US" sz="2400" dirty="0" smtClean="0"/>
              <a:t>, in </a:t>
            </a:r>
            <a:r>
              <a:rPr lang="en-US" sz="2400" b="1" dirty="0" smtClean="0"/>
              <a:t>petrified sap </a:t>
            </a:r>
            <a:r>
              <a:rPr lang="en-US" sz="2400" dirty="0" smtClean="0"/>
              <a:t>of ancient trees, in </a:t>
            </a:r>
            <a:r>
              <a:rPr lang="en-US" sz="2400" b="1" dirty="0" smtClean="0"/>
              <a:t>peat bogs and tar pits</a:t>
            </a:r>
            <a:r>
              <a:rPr lang="en-US" sz="2400" dirty="0" smtClean="0"/>
              <a:t>, and in </a:t>
            </a:r>
            <a:r>
              <a:rPr lang="en-US" sz="2400" b="1" dirty="0" smtClean="0"/>
              <a:t>polar glaciers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040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23 at 8.0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013248"/>
          </a:xfrm>
        </p:spPr>
        <p:txBody>
          <a:bodyPr/>
          <a:lstStyle/>
          <a:p>
            <a:r>
              <a:rPr lang="en-US" b="1" dirty="0" smtClean="0"/>
              <a:t>The Puzzle of Life’s Origins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stew of organic molecules is a long way from a </a:t>
            </a:r>
            <a:r>
              <a:rPr lang="en-US" sz="2800" b="1" dirty="0" smtClean="0"/>
              <a:t>living cell.</a:t>
            </a:r>
          </a:p>
          <a:p>
            <a:r>
              <a:rPr lang="en-US" sz="2800" dirty="0" smtClean="0"/>
              <a:t>Geological evidence suggests that about 200-300 million years after Earth cooled enough to carry liquid water, </a:t>
            </a:r>
            <a:r>
              <a:rPr lang="en-US" sz="2800" b="1" dirty="0" smtClean="0"/>
              <a:t>cells similar to modern bacteria were common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4358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5" y="0"/>
            <a:ext cx="8849895" cy="1069474"/>
          </a:xfrm>
        </p:spPr>
        <p:txBody>
          <a:bodyPr/>
          <a:lstStyle/>
          <a:p>
            <a:r>
              <a:rPr lang="en-US" b="1" dirty="0" smtClean="0"/>
              <a:t>Formation of Microspheres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5" y="1069474"/>
            <a:ext cx="8716212" cy="36094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Under certain conditions, large organic molecules can form tiny </a:t>
            </a:r>
            <a:r>
              <a:rPr lang="en-US" sz="2800" b="1" dirty="0" smtClean="0"/>
              <a:t>bubbles called </a:t>
            </a:r>
            <a:r>
              <a:rPr lang="en-US" sz="2800" b="1" dirty="0" err="1" smtClean="0"/>
              <a:t>proteinoid</a:t>
            </a:r>
            <a:r>
              <a:rPr lang="en-US" sz="2800" b="1" dirty="0" smtClean="0"/>
              <a:t> microspheres.</a:t>
            </a:r>
          </a:p>
          <a:p>
            <a:pPr lvl="1"/>
            <a:r>
              <a:rPr lang="en-US" sz="2400" dirty="0" smtClean="0"/>
              <a:t>These have characteristics of living cells such as selectively </a:t>
            </a:r>
            <a:r>
              <a:rPr lang="en-US" sz="2400" b="1" dirty="0" smtClean="0"/>
              <a:t>permeable membranes</a:t>
            </a:r>
            <a:r>
              <a:rPr lang="en-US" sz="2400" dirty="0" smtClean="0"/>
              <a:t>, and a simple means of </a:t>
            </a:r>
            <a:r>
              <a:rPr lang="en-US" sz="2400" b="1" dirty="0" smtClean="0"/>
              <a:t>storing and releasing energy.</a:t>
            </a:r>
          </a:p>
          <a:p>
            <a:pPr lvl="1"/>
            <a:r>
              <a:rPr lang="en-US" sz="2400" dirty="0" smtClean="0"/>
              <a:t>Scientists believe that these could have evolved into the </a:t>
            </a:r>
            <a:r>
              <a:rPr lang="en-US" sz="2400" b="1" dirty="0" smtClean="0"/>
              <a:t>first living cells.</a:t>
            </a:r>
            <a:endParaRPr lang="en-US" sz="2400" b="1" dirty="0"/>
          </a:p>
        </p:txBody>
      </p:sp>
      <p:pic>
        <p:nvPicPr>
          <p:cNvPr id="5" name="Picture 4" descr="microspher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736" y="4041245"/>
            <a:ext cx="3535614" cy="281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44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26" y="0"/>
            <a:ext cx="8636000" cy="1082842"/>
          </a:xfrm>
        </p:spPr>
        <p:txBody>
          <a:bodyPr/>
          <a:lstStyle/>
          <a:p>
            <a:r>
              <a:rPr lang="en-US" b="1" dirty="0" smtClean="0"/>
              <a:t>Free Oxygen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25" y="1172410"/>
            <a:ext cx="8836527" cy="52979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Microscopic fossils, or </a:t>
            </a:r>
            <a:r>
              <a:rPr lang="en-US" sz="2800" b="1" dirty="0" smtClean="0"/>
              <a:t>microfossils</a:t>
            </a:r>
            <a:r>
              <a:rPr lang="en-US" sz="2800" dirty="0" smtClean="0"/>
              <a:t>, of single-celled </a:t>
            </a:r>
            <a:r>
              <a:rPr lang="en-US" sz="2800" b="1" dirty="0" smtClean="0"/>
              <a:t>prokaryotic organisms that resemble modern bacteria </a:t>
            </a:r>
            <a:r>
              <a:rPr lang="en-US" sz="2800" dirty="0" smtClean="0"/>
              <a:t>have been found in rocks more than 3.5 billion years old.</a:t>
            </a:r>
          </a:p>
          <a:p>
            <a:pPr lvl="1"/>
            <a:r>
              <a:rPr lang="en-US" sz="2400" dirty="0" smtClean="0"/>
              <a:t>The first life forms must have</a:t>
            </a:r>
            <a:r>
              <a:rPr lang="en-US" sz="2400" b="1" dirty="0" smtClean="0"/>
              <a:t> evolved in the absences of oxygen </a:t>
            </a:r>
            <a:r>
              <a:rPr lang="en-US" sz="2400" dirty="0" smtClean="0"/>
              <a:t>because Earth’s first atmosphere contained very little of it.</a:t>
            </a:r>
          </a:p>
          <a:p>
            <a:r>
              <a:rPr lang="en-US" sz="2800" dirty="0" smtClean="0"/>
              <a:t>Overtime, </a:t>
            </a:r>
            <a:r>
              <a:rPr lang="en-US" sz="2800" b="1" dirty="0" smtClean="0"/>
              <a:t>photosynthetic bacteria </a:t>
            </a:r>
            <a:r>
              <a:rPr lang="en-US" sz="2800" dirty="0" smtClean="0"/>
              <a:t>became common in the </a:t>
            </a:r>
            <a:r>
              <a:rPr lang="en-US" sz="2800" b="1" dirty="0" smtClean="0"/>
              <a:t>Precambrian seas.</a:t>
            </a:r>
          </a:p>
          <a:p>
            <a:pPr lvl="1"/>
            <a:r>
              <a:rPr lang="en-US" sz="2400" dirty="0" smtClean="0"/>
              <a:t>This means more oxygen was being produced, and was </a:t>
            </a:r>
            <a:r>
              <a:rPr lang="en-US" sz="2400" b="1" dirty="0" smtClean="0"/>
              <a:t>accumulating in the atmosphere.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6510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4" y="209885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the first cells, this increase in oxygen was the </a:t>
            </a:r>
            <a:r>
              <a:rPr lang="en-US" sz="2800" b="1" dirty="0" smtClean="0"/>
              <a:t>cause of their demise.</a:t>
            </a:r>
          </a:p>
          <a:p>
            <a:r>
              <a:rPr lang="en-US" sz="2800" i="1" dirty="0" smtClean="0"/>
              <a:t>The rise of oxygen in the atmosphere drove some life forms to </a:t>
            </a:r>
            <a:r>
              <a:rPr lang="en-US" sz="2800" b="1" i="1" dirty="0" smtClean="0"/>
              <a:t>extinction</a:t>
            </a:r>
            <a:r>
              <a:rPr lang="en-US" sz="2800" i="1" dirty="0" smtClean="0"/>
              <a:t>, while other life forms evolved new, </a:t>
            </a:r>
            <a:r>
              <a:rPr lang="en-US" sz="2800" b="1" i="1" dirty="0" smtClean="0"/>
              <a:t>more efficient metabolic pathways </a:t>
            </a:r>
            <a:r>
              <a:rPr lang="en-US" sz="2800" i="1" dirty="0" smtClean="0"/>
              <a:t>that used oxygen for respiration.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692" y="2953969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4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1" y="0"/>
            <a:ext cx="8662736" cy="909053"/>
          </a:xfrm>
        </p:spPr>
        <p:txBody>
          <a:bodyPr/>
          <a:lstStyle/>
          <a:p>
            <a:r>
              <a:rPr lang="en-US" b="1" dirty="0" smtClean="0"/>
              <a:t>Origin of Eukaryotic Cells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1" y="945148"/>
            <a:ext cx="8662736" cy="21964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About 2 billion years ago, prokaryotic cells </a:t>
            </a:r>
            <a:r>
              <a:rPr lang="mr-IN" sz="2800" dirty="0" smtClean="0"/>
              <a:t>–</a:t>
            </a:r>
            <a:r>
              <a:rPr lang="en-US" sz="2800" dirty="0" smtClean="0"/>
              <a:t> cells without nuclei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began evolving internal cell membranes.</a:t>
            </a:r>
          </a:p>
          <a:p>
            <a:pPr lvl="1"/>
            <a:r>
              <a:rPr lang="en-US" sz="2400" dirty="0" smtClean="0"/>
              <a:t>The result was the </a:t>
            </a:r>
            <a:r>
              <a:rPr lang="en-US" sz="2400" b="1" dirty="0" smtClean="0"/>
              <a:t>ancestor of all eukaryotic cells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209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895" y="0"/>
            <a:ext cx="8729579" cy="1002632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Endosymbiotic</a:t>
            </a:r>
            <a:r>
              <a:rPr lang="en-US" b="1" dirty="0" smtClean="0"/>
              <a:t> Theory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47" y="1002632"/>
            <a:ext cx="8836527" cy="542757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Scientists believe that some </a:t>
            </a:r>
            <a:r>
              <a:rPr lang="en-US" sz="2800" b="1" dirty="0" smtClean="0"/>
              <a:t>prokaryotic organisms entered an ancestral eukaryote.</a:t>
            </a:r>
          </a:p>
          <a:p>
            <a:pPr lvl="1"/>
            <a:r>
              <a:rPr lang="en-US" sz="2400" dirty="0" smtClean="0"/>
              <a:t>This was not a parasitic relationship rather a </a:t>
            </a:r>
            <a:r>
              <a:rPr lang="en-US" sz="2400" b="1" dirty="0" smtClean="0"/>
              <a:t>symbiotic relationship </a:t>
            </a:r>
            <a:r>
              <a:rPr lang="en-US" sz="2400" dirty="0" smtClean="0"/>
              <a:t>where </a:t>
            </a:r>
            <a:r>
              <a:rPr lang="en-US" sz="2400" b="1" dirty="0" smtClean="0"/>
              <a:t>both organisms benefitted</a:t>
            </a:r>
            <a:r>
              <a:rPr lang="en-US" sz="2400" dirty="0" smtClean="0"/>
              <a:t> from this new relationship.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Some of these new relationships included the following:</a:t>
            </a:r>
          </a:p>
          <a:p>
            <a:pPr lvl="1"/>
            <a:r>
              <a:rPr lang="en-US" sz="2400" dirty="0" smtClean="0"/>
              <a:t>One group of prokaryotes had the ability to use </a:t>
            </a:r>
            <a:r>
              <a:rPr lang="en-US" sz="2400" b="1" dirty="0" smtClean="0"/>
              <a:t>oxygen to generate ATP </a:t>
            </a:r>
            <a:r>
              <a:rPr lang="en-US" sz="2400" dirty="0" smtClean="0"/>
              <a:t>(our energy molecule). These evolved into our </a:t>
            </a:r>
            <a:r>
              <a:rPr lang="en-US" sz="2400" b="1" dirty="0" smtClean="0"/>
              <a:t>mitochondria.</a:t>
            </a:r>
          </a:p>
          <a:p>
            <a:pPr lvl="1"/>
            <a:r>
              <a:rPr lang="en-US" sz="2400" dirty="0" smtClean="0"/>
              <a:t>Other prokaryotes that </a:t>
            </a:r>
            <a:r>
              <a:rPr lang="en-US" sz="2400" b="1" dirty="0" smtClean="0"/>
              <a:t>carried out photosynthesis </a:t>
            </a:r>
            <a:r>
              <a:rPr lang="en-US" sz="2400" dirty="0" smtClean="0"/>
              <a:t>evolved into the </a:t>
            </a:r>
            <a:r>
              <a:rPr lang="en-US" sz="2400" b="1" dirty="0" smtClean="0"/>
              <a:t>chloroplasts of plants and algae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679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n-qimg-b0a5b320796db147fad0ee00f0242c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63" y="0"/>
            <a:ext cx="6643437" cy="3994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0" y="2842126"/>
            <a:ext cx="5175338" cy="385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4" y="489185"/>
            <a:ext cx="8767010" cy="294989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The </a:t>
            </a:r>
            <a:r>
              <a:rPr lang="en-US" sz="2800" b="1" i="1" dirty="0" err="1" smtClean="0"/>
              <a:t>endosymbiotic</a:t>
            </a:r>
            <a:r>
              <a:rPr lang="en-US" sz="2800" b="1" i="1" dirty="0" smtClean="0"/>
              <a:t> theory </a:t>
            </a:r>
            <a:r>
              <a:rPr lang="en-US" sz="2800" i="1" dirty="0" smtClean="0"/>
              <a:t>proposes that eukaryotic cells arose from </a:t>
            </a:r>
            <a:r>
              <a:rPr lang="en-US" sz="2800" b="1" i="1" dirty="0" smtClean="0"/>
              <a:t>living communities formed by prokaryotic organisms</a:t>
            </a:r>
            <a:r>
              <a:rPr lang="en-US" sz="2800" i="1" dirty="0" smtClean="0"/>
              <a:t>.</a:t>
            </a:r>
          </a:p>
          <a:p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29" y="1496523"/>
            <a:ext cx="2198782" cy="935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4547"/>
            <a:ext cx="9144000" cy="2578608"/>
          </a:xfrm>
          <a:prstGeom prst="rect">
            <a:avLst/>
          </a:prstGeom>
        </p:spPr>
      </p:pic>
      <p:sp>
        <p:nvSpPr>
          <p:cNvPr id="6" name="Action Button: Forward or Next 5">
            <a:hlinkClick r:id="rId4" highlightClick="1"/>
          </p:cNvPr>
          <p:cNvSpPr/>
          <p:nvPr/>
        </p:nvSpPr>
        <p:spPr>
          <a:xfrm>
            <a:off x="3796769" y="2688485"/>
            <a:ext cx="1634908" cy="52688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042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9263"/>
          </a:xfrm>
        </p:spPr>
        <p:txBody>
          <a:bodyPr/>
          <a:lstStyle/>
          <a:p>
            <a:r>
              <a:rPr lang="en-US" b="1" dirty="0" smtClean="0"/>
              <a:t>The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358" y="1025358"/>
            <a:ext cx="8767010" cy="49770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1) mitochondria and chloroplasts contain DNA </a:t>
            </a:r>
            <a:r>
              <a:rPr lang="en-US" sz="2800" b="1" dirty="0" smtClean="0"/>
              <a:t>similar to bacterial DNA.</a:t>
            </a:r>
          </a:p>
          <a:p>
            <a:r>
              <a:rPr lang="en-US" sz="2800" dirty="0" smtClean="0"/>
              <a:t>2) mitochondria and chloroplasts have ribosomes whose </a:t>
            </a:r>
            <a:r>
              <a:rPr lang="en-US" sz="2800" b="1" dirty="0" smtClean="0"/>
              <a:t>size and structure resemble those of bacteria.</a:t>
            </a:r>
          </a:p>
          <a:p>
            <a:r>
              <a:rPr lang="en-US" sz="2800" dirty="0" smtClean="0"/>
              <a:t>3)like bacteria, mitochondria and chloroplasts </a:t>
            </a:r>
            <a:r>
              <a:rPr lang="en-US" sz="2800" b="1" dirty="0" smtClean="0"/>
              <a:t>reproduce by binary fission.</a:t>
            </a:r>
          </a:p>
          <a:p>
            <a:r>
              <a:rPr lang="en-US" sz="2800" dirty="0" smtClean="0"/>
              <a:t>These similarities provide strong evidence of a common ancestry between </a:t>
            </a:r>
            <a:r>
              <a:rPr lang="en-US" sz="2800" b="1" dirty="0" smtClean="0"/>
              <a:t>free-living bacteria and the organelles of living eukaryotic cells.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30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5922785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9158"/>
          </a:xfrm>
        </p:spPr>
        <p:txBody>
          <a:bodyPr/>
          <a:lstStyle/>
          <a:p>
            <a:r>
              <a:rPr lang="en-US" b="1" dirty="0" smtClean="0"/>
              <a:t>Fossils and Ancient Life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3158"/>
            <a:ext cx="9144000" cy="53761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Paleontologists use </a:t>
            </a:r>
            <a:r>
              <a:rPr lang="en-US" sz="2800" b="1" dirty="0" smtClean="0"/>
              <a:t>fossils to infer what past life forms</a:t>
            </a:r>
            <a:r>
              <a:rPr lang="en-US" sz="2800" dirty="0" smtClean="0"/>
              <a:t> were like.</a:t>
            </a:r>
          </a:p>
          <a:p>
            <a:pPr lvl="1"/>
            <a:r>
              <a:rPr lang="en-US" sz="2400" dirty="0" err="1" smtClean="0"/>
              <a:t>ie</a:t>
            </a:r>
            <a:r>
              <a:rPr lang="en-US" sz="2400" dirty="0" smtClean="0"/>
              <a:t>) structure of organism, what they ate, what ate them, environment they lived in etc. </a:t>
            </a:r>
          </a:p>
          <a:p>
            <a:r>
              <a:rPr lang="en-US" sz="2800" dirty="0" smtClean="0"/>
              <a:t>Paleontologists group similar organisms together and </a:t>
            </a:r>
            <a:r>
              <a:rPr lang="en-US" sz="2800" b="1" dirty="0" smtClean="0"/>
              <a:t>arrange them in the order in which they lived </a:t>
            </a:r>
            <a:r>
              <a:rPr lang="mr-IN" sz="2800" dirty="0" smtClean="0"/>
              <a:t>–</a:t>
            </a:r>
            <a:r>
              <a:rPr lang="en-US" sz="2800" dirty="0" smtClean="0"/>
              <a:t> from oldest to most recent. This is called the fossil record.</a:t>
            </a:r>
          </a:p>
          <a:p>
            <a:r>
              <a:rPr lang="en-US" sz="2800" i="1" dirty="0" smtClean="0"/>
              <a:t>The fossil record provided evidence about the </a:t>
            </a:r>
            <a:r>
              <a:rPr lang="en-US" sz="2800" b="1" i="1" dirty="0" smtClean="0"/>
              <a:t>history of life on Earth</a:t>
            </a:r>
            <a:r>
              <a:rPr lang="en-US" sz="2800" i="1" dirty="0" smtClean="0"/>
              <a:t>. It also shows how </a:t>
            </a:r>
            <a:r>
              <a:rPr lang="en-US" sz="2800" b="1" i="1" dirty="0" smtClean="0"/>
              <a:t>different groups of organisms </a:t>
            </a:r>
            <a:r>
              <a:rPr lang="en-US" sz="2800" i="1" dirty="0" smtClean="0"/>
              <a:t>have changed over time.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84592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Sexual Reproduction and </a:t>
            </a:r>
            <a:r>
              <a:rPr lang="en-US" sz="4800" b="1" dirty="0" err="1" smtClean="0"/>
              <a:t>Multicellularity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50467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prokaryotes reproduce </a:t>
            </a:r>
            <a:r>
              <a:rPr lang="en-US" sz="2800" b="1" dirty="0" smtClean="0"/>
              <a:t>asexually.</a:t>
            </a:r>
          </a:p>
          <a:p>
            <a:pPr lvl="1"/>
            <a:r>
              <a:rPr lang="en-US" sz="2400" dirty="0" smtClean="0"/>
              <a:t>Meaning they duplicate their genetic material, and divide into </a:t>
            </a:r>
            <a:r>
              <a:rPr lang="en-US" sz="2400" b="1" dirty="0" smtClean="0"/>
              <a:t>two identical cells. </a:t>
            </a:r>
          </a:p>
          <a:p>
            <a:pPr lvl="1"/>
            <a:r>
              <a:rPr lang="en-US" sz="2400" dirty="0" smtClean="0"/>
              <a:t>This restricts genetic variation to </a:t>
            </a:r>
            <a:r>
              <a:rPr lang="en-US" sz="2400" b="1" dirty="0" smtClean="0"/>
              <a:t>mutations in DNA.</a:t>
            </a:r>
          </a:p>
          <a:p>
            <a:pPr lvl="1"/>
            <a:r>
              <a:rPr lang="en-US" sz="2400" dirty="0" smtClean="0"/>
              <a:t>Sexual reproduction shuffles and reshuffles genes. Therefore, the </a:t>
            </a:r>
            <a:r>
              <a:rPr lang="en-US" sz="2400" b="1" dirty="0" smtClean="0"/>
              <a:t>offspring never resemble their parents exactly. </a:t>
            </a:r>
          </a:p>
          <a:p>
            <a:pPr lvl="1"/>
            <a:r>
              <a:rPr lang="en-US" sz="2400" dirty="0" smtClean="0"/>
              <a:t>This increases the probability that </a:t>
            </a:r>
            <a:r>
              <a:rPr lang="en-US" sz="2400" dirty="0" err="1" smtClean="0"/>
              <a:t>favourable</a:t>
            </a:r>
            <a:r>
              <a:rPr lang="en-US" sz="2400" dirty="0" smtClean="0"/>
              <a:t> combinations will be produced, </a:t>
            </a:r>
            <a:r>
              <a:rPr lang="en-US" sz="2400" b="1" dirty="0" smtClean="0"/>
              <a:t>increasing the chance of evolutionary change. </a:t>
            </a:r>
          </a:p>
          <a:p>
            <a:pPr lvl="1"/>
            <a:r>
              <a:rPr lang="en-US" sz="2400" dirty="0" smtClean="0"/>
              <a:t>A few hundred million years after the evolution of sexual reproduction, </a:t>
            </a:r>
            <a:r>
              <a:rPr lang="en-US" sz="2400" b="1" dirty="0" smtClean="0"/>
              <a:t>multicellular organisms developed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899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3.3 </a:t>
            </a:r>
            <a:r>
              <a:rPr lang="mr-IN" sz="4800" b="1" dirty="0" smtClean="0"/>
              <a:t>–</a:t>
            </a:r>
            <a:r>
              <a:rPr lang="en-US" sz="4800" b="1" dirty="0" smtClean="0"/>
              <a:t> EVOLUTION OF MULTICELLULAR LIFE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2858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fossil record indicates that major changes occurred in </a:t>
            </a:r>
            <a:r>
              <a:rPr lang="en-US" sz="2800" b="1" dirty="0" smtClean="0"/>
              <a:t>Earth’s climate, geography, and life forms.</a:t>
            </a:r>
          </a:p>
          <a:p>
            <a:pPr lvl="1"/>
            <a:r>
              <a:rPr lang="en-US" sz="2400" dirty="0" smtClean="0"/>
              <a:t>The following section is an overview of how multicellular life evolved from its </a:t>
            </a:r>
            <a:r>
              <a:rPr lang="en-US" sz="2400" b="1" dirty="0" smtClean="0"/>
              <a:t>earliest forms to is present-day diversity.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38809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</p:spPr>
        <p:txBody>
          <a:bodyPr/>
          <a:lstStyle/>
          <a:p>
            <a:r>
              <a:rPr lang="en-US" b="1" dirty="0" smtClean="0"/>
              <a:t>Precambrian Time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Almost </a:t>
            </a:r>
            <a:r>
              <a:rPr lang="en-US" sz="2800" b="1" dirty="0" smtClean="0"/>
              <a:t>90% of Earth’s history </a:t>
            </a:r>
            <a:r>
              <a:rPr lang="en-US" sz="2800" dirty="0" smtClean="0"/>
              <a:t>occurred during the Precambrian time.</a:t>
            </a:r>
          </a:p>
          <a:p>
            <a:pPr lvl="1"/>
            <a:r>
              <a:rPr lang="en-US" sz="2400" b="1" dirty="0" smtClean="0"/>
              <a:t>Simple anaerobic forms </a:t>
            </a:r>
            <a:r>
              <a:rPr lang="en-US" sz="2400" dirty="0" smtClean="0"/>
              <a:t>of life appeared and were followed by </a:t>
            </a:r>
            <a:r>
              <a:rPr lang="en-US" sz="2400" b="1" dirty="0" smtClean="0"/>
              <a:t>photosynthetic forms</a:t>
            </a:r>
            <a:r>
              <a:rPr lang="en-US" sz="2400" dirty="0" smtClean="0"/>
              <a:t>, which added oxygen to the atmosphere.</a:t>
            </a:r>
          </a:p>
          <a:p>
            <a:pPr lvl="1"/>
            <a:r>
              <a:rPr lang="en-US" sz="2400" dirty="0" smtClean="0"/>
              <a:t>Eukaryotes appeared, </a:t>
            </a:r>
            <a:r>
              <a:rPr lang="en-US" sz="2400" b="1" dirty="0" smtClean="0"/>
              <a:t>some gave rise to multicellular organisms</a:t>
            </a:r>
            <a:r>
              <a:rPr lang="en-US" sz="2400" dirty="0" smtClean="0"/>
              <a:t>, that continued to increase in complexity. </a:t>
            </a:r>
          </a:p>
          <a:p>
            <a:pPr lvl="1"/>
            <a:r>
              <a:rPr lang="en-US" sz="2400" dirty="0" smtClean="0"/>
              <a:t>Life existed only in the sea, and few fossils exist from this time as </a:t>
            </a:r>
            <a:r>
              <a:rPr lang="en-US" sz="2400" b="1" dirty="0" smtClean="0"/>
              <a:t>all the animals were soft-bodied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7341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9053"/>
          </a:xfrm>
        </p:spPr>
        <p:txBody>
          <a:bodyPr/>
          <a:lstStyle/>
          <a:p>
            <a:r>
              <a:rPr lang="en-US" b="1" dirty="0" smtClean="0"/>
              <a:t>Paleozoic 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4791"/>
            <a:ext cx="9144000" cy="2410326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Rich fossil evidence shows that early in the Paleozoic Era, there was a </a:t>
            </a:r>
            <a:r>
              <a:rPr lang="en-US" sz="2800" b="1" i="1" dirty="0" smtClean="0"/>
              <a:t>diversity of marine life</a:t>
            </a:r>
            <a:r>
              <a:rPr lang="en-US" sz="2800" i="1" dirty="0" smtClean="0"/>
              <a:t>. </a:t>
            </a:r>
          </a:p>
          <a:p>
            <a:pPr lvl="1"/>
            <a:r>
              <a:rPr lang="en-US" sz="2400" dirty="0" smtClean="0"/>
              <a:t>This era included many kinds of </a:t>
            </a:r>
            <a:r>
              <a:rPr lang="en-US" sz="2400" b="1" dirty="0" smtClean="0"/>
              <a:t>invertebrate animals.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119576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2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9" y="196516"/>
            <a:ext cx="8713537" cy="6407484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Cambrian Period</a:t>
            </a:r>
            <a:r>
              <a:rPr lang="en-US" sz="2800" dirty="0" smtClean="0"/>
              <a:t>- the </a:t>
            </a:r>
            <a:r>
              <a:rPr lang="en-US" sz="2800" b="1" dirty="0" smtClean="0"/>
              <a:t>first known animals evolved here</a:t>
            </a:r>
            <a:r>
              <a:rPr lang="en-US" sz="2800" dirty="0" smtClean="0"/>
              <a:t>, invertebrates such as jellyfish, trilobites, worms etc.</a:t>
            </a:r>
          </a:p>
          <a:p>
            <a:r>
              <a:rPr lang="en-US" sz="2800" i="1" u="sng" dirty="0" smtClean="0"/>
              <a:t>Ordovician &amp; </a:t>
            </a:r>
            <a:r>
              <a:rPr lang="en-US" sz="2800" i="1" u="sng" dirty="0" err="1" smtClean="0"/>
              <a:t>Siliurian</a:t>
            </a:r>
            <a:r>
              <a:rPr lang="en-US" sz="2800" i="1" u="sng" dirty="0" smtClean="0"/>
              <a:t> Periods</a:t>
            </a:r>
            <a:r>
              <a:rPr lang="en-US" sz="2800" dirty="0" smtClean="0"/>
              <a:t>- arthropods evolved here, as well as the </a:t>
            </a:r>
            <a:r>
              <a:rPr lang="en-US" sz="2800" b="1" dirty="0" smtClean="0"/>
              <a:t>first vertebrates </a:t>
            </a:r>
            <a:r>
              <a:rPr lang="en-US" sz="2800" dirty="0" smtClean="0"/>
              <a:t>(jawless fishes). The first land plants and insects developed in these periods too.</a:t>
            </a:r>
          </a:p>
          <a:p>
            <a:r>
              <a:rPr lang="en-US" sz="2800" i="1" u="sng" dirty="0" smtClean="0"/>
              <a:t>Devonian Period</a:t>
            </a:r>
            <a:r>
              <a:rPr lang="en-US" sz="2800" dirty="0" smtClean="0"/>
              <a:t>- fish developed jaws here as well as </a:t>
            </a:r>
            <a:r>
              <a:rPr lang="en-US" sz="2800" b="1" dirty="0" smtClean="0"/>
              <a:t>bony skeletons</a:t>
            </a:r>
            <a:r>
              <a:rPr lang="en-US" sz="2800" dirty="0" smtClean="0"/>
              <a:t>. Vertebrates began to invade the land, such as </a:t>
            </a:r>
            <a:r>
              <a:rPr lang="en-US" sz="2800" b="1" dirty="0" smtClean="0"/>
              <a:t>amphibian-like creatures.</a:t>
            </a:r>
          </a:p>
          <a:p>
            <a:r>
              <a:rPr lang="en-US" sz="2800" i="1" u="sng" dirty="0" smtClean="0"/>
              <a:t>Carboniferous &amp; Permian Periods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reptiles evolved</a:t>
            </a:r>
            <a:r>
              <a:rPr lang="en-US" sz="2800" dirty="0" smtClean="0"/>
              <a:t> during this time, and swampy forests also</a:t>
            </a:r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37574928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09" y="169779"/>
            <a:ext cx="8700169" cy="369369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A mass extinction </a:t>
            </a:r>
            <a:r>
              <a:rPr lang="en-US" sz="2800" dirty="0" smtClean="0"/>
              <a:t>happened at the end of the Paleozoic era.</a:t>
            </a:r>
          </a:p>
          <a:p>
            <a:r>
              <a:rPr lang="en-US" sz="2800" i="1" dirty="0" smtClean="0"/>
              <a:t>The mass extinction at the end of the Paleozoic affected both plants and animals on land and in the seas. As much as</a:t>
            </a:r>
            <a:r>
              <a:rPr lang="en-US" sz="2800" b="1" i="1" dirty="0" smtClean="0"/>
              <a:t> 95% of life in the oceans disappeared.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529" y="2431738"/>
            <a:ext cx="2198782" cy="935215"/>
          </a:xfrm>
          <a:prstGeom prst="rect">
            <a:avLst/>
          </a:prstGeom>
        </p:spPr>
      </p:pic>
      <p:sp>
        <p:nvSpPr>
          <p:cNvPr id="6" name="Action Button: Forward or Next 5">
            <a:hlinkClick r:id="rId3" highlightClick="1"/>
          </p:cNvPr>
          <p:cNvSpPr/>
          <p:nvPr/>
        </p:nvSpPr>
        <p:spPr>
          <a:xfrm>
            <a:off x="6555529" y="4552861"/>
            <a:ext cx="1727104" cy="52688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9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20" y="2296639"/>
            <a:ext cx="2198782" cy="9352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9738"/>
          </a:xfrm>
        </p:spPr>
        <p:txBody>
          <a:bodyPr/>
          <a:lstStyle/>
          <a:p>
            <a:r>
              <a:rPr lang="en-US" b="1" dirty="0" smtClean="0"/>
              <a:t>Mesozoic 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43" y="1019272"/>
            <a:ext cx="8784759" cy="1966432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Events during the Mesozoic included the </a:t>
            </a:r>
            <a:r>
              <a:rPr lang="en-US" sz="2800" b="1" i="1" dirty="0" smtClean="0"/>
              <a:t>increasing dominance of dinosaurs</a:t>
            </a:r>
            <a:r>
              <a:rPr lang="en-US" sz="2800" i="1" dirty="0" smtClean="0"/>
              <a:t>. Is also marked by the </a:t>
            </a:r>
            <a:r>
              <a:rPr lang="en-US" sz="2800" b="1" i="1" dirty="0" smtClean="0"/>
              <a:t>appearance of flowering plants</a:t>
            </a:r>
            <a:r>
              <a:rPr lang="en-US" sz="2800" i="1" dirty="0" smtClean="0"/>
              <a:t>.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85935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49" y="276223"/>
            <a:ext cx="8676666" cy="6411214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Triassic Period</a:t>
            </a:r>
            <a:r>
              <a:rPr lang="en-US" sz="2800" dirty="0" smtClean="0"/>
              <a:t>- organisms that survived the Permian mass extinction became the </a:t>
            </a:r>
            <a:r>
              <a:rPr lang="en-US" sz="2800" b="1" dirty="0" smtClean="0"/>
              <a:t>main forms of life during this period</a:t>
            </a:r>
            <a:r>
              <a:rPr lang="en-US" sz="2800" dirty="0" smtClean="0"/>
              <a:t>. We call this period the Age of Reptiles, the first mammals also evolved here.</a:t>
            </a:r>
          </a:p>
          <a:p>
            <a:r>
              <a:rPr lang="en-US" sz="2800" i="1" u="sng" dirty="0" smtClean="0"/>
              <a:t>Jurassic Period</a:t>
            </a:r>
            <a:r>
              <a:rPr lang="en-US" sz="2800" dirty="0" smtClean="0"/>
              <a:t>- dinosaurs became the </a:t>
            </a:r>
            <a:r>
              <a:rPr lang="en-US" sz="2800" b="1" dirty="0" smtClean="0"/>
              <a:t>dominant animals on land</a:t>
            </a:r>
            <a:r>
              <a:rPr lang="en-US" sz="2800" dirty="0" smtClean="0"/>
              <a:t>. One of the first birds appeared during this time.</a:t>
            </a:r>
          </a:p>
          <a:p>
            <a:r>
              <a:rPr lang="en-US" sz="2800" i="1" u="sng" dirty="0" smtClean="0"/>
              <a:t>Cretaceous Period</a:t>
            </a:r>
            <a:r>
              <a:rPr lang="en-US" sz="2800" dirty="0" smtClean="0"/>
              <a:t>- this period was still dominated by dinosaurs, but brought about new forms of plant life such as </a:t>
            </a:r>
            <a:r>
              <a:rPr lang="en-US" sz="2800" b="1" dirty="0" smtClean="0"/>
              <a:t>leafy trees, shrubs, and small flowering plants</a:t>
            </a:r>
            <a:r>
              <a:rPr lang="en-US" sz="2800" dirty="0" smtClean="0"/>
              <a:t>. The end of this period is famously marked by a meteor striking Earth.</a:t>
            </a:r>
            <a:endParaRPr lang="en-US" sz="2800" i="1" u="sng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7161167" y="6241607"/>
            <a:ext cx="1797048" cy="616393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7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7618"/>
          </a:xfrm>
        </p:spPr>
        <p:txBody>
          <a:bodyPr/>
          <a:lstStyle/>
          <a:p>
            <a:r>
              <a:rPr lang="en-US" b="1" dirty="0" smtClean="0"/>
              <a:t>Cenozoic 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0662"/>
            <a:ext cx="9144000" cy="273650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extinction of dinosaurs at the end of the Mesozoic, made room for </a:t>
            </a:r>
            <a:r>
              <a:rPr lang="en-US" sz="2800" b="1" dirty="0" smtClean="0"/>
              <a:t>mammals to take over.</a:t>
            </a:r>
          </a:p>
          <a:p>
            <a:r>
              <a:rPr lang="en-US" sz="2800" i="1" dirty="0" smtClean="0"/>
              <a:t>During the Cenozoic, mammals evolved adaptations that allowed them to live in various environments </a:t>
            </a:r>
            <a:r>
              <a:rPr lang="mr-IN" sz="2800" i="1" dirty="0" smtClean="0"/>
              <a:t>–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on land water and air.</a:t>
            </a:r>
            <a:endParaRPr lang="en-US" sz="28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139556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38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164"/>
            <a:ext cx="9144000" cy="5857304"/>
          </a:xfrm>
        </p:spPr>
        <p:txBody>
          <a:bodyPr>
            <a:normAutofit/>
          </a:bodyPr>
          <a:lstStyle/>
          <a:p>
            <a:r>
              <a:rPr lang="en-US" sz="2800" i="1" u="sng" dirty="0" smtClean="0"/>
              <a:t>Tertiary Period</a:t>
            </a:r>
            <a:r>
              <a:rPr lang="en-US" sz="2800" dirty="0" smtClean="0"/>
              <a:t> </a:t>
            </a:r>
            <a:r>
              <a:rPr lang="mr-IN" sz="2800" dirty="0" smtClean="0"/>
              <a:t>–</a:t>
            </a:r>
            <a:r>
              <a:rPr lang="en-US" sz="2800" dirty="0" smtClean="0"/>
              <a:t> in the oceans, marine mammals such as whales and dolphins evolved. On land, </a:t>
            </a:r>
            <a:r>
              <a:rPr lang="en-US" sz="2800" b="1" dirty="0" smtClean="0"/>
              <a:t>flowering plants and insects flourished.</a:t>
            </a:r>
          </a:p>
          <a:p>
            <a:r>
              <a:rPr lang="en-US" sz="2800" i="1" u="sng" dirty="0" smtClean="0"/>
              <a:t>Quaternary Period</a:t>
            </a:r>
            <a:r>
              <a:rPr lang="en-US" sz="2800" dirty="0" smtClean="0"/>
              <a:t>- Earth’s climate cooled causing a series of ice ages. So much of Earth’s water froze the </a:t>
            </a:r>
            <a:r>
              <a:rPr lang="en-US" sz="2800" b="1" dirty="0" smtClean="0"/>
              <a:t>ocean levels dropped by more than 100 meters</a:t>
            </a:r>
            <a:r>
              <a:rPr lang="en-US" sz="2800" dirty="0" smtClean="0"/>
              <a:t>!!!</a:t>
            </a:r>
          </a:p>
          <a:p>
            <a:pPr lvl="1"/>
            <a:r>
              <a:rPr lang="en-US" sz="2400" dirty="0" smtClean="0"/>
              <a:t>Fossil records indicate that our early ancestors appeared 4.5 </a:t>
            </a:r>
            <a:r>
              <a:rPr lang="en-US" sz="2400" dirty="0" err="1" smtClean="0"/>
              <a:t>mya</a:t>
            </a:r>
            <a:r>
              <a:rPr lang="en-US" sz="2400" dirty="0" smtClean="0"/>
              <a:t>, but </a:t>
            </a:r>
            <a:r>
              <a:rPr lang="en-US" sz="2400" b="1" dirty="0" smtClean="0"/>
              <a:t>did not look entirely human</a:t>
            </a:r>
            <a:r>
              <a:rPr lang="en-US" sz="2400" dirty="0" smtClean="0"/>
              <a:t>. </a:t>
            </a:r>
            <a:r>
              <a:rPr lang="en-US" sz="2400" i="1" dirty="0" smtClean="0"/>
              <a:t>Homo sapiens</a:t>
            </a:r>
            <a:r>
              <a:rPr lang="en-US" sz="2400" dirty="0" smtClean="0"/>
              <a:t> may have appeared as early as 200, 000 years ago in Africa. </a:t>
            </a:r>
            <a:endParaRPr lang="en-US" sz="2400" dirty="0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>
          <a:xfrm>
            <a:off x="3837304" y="5849818"/>
            <a:ext cx="1526815" cy="49986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5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947"/>
          </a:xfrm>
        </p:spPr>
        <p:txBody>
          <a:bodyPr/>
          <a:lstStyle/>
          <a:p>
            <a:r>
              <a:rPr lang="en-US" b="1" dirty="0" smtClean="0"/>
              <a:t>How Fossils 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7288"/>
            <a:ext cx="9143999" cy="371524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formation of any fossil depends on a </a:t>
            </a:r>
            <a:r>
              <a:rPr lang="en-US" sz="2800" b="1" dirty="0" smtClean="0"/>
              <a:t>precise combination of conditions.</a:t>
            </a:r>
          </a:p>
          <a:p>
            <a:pPr lvl="1"/>
            <a:r>
              <a:rPr lang="en-US" sz="2400" dirty="0" smtClean="0"/>
              <a:t>Because of this the fossil record is </a:t>
            </a:r>
            <a:r>
              <a:rPr lang="en-US" sz="2400" b="1" dirty="0" smtClean="0"/>
              <a:t>incomplete.</a:t>
            </a:r>
          </a:p>
          <a:p>
            <a:r>
              <a:rPr lang="en-US" sz="2800" dirty="0" smtClean="0"/>
              <a:t>Most fossils are formed in </a:t>
            </a:r>
            <a:r>
              <a:rPr lang="en-US" sz="2800" b="1" dirty="0" smtClean="0"/>
              <a:t>sedimentary rock.</a:t>
            </a:r>
          </a:p>
          <a:p>
            <a:pPr lvl="1"/>
            <a:r>
              <a:rPr lang="en-US" sz="2400" dirty="0" smtClean="0"/>
              <a:t>Sedimentary rock is formed when </a:t>
            </a:r>
            <a:r>
              <a:rPr lang="en-US" sz="2400" b="1" dirty="0" smtClean="0"/>
              <a:t>exposure to rain, heat, wind, and cold </a:t>
            </a:r>
            <a:r>
              <a:rPr lang="en-US" sz="2400" dirty="0" smtClean="0"/>
              <a:t>breaks down existing rock into small particles.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2598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3.4 </a:t>
            </a:r>
            <a:r>
              <a:rPr lang="mr-IN" sz="4800" b="1" dirty="0" smtClean="0"/>
              <a:t>–</a:t>
            </a:r>
            <a:r>
              <a:rPr lang="en-US" sz="4800" b="1" dirty="0" smtClean="0"/>
              <a:t> PATTERNS OF EVOLUTION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209" y="1600201"/>
            <a:ext cx="8687983" cy="39253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Biologists use the term macroevolution to refer to </a:t>
            </a:r>
            <a:r>
              <a:rPr lang="en-US" sz="2800" b="1" dirty="0" smtClean="0"/>
              <a:t>large-scale evolutionary patterns and processes</a:t>
            </a:r>
            <a:r>
              <a:rPr lang="en-US" sz="2800" dirty="0" smtClean="0"/>
              <a:t>.</a:t>
            </a:r>
          </a:p>
          <a:p>
            <a:r>
              <a:rPr lang="en-US" sz="2800" i="1" dirty="0" smtClean="0"/>
              <a:t>Six important topics in macroevolution are </a:t>
            </a:r>
            <a:r>
              <a:rPr lang="en-US" sz="2800" b="1" i="1" dirty="0" smtClean="0"/>
              <a:t>extinction</a:t>
            </a:r>
            <a:r>
              <a:rPr lang="en-US" sz="2800" i="1" dirty="0" smtClean="0"/>
              <a:t>, adaptive radiation,</a:t>
            </a:r>
            <a:r>
              <a:rPr lang="en-US" sz="2800" b="1" i="1" dirty="0" smtClean="0"/>
              <a:t> convergent evolution</a:t>
            </a:r>
            <a:r>
              <a:rPr lang="en-US" sz="2800" i="1" dirty="0" smtClean="0"/>
              <a:t>, coevolution, </a:t>
            </a:r>
            <a:r>
              <a:rPr lang="en-US" sz="2800" b="1" i="1" dirty="0" smtClean="0"/>
              <a:t>punctuated equilibrium</a:t>
            </a:r>
            <a:r>
              <a:rPr lang="en-US" sz="2800" i="1" dirty="0" smtClean="0"/>
              <a:t>, and changes in developmental genes.</a:t>
            </a:r>
            <a:endParaRPr lang="en-US" sz="28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920" y="4850025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63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4108"/>
          </a:xfrm>
        </p:spPr>
        <p:txBody>
          <a:bodyPr/>
          <a:lstStyle/>
          <a:p>
            <a:r>
              <a:rPr lang="en-US" b="1" dirty="0" smtClean="0"/>
              <a:t>Extinction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36" y="824109"/>
            <a:ext cx="8730713" cy="56741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than 99% of all species that have ever lived are now extinct.</a:t>
            </a:r>
          </a:p>
          <a:p>
            <a:pPr lvl="1"/>
            <a:r>
              <a:rPr lang="en-US" sz="2400" dirty="0" smtClean="0"/>
              <a:t>Sometimes extinction occurs because </a:t>
            </a:r>
            <a:r>
              <a:rPr lang="en-US" sz="2400" b="1" dirty="0" smtClean="0"/>
              <a:t>species are unable to adapt and compete for resources. </a:t>
            </a:r>
          </a:p>
          <a:p>
            <a:r>
              <a:rPr lang="en-US" sz="2800" dirty="0" smtClean="0"/>
              <a:t>Several times in Earth’s history, </a:t>
            </a:r>
            <a:r>
              <a:rPr lang="en-US" sz="2800" b="1" dirty="0" smtClean="0"/>
              <a:t>mass extinctions wiped out entire ecosystems.</a:t>
            </a:r>
          </a:p>
          <a:p>
            <a:pPr lvl="1"/>
            <a:r>
              <a:rPr lang="en-US" sz="2400" dirty="0" smtClean="0"/>
              <a:t>Most mass extinctions are caused by several factors which can include: </a:t>
            </a:r>
            <a:r>
              <a:rPr lang="en-US" sz="2400" b="1" dirty="0" smtClean="0"/>
              <a:t>many large volcanic eruptions</a:t>
            </a:r>
            <a:r>
              <a:rPr lang="en-US" sz="2400" dirty="0" smtClean="0"/>
              <a:t>, continents moving, </a:t>
            </a:r>
            <a:r>
              <a:rPr lang="en-US" sz="2400" b="1" dirty="0" smtClean="0"/>
              <a:t>sea levels changing</a:t>
            </a:r>
            <a:r>
              <a:rPr lang="en-US" sz="2400" dirty="0" smtClean="0"/>
              <a:t>, changes in O2 and CO2 levels etc. </a:t>
            </a:r>
          </a:p>
          <a:p>
            <a:r>
              <a:rPr lang="en-US" sz="2800" dirty="0" smtClean="0"/>
              <a:t>With each disappearance of so many species, it provides </a:t>
            </a:r>
            <a:r>
              <a:rPr lang="en-US" sz="2800" b="1" dirty="0" smtClean="0"/>
              <a:t>ecological opportunities for other species to adapt and thrive.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5357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2188"/>
          </a:xfrm>
        </p:spPr>
        <p:txBody>
          <a:bodyPr/>
          <a:lstStyle/>
          <a:p>
            <a:r>
              <a:rPr lang="en-US" b="1" dirty="0" smtClean="0"/>
              <a:t>Adaptive Radiation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79" y="932188"/>
            <a:ext cx="8744224" cy="2547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is process by which a single species or small group of species </a:t>
            </a:r>
            <a:r>
              <a:rPr lang="en-US" sz="2800" b="1" dirty="0" smtClean="0"/>
              <a:t>evolves into several different forms that live in different ways.</a:t>
            </a:r>
          </a:p>
          <a:p>
            <a:pPr lvl="1"/>
            <a:r>
              <a:rPr lang="en-US" sz="2400" dirty="0" smtClean="0"/>
              <a:t>Ex) the disappearance of dinosaurs cleared the way for the great </a:t>
            </a:r>
            <a:r>
              <a:rPr lang="en-US" sz="2400" b="1" dirty="0" smtClean="0"/>
              <a:t>adaptive radiation of mammals</a:t>
            </a:r>
            <a:r>
              <a:rPr lang="en-US" sz="2400" dirty="0" smtClean="0"/>
              <a:t>.</a:t>
            </a:r>
          </a:p>
          <a:p>
            <a:endParaRPr lang="en-US" sz="2800" dirty="0"/>
          </a:p>
        </p:txBody>
      </p:sp>
      <p:pic>
        <p:nvPicPr>
          <p:cNvPr id="4" name="Picture 3" descr="Screen Shot 2018-09-26 at 8.53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97" y="3203399"/>
            <a:ext cx="5876380" cy="36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776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4638"/>
          </a:xfrm>
        </p:spPr>
        <p:txBody>
          <a:bodyPr/>
          <a:lstStyle/>
          <a:p>
            <a:r>
              <a:rPr lang="en-US" b="1" dirty="0" smtClean="0"/>
              <a:t>Convergent 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9" y="938212"/>
            <a:ext cx="8676667" cy="358763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Process by which unrelated organisms </a:t>
            </a:r>
            <a:r>
              <a:rPr lang="en-US" sz="2800" b="1" dirty="0" smtClean="0"/>
              <a:t>independently evolve similarities </a:t>
            </a:r>
            <a:r>
              <a:rPr lang="en-US" sz="2800" dirty="0" smtClean="0"/>
              <a:t>when adapting to </a:t>
            </a:r>
            <a:r>
              <a:rPr lang="en-US" sz="2800" b="1" dirty="0" smtClean="0"/>
              <a:t>similar environments.</a:t>
            </a:r>
          </a:p>
          <a:p>
            <a:pPr lvl="1"/>
            <a:r>
              <a:rPr lang="en-US" sz="2400" dirty="0" smtClean="0"/>
              <a:t>Ex) Shark and dolphins fins. They look similar and have similar functions but </a:t>
            </a:r>
            <a:r>
              <a:rPr lang="en-US" sz="2400" b="1" dirty="0" smtClean="0"/>
              <a:t>evolved separately from each other </a:t>
            </a:r>
            <a:r>
              <a:rPr lang="en-US" sz="2400" dirty="0" smtClean="0"/>
              <a:t>on different evolutionary branches.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13625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5698"/>
          </a:xfrm>
        </p:spPr>
        <p:txBody>
          <a:bodyPr/>
          <a:lstStyle/>
          <a:p>
            <a:r>
              <a:rPr lang="en-US" b="1" dirty="0" smtClean="0"/>
              <a:t>Coevolution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96" y="1167882"/>
            <a:ext cx="8879341" cy="243928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process by which two species </a:t>
            </a:r>
            <a:r>
              <a:rPr lang="en-US" sz="2800" b="1" dirty="0" smtClean="0"/>
              <a:t>evolve in response to changes in each other </a:t>
            </a:r>
            <a:r>
              <a:rPr lang="en-US" sz="2800" dirty="0" smtClean="0"/>
              <a:t>over time.</a:t>
            </a:r>
          </a:p>
          <a:p>
            <a:pPr lvl="1"/>
            <a:r>
              <a:rPr lang="en-US" sz="2400" dirty="0" smtClean="0"/>
              <a:t>Ex) many flowering plants can reproduce only if the shape, </a:t>
            </a:r>
            <a:r>
              <a:rPr lang="en-US" sz="2400" dirty="0" err="1" smtClean="0"/>
              <a:t>colour</a:t>
            </a:r>
            <a:r>
              <a:rPr lang="en-US" sz="2400" dirty="0" smtClean="0"/>
              <a:t>, and odor of their flowers </a:t>
            </a:r>
            <a:r>
              <a:rPr lang="en-US" sz="2400" b="1" dirty="0" smtClean="0"/>
              <a:t>attracts a specific type of pollinator.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2009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5168"/>
          </a:xfrm>
        </p:spPr>
        <p:txBody>
          <a:bodyPr/>
          <a:lstStyle/>
          <a:p>
            <a:r>
              <a:rPr lang="en-US" b="1" dirty="0" smtClean="0"/>
              <a:t>Punctuated Equilibrium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37" y="905168"/>
            <a:ext cx="3555756" cy="570120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Pattern of evolution in which </a:t>
            </a:r>
            <a:r>
              <a:rPr lang="en-US" sz="2800" b="1" dirty="0" smtClean="0"/>
              <a:t>long stable periods are interrupted by brief periods of more rapid change.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his can happen for several reasons:</a:t>
            </a:r>
          </a:p>
          <a:p>
            <a:pPr lvl="1"/>
            <a:r>
              <a:rPr lang="en-US" sz="2400" dirty="0" smtClean="0"/>
              <a:t>When a </a:t>
            </a:r>
            <a:r>
              <a:rPr lang="en-US" sz="2400" b="1" dirty="0" smtClean="0"/>
              <a:t>small group migrates to a new environment.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550563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7631" y="999738"/>
            <a:ext cx="3540050" cy="5498558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When a </a:t>
            </a:r>
            <a:r>
              <a:rPr lang="en-US" sz="2400" b="1" dirty="0"/>
              <a:t>small population becomes isolated from a larger one</a:t>
            </a:r>
            <a:r>
              <a:rPr lang="en-US" sz="2400" dirty="0"/>
              <a:t>, the small one can evolve more rapidly because </a:t>
            </a:r>
            <a:r>
              <a:rPr lang="en-US" sz="2400" b="1" dirty="0"/>
              <a:t>genetics can spread more quickly among fewer individuals. 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8376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78017"/>
          </a:xfrm>
        </p:spPr>
        <p:txBody>
          <a:bodyPr/>
          <a:lstStyle/>
          <a:p>
            <a:r>
              <a:rPr lang="en-US" sz="4800" b="1" dirty="0" smtClean="0"/>
              <a:t>Developmental Genes and Body Plans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8016"/>
            <a:ext cx="9144000" cy="30044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Changes in the genes for </a:t>
            </a:r>
            <a:r>
              <a:rPr lang="en-US" sz="2800" b="1" dirty="0" smtClean="0"/>
              <a:t>growth and differentiation during embryological development</a:t>
            </a:r>
            <a:r>
              <a:rPr lang="en-US" sz="2800" dirty="0" smtClean="0"/>
              <a:t> can produce transformations in body shape and size</a:t>
            </a:r>
          </a:p>
          <a:p>
            <a:r>
              <a:rPr lang="en-US" sz="2800" i="1" dirty="0" smtClean="0"/>
              <a:t>Changes in the expression of developmental genes may </a:t>
            </a:r>
            <a:r>
              <a:rPr lang="en-US" sz="2800" b="1" i="1" dirty="0" smtClean="0"/>
              <a:t>explain how these differences evolved. </a:t>
            </a:r>
            <a:endParaRPr lang="en-US" sz="2800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218" y="3774468"/>
            <a:ext cx="2198782" cy="9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7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7684"/>
            <a:ext cx="9143999" cy="4394846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These particles are carried by streams and rivers into lakes or seas, and eventually </a:t>
            </a:r>
            <a:r>
              <a:rPr lang="en-US" sz="2400" b="1" dirty="0" smtClean="0"/>
              <a:t>settle to the bottom.</a:t>
            </a:r>
          </a:p>
          <a:p>
            <a:pPr lvl="1"/>
            <a:r>
              <a:rPr lang="en-US" sz="2400" dirty="0" smtClean="0"/>
              <a:t>Sediment builds up over time and </a:t>
            </a:r>
            <a:r>
              <a:rPr lang="en-US" sz="2400" b="1" dirty="0" smtClean="0"/>
              <a:t>dead organisms may also sink to the bottom </a:t>
            </a:r>
            <a:r>
              <a:rPr lang="en-US" sz="2400" dirty="0" smtClean="0"/>
              <a:t>and become buried. </a:t>
            </a:r>
          </a:p>
          <a:p>
            <a:pPr lvl="1"/>
            <a:r>
              <a:rPr lang="en-US" sz="2400" dirty="0" smtClean="0"/>
              <a:t>If conditions are right, remains may be </a:t>
            </a:r>
            <a:r>
              <a:rPr lang="en-US" sz="2400" b="1" dirty="0" smtClean="0"/>
              <a:t>kept intact and free from decay.</a:t>
            </a:r>
          </a:p>
          <a:p>
            <a:pPr lvl="1"/>
            <a:r>
              <a:rPr lang="en-US" sz="2400" dirty="0" smtClean="0"/>
              <a:t>The weight of the sediment compresses the lower layers, and along with </a:t>
            </a:r>
            <a:r>
              <a:rPr lang="en-US" sz="2400" b="1" dirty="0" smtClean="0"/>
              <a:t>chemical activity, turns them into rock.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403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7684"/>
            <a:ext cx="9143999" cy="267908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quality of fossil preservation varies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smtClean="0"/>
              <a:t>Sometimes, small particles of rock surrounding the remains preserve an </a:t>
            </a:r>
            <a:r>
              <a:rPr lang="en-US" sz="2400" b="1" dirty="0" smtClean="0"/>
              <a:t>imprint of the soft parts.</a:t>
            </a:r>
          </a:p>
          <a:p>
            <a:pPr lvl="1"/>
            <a:r>
              <a:rPr lang="en-US" sz="2400" dirty="0" smtClean="0"/>
              <a:t>In other cases, the hard parts are preserved when </a:t>
            </a:r>
            <a:r>
              <a:rPr lang="en-US" sz="2400" b="1" dirty="0" smtClean="0"/>
              <a:t>saturated or replaced with mineral compounds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 descr="Screen Shot 2018-09-23 at 6.35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2421"/>
            <a:ext cx="9144000" cy="2530679"/>
          </a:xfrm>
          <a:prstGeom prst="rect">
            <a:avLst/>
          </a:prstGeom>
        </p:spPr>
      </p:pic>
      <p:sp>
        <p:nvSpPr>
          <p:cNvPr id="2" name="Action Button: Forward or Next 1">
            <a:hlinkClick r:id="rId3" highlightClick="1"/>
          </p:cNvPr>
          <p:cNvSpPr/>
          <p:nvPr/>
        </p:nvSpPr>
        <p:spPr>
          <a:xfrm>
            <a:off x="3796769" y="3066764"/>
            <a:ext cx="1743001" cy="553909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3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10"/>
            <a:ext cx="9144000" cy="770068"/>
          </a:xfrm>
        </p:spPr>
        <p:txBody>
          <a:bodyPr/>
          <a:lstStyle/>
          <a:p>
            <a:r>
              <a:rPr lang="en-US" b="1" dirty="0" smtClean="0"/>
              <a:t>Interpreting Fossil Evidence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89601"/>
            <a:ext cx="9144000" cy="28580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When paleontologists study a fossil, they look for </a:t>
            </a:r>
            <a:r>
              <a:rPr lang="en-US" sz="2800" b="1" dirty="0" smtClean="0"/>
              <a:t>anatomical similarities </a:t>
            </a:r>
            <a:r>
              <a:rPr lang="mr-IN" sz="2800" dirty="0" smtClean="0"/>
              <a:t>–</a:t>
            </a:r>
            <a:r>
              <a:rPr lang="en-US" sz="2800" dirty="0" smtClean="0"/>
              <a:t> </a:t>
            </a:r>
            <a:r>
              <a:rPr lang="en-US" sz="2800" b="1" dirty="0" smtClean="0"/>
              <a:t>and differences </a:t>
            </a:r>
            <a:r>
              <a:rPr lang="mr-IN" sz="2800" dirty="0" smtClean="0"/>
              <a:t>–</a:t>
            </a:r>
            <a:r>
              <a:rPr lang="en-US" sz="2800" dirty="0" smtClean="0"/>
              <a:t> between the fossil and living organisms. </a:t>
            </a:r>
          </a:p>
          <a:p>
            <a:pPr lvl="1"/>
            <a:r>
              <a:rPr lang="en-US" sz="2400" dirty="0" smtClean="0"/>
              <a:t>Paleontologists determine the age of fossils using two techniques: </a:t>
            </a:r>
            <a:r>
              <a:rPr lang="en-US" sz="2400" b="1" dirty="0" smtClean="0"/>
              <a:t>relative dating and radioactive dating.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433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2526"/>
          </a:xfrm>
        </p:spPr>
        <p:txBody>
          <a:bodyPr/>
          <a:lstStyle/>
          <a:p>
            <a:r>
              <a:rPr lang="en-US" b="1" dirty="0" smtClean="0"/>
              <a:t>Relative Dating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63" y="1025358"/>
            <a:ext cx="8740274" cy="495032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centuries ago, geologists noted that rock layers containing certain fossils consistently appeared in the </a:t>
            </a:r>
            <a:r>
              <a:rPr lang="en-US" sz="2800" b="1" dirty="0" smtClean="0"/>
              <a:t>same vertical order no matter where they were found.</a:t>
            </a:r>
          </a:p>
          <a:p>
            <a:pPr lvl="1"/>
            <a:r>
              <a:rPr lang="en-US" sz="2400" dirty="0" smtClean="0"/>
              <a:t>In relative dating, the age of a fossil is determined by comparing its</a:t>
            </a:r>
            <a:r>
              <a:rPr lang="en-US" sz="2400" b="1" dirty="0" smtClean="0"/>
              <a:t> placement with that of fossils in other layers of rock.</a:t>
            </a:r>
          </a:p>
          <a:p>
            <a:pPr lvl="1"/>
            <a:r>
              <a:rPr lang="en-US" sz="2400" dirty="0" smtClean="0"/>
              <a:t>The oldest rock layers are on the bottom, more recent layers are closer to Earth’s surface. </a:t>
            </a:r>
          </a:p>
          <a:p>
            <a:r>
              <a:rPr lang="en-US" sz="2800" dirty="0" smtClean="0"/>
              <a:t>Scientists use </a:t>
            </a:r>
            <a:r>
              <a:rPr lang="en-US" sz="2800" b="1" dirty="0" smtClean="0"/>
              <a:t>index fossils to compare the relative age of fossils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58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99" y="2581464"/>
            <a:ext cx="2198782" cy="9352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9143999" cy="35693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To be used as an index fossil, a species must be easily recognized and must have existed for a short period and have a wide geographic range.</a:t>
            </a:r>
          </a:p>
          <a:p>
            <a:r>
              <a:rPr lang="en-US" sz="2800" i="1" dirty="0" smtClean="0"/>
              <a:t>Relative dating allows paleontologists to estimate a fossil’s age compared with that of other fossils. </a:t>
            </a:r>
            <a:endParaRPr lang="en-US" sz="2800" i="1" dirty="0"/>
          </a:p>
        </p:txBody>
      </p:sp>
      <p:pic>
        <p:nvPicPr>
          <p:cNvPr id="5" name="Picture 4" descr="Screen Shot 2018-09-23 at 7.05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91" y="2742525"/>
            <a:ext cx="6227009" cy="4115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579" y="3739057"/>
            <a:ext cx="2823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solidFill>
                  <a:srgbClr val="7F7F7F"/>
                </a:solidFill>
                <a:latin typeface="+mj-lt"/>
              </a:rPr>
              <a:t>It provides no information about its </a:t>
            </a:r>
            <a:r>
              <a:rPr lang="en-US" sz="2800" b="1" dirty="0" smtClean="0">
                <a:solidFill>
                  <a:srgbClr val="7F7F7F"/>
                </a:solidFill>
                <a:latin typeface="+mj-lt"/>
              </a:rPr>
              <a:t>absolute age, or age in years.</a:t>
            </a:r>
            <a:endParaRPr lang="en-US" sz="2800" b="1" dirty="0">
              <a:solidFill>
                <a:srgbClr val="7F7F7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793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20067</TotalTime>
  <Words>2525</Words>
  <Application>Microsoft Macintosh PowerPoint</Application>
  <PresentationFormat>On-screen Show (4:3)</PresentationFormat>
  <Paragraphs>162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Executive</vt:lpstr>
      <vt:lpstr>The Origin of Species/The History of Life</vt:lpstr>
      <vt:lpstr>3.1 – THE FOSSIL RECORD</vt:lpstr>
      <vt:lpstr>Fossils and Ancient Life</vt:lpstr>
      <vt:lpstr>How Fossils Form</vt:lpstr>
      <vt:lpstr>PowerPoint Presentation</vt:lpstr>
      <vt:lpstr>PowerPoint Presentation</vt:lpstr>
      <vt:lpstr>Interpreting Fossil Evidence</vt:lpstr>
      <vt:lpstr>Relative Dating</vt:lpstr>
      <vt:lpstr>PowerPoint Presentation</vt:lpstr>
      <vt:lpstr>Radioactive Dating</vt:lpstr>
      <vt:lpstr>Geologic Time Scale</vt:lpstr>
      <vt:lpstr>Eras</vt:lpstr>
      <vt:lpstr>Periods</vt:lpstr>
      <vt:lpstr>3.2 – EARTH’S EARLY HISTORY</vt:lpstr>
      <vt:lpstr>Formation of Earth</vt:lpstr>
      <vt:lpstr>PowerPoint Presentation</vt:lpstr>
      <vt:lpstr>PowerPoint Presentation</vt:lpstr>
      <vt:lpstr>The First Organic Molecules</vt:lpstr>
      <vt:lpstr>PowerPoint Presentation</vt:lpstr>
      <vt:lpstr>PowerPoint Presentation</vt:lpstr>
      <vt:lpstr>The Puzzle of Life’s Origins</vt:lpstr>
      <vt:lpstr>Formation of Microspheres</vt:lpstr>
      <vt:lpstr>Free Oxygen</vt:lpstr>
      <vt:lpstr>PowerPoint Presentation</vt:lpstr>
      <vt:lpstr>Origin of Eukaryotic Cells</vt:lpstr>
      <vt:lpstr>The Endosymbiotic Theory</vt:lpstr>
      <vt:lpstr>PowerPoint Presentation</vt:lpstr>
      <vt:lpstr>PowerPoint Presentation</vt:lpstr>
      <vt:lpstr>The Evidence</vt:lpstr>
      <vt:lpstr>Sexual Reproduction and Multicellularity</vt:lpstr>
      <vt:lpstr>3.3 – EVOLUTION OF MULTICELLULAR LIFE</vt:lpstr>
      <vt:lpstr>Precambrian Time</vt:lpstr>
      <vt:lpstr>Paleozoic Era</vt:lpstr>
      <vt:lpstr>PowerPoint Presentation</vt:lpstr>
      <vt:lpstr>PowerPoint Presentation</vt:lpstr>
      <vt:lpstr>Mesozoic Era</vt:lpstr>
      <vt:lpstr>PowerPoint Presentation</vt:lpstr>
      <vt:lpstr>Cenozoic Era</vt:lpstr>
      <vt:lpstr>PowerPoint Presentation</vt:lpstr>
      <vt:lpstr>3.4 – PATTERNS OF EVOLUTION</vt:lpstr>
      <vt:lpstr>Extinction</vt:lpstr>
      <vt:lpstr>Adaptive Radiation </vt:lpstr>
      <vt:lpstr>Convergent Evolution</vt:lpstr>
      <vt:lpstr>Coevolution</vt:lpstr>
      <vt:lpstr>Punctuated Equilibrium</vt:lpstr>
      <vt:lpstr>PowerPoint Presentation</vt:lpstr>
      <vt:lpstr>Developmental Genes and Body Plans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 of Species/The History of Life</dc:title>
  <dc:creator>Danielle Martel</dc:creator>
  <cp:lastModifiedBy>Danielle Martel</cp:lastModifiedBy>
  <cp:revision>53</cp:revision>
  <dcterms:created xsi:type="dcterms:W3CDTF">2018-09-13T03:24:21Z</dcterms:created>
  <dcterms:modified xsi:type="dcterms:W3CDTF">2018-10-15T00:44:34Z</dcterms:modified>
</cp:coreProperties>
</file>