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18-10-14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18-10-14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18-10-14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18-10-14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18-10-14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9i7kAt97XYU&amp;t=209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RDQa0okkpf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oHO3fAj_7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R8cR75iKG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yDIQzUSezmA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Wfyw51DQf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84" y="0"/>
            <a:ext cx="9010316" cy="2674975"/>
          </a:xfrm>
        </p:spPr>
        <p:txBody>
          <a:bodyPr/>
          <a:lstStyle/>
          <a:p>
            <a:r>
              <a:rPr lang="en-US" sz="6600" b="1" dirty="0" smtClean="0"/>
              <a:t>The Origin of Species/The History of Life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0818"/>
            <a:ext cx="6400800" cy="559069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en-US" b="1" dirty="0" smtClean="0"/>
              <a:t>Radioactive Dating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2" y="1092201"/>
            <a:ext cx="861995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Scientists use </a:t>
            </a:r>
            <a:r>
              <a:rPr lang="en-US" sz="2800" b="1" dirty="0" smtClean="0"/>
              <a:t>radioactive decay </a:t>
            </a:r>
            <a:r>
              <a:rPr lang="en-US" sz="2800" dirty="0" smtClean="0"/>
              <a:t>to assign absolute ages to rocks.</a:t>
            </a:r>
          </a:p>
          <a:p>
            <a:pPr lvl="1"/>
            <a:r>
              <a:rPr lang="en-US" sz="2400" dirty="0" smtClean="0"/>
              <a:t>Radioactive elements in rocks decay into </a:t>
            </a:r>
            <a:r>
              <a:rPr lang="en-US" sz="2400" b="1" dirty="0" smtClean="0"/>
              <a:t>nonradioactive elements at a steady rate</a:t>
            </a:r>
            <a:r>
              <a:rPr lang="en-US" sz="2400" dirty="0" smtClean="0"/>
              <a:t>, which is measured as a half-life.</a:t>
            </a:r>
          </a:p>
          <a:p>
            <a:pPr lvl="1"/>
            <a:r>
              <a:rPr lang="en-US" sz="2400" dirty="0" smtClean="0"/>
              <a:t>A half-life is the </a:t>
            </a:r>
            <a:r>
              <a:rPr lang="en-US" sz="2400" b="1" dirty="0" smtClean="0"/>
              <a:t>length of time required for half of the radioactive atoms </a:t>
            </a:r>
            <a:r>
              <a:rPr lang="en-US" sz="2400" dirty="0" smtClean="0"/>
              <a:t>in a sample to decay.</a:t>
            </a:r>
          </a:p>
          <a:p>
            <a:r>
              <a:rPr lang="en-US" sz="2800" i="1" dirty="0" smtClean="0"/>
              <a:t>In radioactive dating, scientists calculate the age of a sample based on the </a:t>
            </a:r>
            <a:r>
              <a:rPr lang="en-US" sz="2800" b="1" i="1" dirty="0" smtClean="0"/>
              <a:t>amount of remaining radioactive isotopes </a:t>
            </a:r>
            <a:r>
              <a:rPr lang="en-US" sz="2800" i="1" dirty="0" smtClean="0"/>
              <a:t>it contains.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49" y="541449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35" y="0"/>
            <a:ext cx="5192278" cy="1769806"/>
          </a:xfrm>
        </p:spPr>
        <p:txBody>
          <a:bodyPr/>
          <a:lstStyle/>
          <a:p>
            <a:r>
              <a:rPr lang="en-US" b="1" dirty="0" smtClean="0"/>
              <a:t>Geologic Time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5" y="2080535"/>
            <a:ext cx="4688301" cy="4228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Paleontologists use </a:t>
            </a:r>
            <a:r>
              <a:rPr lang="en-US" sz="2800" b="1" dirty="0" smtClean="0"/>
              <a:t>divisions of the geologic time scale </a:t>
            </a:r>
            <a:r>
              <a:rPr lang="en-US" sz="2800" dirty="0" smtClean="0"/>
              <a:t>to represent evolutionary time.</a:t>
            </a:r>
          </a:p>
          <a:p>
            <a:r>
              <a:rPr lang="en-US" sz="2800" i="1" dirty="0" smtClean="0"/>
              <a:t>After Precambrian Time, the basic divisions of the </a:t>
            </a:r>
            <a:r>
              <a:rPr lang="en-US" sz="2800" b="1" i="1" dirty="0" smtClean="0"/>
              <a:t>geologic time scale are eras and periods.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78" y="0"/>
            <a:ext cx="34945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28" y="584154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7"/>
            <a:ext cx="8229600" cy="815474"/>
          </a:xfrm>
        </p:spPr>
        <p:txBody>
          <a:bodyPr/>
          <a:lstStyle/>
          <a:p>
            <a:r>
              <a:rPr lang="en-US" b="1" dirty="0" smtClean="0"/>
              <a:t>Eras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7" y="1560095"/>
            <a:ext cx="859589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Geologists divide the time between the Precambrian and the present into three eras.</a:t>
            </a:r>
          </a:p>
          <a:p>
            <a:pPr lvl="1"/>
            <a:r>
              <a:rPr lang="en-US" sz="2400" dirty="0" smtClean="0"/>
              <a:t>1. </a:t>
            </a:r>
            <a:r>
              <a:rPr lang="en-US" sz="2400" b="1" dirty="0" smtClean="0"/>
              <a:t>The Paleozoic Era </a:t>
            </a:r>
            <a:r>
              <a:rPr lang="en-US" sz="2400" dirty="0" smtClean="0"/>
              <a:t>-  many </a:t>
            </a:r>
            <a:r>
              <a:rPr lang="en-US" sz="2400" b="1" dirty="0" smtClean="0"/>
              <a:t>vertebrates and invertebrates </a:t>
            </a:r>
            <a:r>
              <a:rPr lang="en-US" sz="2400" dirty="0" smtClean="0"/>
              <a:t>lived during this time.</a:t>
            </a:r>
          </a:p>
          <a:p>
            <a:pPr lvl="1"/>
            <a:r>
              <a:rPr lang="en-US" sz="2400" dirty="0" smtClean="0"/>
              <a:t>2. </a:t>
            </a:r>
            <a:r>
              <a:rPr lang="en-US" sz="2400" b="1" dirty="0" smtClean="0"/>
              <a:t>The Mesozoic Era </a:t>
            </a:r>
            <a:r>
              <a:rPr lang="mr-IN" sz="2400" dirty="0" smtClean="0"/>
              <a:t>–</a:t>
            </a:r>
            <a:r>
              <a:rPr lang="en-US" sz="2400" dirty="0" smtClean="0"/>
              <a:t> the </a:t>
            </a:r>
            <a:r>
              <a:rPr lang="en-US" sz="2400" b="1" dirty="0" smtClean="0"/>
              <a:t>age of the dinosaurs</a:t>
            </a:r>
            <a:r>
              <a:rPr lang="en-US" sz="2400" dirty="0" smtClean="0"/>
              <a:t>, mammals began to evolve during this time as well</a:t>
            </a:r>
          </a:p>
          <a:p>
            <a:pPr lvl="1"/>
            <a:r>
              <a:rPr lang="en-US" sz="2400" dirty="0" smtClean="0"/>
              <a:t>3. </a:t>
            </a:r>
            <a:r>
              <a:rPr lang="en-US" sz="2400" b="1" dirty="0" smtClean="0"/>
              <a:t>The Cenozoic Era </a:t>
            </a:r>
            <a:r>
              <a:rPr lang="mr-IN" sz="2400" dirty="0" smtClean="0"/>
              <a:t>–</a:t>
            </a:r>
            <a:r>
              <a:rPr lang="en-US" sz="2400" dirty="0" smtClean="0"/>
              <a:t> the </a:t>
            </a:r>
            <a:r>
              <a:rPr lang="en-US" sz="2400" b="1" dirty="0" smtClean="0"/>
              <a:t>age of the mammals </a:t>
            </a:r>
            <a:r>
              <a:rPr lang="en-US" sz="2400" dirty="0" smtClean="0"/>
              <a:t>as they have become common during this time.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56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b="1" dirty="0" smtClean="0"/>
              <a:t>Periods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634630" y="3084669"/>
            <a:ext cx="1675443" cy="111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830131"/>
            <a:ext cx="8983579" cy="2757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Eras are </a:t>
            </a:r>
            <a:r>
              <a:rPr lang="en-US" sz="2800" b="1" dirty="0" smtClean="0"/>
              <a:t>subdivided into periods</a:t>
            </a:r>
            <a:r>
              <a:rPr lang="en-US" sz="2800" dirty="0" smtClean="0"/>
              <a:t>, which range in length from tens of millions of years to less than two million years. </a:t>
            </a:r>
          </a:p>
          <a:p>
            <a:r>
              <a:rPr lang="en-US" sz="2800" dirty="0" smtClean="0"/>
              <a:t>Many periods are named for places around the world where geologists first described the </a:t>
            </a:r>
            <a:r>
              <a:rPr lang="en-US" sz="2800" b="1" dirty="0" smtClean="0"/>
              <a:t>rocks and fossils of that period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4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268"/>
          </a:xfrm>
        </p:spPr>
        <p:txBody>
          <a:bodyPr/>
          <a:lstStyle/>
          <a:p>
            <a:r>
              <a:rPr lang="en-US" sz="4600" b="1" dirty="0" smtClean="0"/>
              <a:t>3.2 </a:t>
            </a:r>
            <a:r>
              <a:rPr lang="mr-IN" sz="4600" b="1" dirty="0" smtClean="0"/>
              <a:t>–</a:t>
            </a:r>
            <a:r>
              <a:rPr lang="en-US" sz="4600" b="1" dirty="0" smtClean="0"/>
              <a:t> EARTH’S EARLY HISTORY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55" y="1999476"/>
            <a:ext cx="8771248" cy="3586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life comes only from life, then </a:t>
            </a:r>
            <a:r>
              <a:rPr lang="en-US" sz="2800" b="1" dirty="0" smtClean="0"/>
              <a:t>how did life on Earth first begin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This section presents the current scientific view of event on the early Earth.</a:t>
            </a:r>
          </a:p>
          <a:p>
            <a:pPr lvl="1"/>
            <a:r>
              <a:rPr lang="en-US" sz="2400" dirty="0" smtClean="0"/>
              <a:t>Furthermore, there is only a small amount of evidence to support this hypotheses, which makes it likely that </a:t>
            </a:r>
            <a:r>
              <a:rPr lang="en-US" sz="2400" b="1" dirty="0" smtClean="0"/>
              <a:t>scientific ideas around this will change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82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158"/>
          </a:xfrm>
        </p:spPr>
        <p:txBody>
          <a:bodyPr/>
          <a:lstStyle/>
          <a:p>
            <a:r>
              <a:rPr lang="en-US" b="1" dirty="0" smtClean="0"/>
              <a:t>Formation of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3363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Geologic evidence shows that the following events likely occurred during </a:t>
            </a:r>
            <a:r>
              <a:rPr lang="en-US" sz="2800" b="1" dirty="0" smtClean="0"/>
              <a:t>Earth’s formation approximately 4.6 billion years ago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Pieces of cosmic debris were </a:t>
            </a:r>
            <a:r>
              <a:rPr lang="en-US" sz="2400" b="1" dirty="0" smtClean="0"/>
              <a:t>attracted to one another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planet was then struck by one or more objects which produced enough </a:t>
            </a:r>
            <a:r>
              <a:rPr lang="en-US" sz="2400" b="1" dirty="0" smtClean="0"/>
              <a:t>heat to melt the entire globe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717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042"/>
            <a:ext cx="914399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melted, it’s elements </a:t>
            </a:r>
            <a:r>
              <a:rPr lang="en-US" sz="2800" b="1" dirty="0" smtClean="0"/>
              <a:t>rearranged themselves according to density.</a:t>
            </a:r>
          </a:p>
          <a:p>
            <a:pPr lvl="1"/>
            <a:r>
              <a:rPr lang="en-US" sz="2400" dirty="0" smtClean="0"/>
              <a:t>The most dense elements  formed the </a:t>
            </a:r>
            <a:r>
              <a:rPr lang="en-US" sz="2400" b="1" dirty="0" smtClean="0"/>
              <a:t>planet’s core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least dense elements formed the </a:t>
            </a:r>
            <a:r>
              <a:rPr lang="en-US" sz="2400" b="1" dirty="0" smtClean="0"/>
              <a:t>first atmosphere</a:t>
            </a:r>
            <a:r>
              <a:rPr lang="en-US" sz="2400" dirty="0" smtClean="0"/>
              <a:t>.</a:t>
            </a:r>
          </a:p>
          <a:p>
            <a:r>
              <a:rPr lang="en-US" sz="2800" i="1" dirty="0" smtClean="0"/>
              <a:t>Earth’s early atmosphere probably contained </a:t>
            </a:r>
            <a:r>
              <a:rPr lang="en-US" sz="2800" b="1" i="1" dirty="0" smtClean="0"/>
              <a:t>hydrogen cyanide</a:t>
            </a:r>
            <a:r>
              <a:rPr lang="en-US" sz="2800" i="1" dirty="0" smtClean="0"/>
              <a:t>, carbon dioxide, </a:t>
            </a:r>
            <a:r>
              <a:rPr lang="en-US" sz="2800" b="1" i="1" dirty="0" smtClean="0"/>
              <a:t>carbon monoxide</a:t>
            </a:r>
            <a:r>
              <a:rPr lang="en-US" sz="2800" i="1" dirty="0" smtClean="0"/>
              <a:t>, nitrogen, </a:t>
            </a:r>
            <a:r>
              <a:rPr lang="en-US" sz="2800" b="1" i="1" dirty="0" smtClean="0"/>
              <a:t>hydrogen sulfide</a:t>
            </a:r>
            <a:r>
              <a:rPr lang="en-US" sz="2800" i="1" dirty="0" smtClean="0"/>
              <a:t>, and water.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47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824832"/>
            <a:ext cx="8726905" cy="50706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About 4 billion years ago, Earth cooled enough for </a:t>
            </a:r>
            <a:r>
              <a:rPr lang="en-US" sz="2800" b="1" dirty="0" smtClean="0"/>
              <a:t>solid rocks to form.</a:t>
            </a:r>
          </a:p>
          <a:p>
            <a:pPr lvl="1"/>
            <a:r>
              <a:rPr lang="en-US" sz="2400" b="1" dirty="0" smtClean="0"/>
              <a:t>Oceans did not exist </a:t>
            </a:r>
            <a:r>
              <a:rPr lang="en-US" sz="2400" dirty="0" smtClean="0"/>
              <a:t>because volcanic activity shook Earth’s crust, and comets and asteroids bombarded the surface making it </a:t>
            </a:r>
            <a:r>
              <a:rPr lang="en-US" sz="2400" b="1" dirty="0" smtClean="0"/>
              <a:t>too hot for water to form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About 3.8 billion years ago, Earth’s surface cooled enough for </a:t>
            </a:r>
            <a:r>
              <a:rPr lang="en-US" sz="2800" b="1" dirty="0" smtClean="0"/>
              <a:t>water to remain liquid.</a:t>
            </a:r>
          </a:p>
          <a:p>
            <a:pPr lvl="1"/>
            <a:r>
              <a:rPr lang="en-US" sz="2400" dirty="0" smtClean="0"/>
              <a:t>Thunderstorms drenched the planet, and oceans </a:t>
            </a:r>
            <a:r>
              <a:rPr lang="en-US" sz="2400" b="1" dirty="0" smtClean="0"/>
              <a:t>covered most of the surface.</a:t>
            </a:r>
          </a:p>
          <a:p>
            <a:pPr lvl="1"/>
            <a:r>
              <a:rPr lang="en-US" sz="2400" dirty="0" smtClean="0"/>
              <a:t>Oceans were brown because an </a:t>
            </a:r>
            <a:r>
              <a:rPr lang="en-US" sz="2400" b="1" dirty="0" smtClean="0"/>
              <a:t>excess of dissolved iron.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09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228"/>
          </a:xfrm>
        </p:spPr>
        <p:txBody>
          <a:bodyPr/>
          <a:lstStyle/>
          <a:p>
            <a:r>
              <a:rPr lang="en-US" b="1" dirty="0" smtClean="0"/>
              <a:t>The First Organic Molecules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2" y="1424570"/>
            <a:ext cx="886582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1950’s Stanley Miller and Harold Urey tried to </a:t>
            </a:r>
            <a:r>
              <a:rPr lang="en-US" sz="2800" b="1" dirty="0" smtClean="0"/>
              <a:t>simulate conditions </a:t>
            </a:r>
            <a:r>
              <a:rPr lang="en-US" sz="2800" dirty="0" smtClean="0"/>
              <a:t>on the early Earth in a laboratory.</a:t>
            </a:r>
          </a:p>
          <a:p>
            <a:pPr lvl="1"/>
            <a:r>
              <a:rPr lang="en-US" sz="2400" dirty="0" smtClean="0"/>
              <a:t>They filled a flask with hydrogen, methane, ammonia, and water to </a:t>
            </a:r>
            <a:r>
              <a:rPr lang="en-US" sz="2400" b="1" dirty="0" smtClean="0"/>
              <a:t>represent the atmosphere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They made certain </a:t>
            </a:r>
            <a:r>
              <a:rPr lang="en-US" sz="2400" b="1" dirty="0" smtClean="0"/>
              <a:t>no microorganisms could contaminate the simulation</a:t>
            </a:r>
            <a:r>
              <a:rPr lang="en-US" sz="2400" dirty="0" smtClean="0"/>
              <a:t>, and then passed electric sparks  to simulate lightening.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42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12516"/>
            <a:ext cx="867343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a few days, </a:t>
            </a:r>
            <a:r>
              <a:rPr lang="en-US" sz="2800" b="1" dirty="0" smtClean="0"/>
              <a:t>several amino acids </a:t>
            </a:r>
            <a:r>
              <a:rPr lang="mr-IN" sz="2800" dirty="0" smtClean="0"/>
              <a:t>–</a:t>
            </a:r>
            <a:r>
              <a:rPr lang="en-US" sz="2800" dirty="0" smtClean="0"/>
              <a:t> the building blocks of proteins </a:t>
            </a:r>
            <a:r>
              <a:rPr lang="mr-IN" sz="2800" dirty="0" smtClean="0"/>
              <a:t>–</a:t>
            </a:r>
            <a:r>
              <a:rPr lang="en-US" sz="2800" dirty="0" smtClean="0"/>
              <a:t> began to accumulate.</a:t>
            </a:r>
          </a:p>
          <a:p>
            <a:r>
              <a:rPr lang="en-US" sz="2800" i="1" dirty="0" smtClean="0"/>
              <a:t>Miller and Urey’s experiments suggested how mixtures of the</a:t>
            </a:r>
            <a:r>
              <a:rPr lang="en-US" sz="2800" b="1" i="1" dirty="0" smtClean="0"/>
              <a:t> organic compounds necessary for life </a:t>
            </a:r>
            <a:r>
              <a:rPr lang="en-US" sz="2800" i="1" dirty="0" smtClean="0"/>
              <a:t>could have </a:t>
            </a:r>
            <a:r>
              <a:rPr lang="en-US" sz="2800" b="1" i="1" dirty="0" smtClean="0"/>
              <a:t>arisen from simpler compounds </a:t>
            </a:r>
            <a:r>
              <a:rPr lang="en-US" sz="2800" i="1" dirty="0" smtClean="0"/>
              <a:t>present on a primitive Earth.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39" y="445123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684"/>
          </a:xfrm>
        </p:spPr>
        <p:txBody>
          <a:bodyPr/>
          <a:lstStyle/>
          <a:p>
            <a:r>
              <a:rPr lang="en-US" b="1" dirty="0" smtClean="0"/>
              <a:t>3.1 </a:t>
            </a:r>
            <a:r>
              <a:rPr lang="mr-IN" b="1" dirty="0" smtClean="0"/>
              <a:t>–</a:t>
            </a:r>
            <a:r>
              <a:rPr lang="en-US" b="1" dirty="0" smtClean="0"/>
              <a:t> THE FOSSIL RECORD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684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Studying life’s history is on of the most fascinating and challenging parts of biology, researchers go about it in several ways.</a:t>
            </a:r>
          </a:p>
          <a:p>
            <a:pPr lvl="1"/>
            <a:r>
              <a:rPr lang="en-US" sz="2400" dirty="0" smtClean="0"/>
              <a:t>One technique is to read the pieces of the story that are “written” in </a:t>
            </a:r>
            <a:r>
              <a:rPr lang="en-US" sz="2400" b="1" dirty="0" smtClean="0"/>
              <a:t>ancient rocks</a:t>
            </a:r>
            <a:r>
              <a:rPr lang="en-US" sz="2400" dirty="0" smtClean="0"/>
              <a:t>, in </a:t>
            </a:r>
            <a:r>
              <a:rPr lang="en-US" sz="2400" b="1" dirty="0" smtClean="0"/>
              <a:t>petrified sap </a:t>
            </a:r>
            <a:r>
              <a:rPr lang="en-US" sz="2400" dirty="0" smtClean="0"/>
              <a:t>of ancient trees, in </a:t>
            </a:r>
            <a:r>
              <a:rPr lang="en-US" sz="2400" b="1" dirty="0" smtClean="0"/>
              <a:t>peat bogs and tar pits</a:t>
            </a:r>
            <a:r>
              <a:rPr lang="en-US" sz="2400" dirty="0" smtClean="0"/>
              <a:t>, and in </a:t>
            </a:r>
            <a:r>
              <a:rPr lang="en-US" sz="2400" b="1" dirty="0" smtClean="0"/>
              <a:t>polar glaciers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04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3 at 8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3248"/>
          </a:xfrm>
        </p:spPr>
        <p:txBody>
          <a:bodyPr/>
          <a:lstStyle/>
          <a:p>
            <a:r>
              <a:rPr lang="en-US" b="1" dirty="0" smtClean="0"/>
              <a:t>The Puzzle of Life’s Origins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stew of organic molecules is a long way from a </a:t>
            </a:r>
            <a:r>
              <a:rPr lang="en-US" sz="2800" b="1" dirty="0" smtClean="0"/>
              <a:t>living cell.</a:t>
            </a:r>
          </a:p>
          <a:p>
            <a:r>
              <a:rPr lang="en-US" sz="2800" dirty="0" smtClean="0"/>
              <a:t>Geological evidence suggests that about 200-300 million years after Earth cooled enough to carry liquid water, </a:t>
            </a:r>
            <a:r>
              <a:rPr lang="en-US" sz="2800" b="1" dirty="0" smtClean="0"/>
              <a:t>cells similar to modern bacteria were common.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435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5" y="0"/>
            <a:ext cx="8849895" cy="1069474"/>
          </a:xfrm>
        </p:spPr>
        <p:txBody>
          <a:bodyPr/>
          <a:lstStyle/>
          <a:p>
            <a:r>
              <a:rPr lang="en-US" b="1" dirty="0" smtClean="0"/>
              <a:t>Formation of Microspheres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5" y="1069474"/>
            <a:ext cx="8716212" cy="36094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 certain conditions, large organic molecules can form tiny </a:t>
            </a:r>
            <a:r>
              <a:rPr lang="en-US" sz="2800" b="1" dirty="0" smtClean="0"/>
              <a:t>bubbles called </a:t>
            </a:r>
            <a:r>
              <a:rPr lang="en-US" sz="2800" b="1" dirty="0" err="1" smtClean="0"/>
              <a:t>proteinoid</a:t>
            </a:r>
            <a:r>
              <a:rPr lang="en-US" sz="2800" b="1" dirty="0" smtClean="0"/>
              <a:t> microspheres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These have characteristics of living cells such as </a:t>
            </a:r>
            <a:r>
              <a:rPr lang="en-US" sz="2400" b="1" dirty="0" smtClean="0"/>
              <a:t>selectively permeable membranes</a:t>
            </a:r>
            <a:r>
              <a:rPr lang="en-US" sz="2400" dirty="0" smtClean="0"/>
              <a:t>, and a simple means of </a:t>
            </a:r>
            <a:r>
              <a:rPr lang="en-US" sz="2400" b="1" dirty="0" smtClean="0"/>
              <a:t>storing and releasing energy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Scientists believe that these could have evolved into the </a:t>
            </a:r>
            <a:r>
              <a:rPr lang="en-US" sz="2400" b="1" dirty="0" smtClean="0"/>
              <a:t>first living cells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microspher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6" y="4041245"/>
            <a:ext cx="3535614" cy="28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" y="0"/>
            <a:ext cx="8636000" cy="1082842"/>
          </a:xfrm>
        </p:spPr>
        <p:txBody>
          <a:bodyPr/>
          <a:lstStyle/>
          <a:p>
            <a:r>
              <a:rPr lang="en-US" b="1" dirty="0" smtClean="0"/>
              <a:t>Free Oxygen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5" y="1172410"/>
            <a:ext cx="8836527" cy="52979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Microscopic fossils, or </a:t>
            </a:r>
            <a:r>
              <a:rPr lang="en-US" sz="2800" b="1" dirty="0" smtClean="0"/>
              <a:t>microfossils</a:t>
            </a:r>
            <a:r>
              <a:rPr lang="en-US" sz="2800" dirty="0" smtClean="0"/>
              <a:t>, of single-celled </a:t>
            </a:r>
            <a:r>
              <a:rPr lang="en-US" sz="2800" b="1" dirty="0" smtClean="0"/>
              <a:t>prokaryotic organisms that resemble modern bacteria </a:t>
            </a:r>
            <a:r>
              <a:rPr lang="en-US" sz="2800" dirty="0" smtClean="0"/>
              <a:t>have been found in rocks more than 3.5 billion years old.</a:t>
            </a:r>
          </a:p>
          <a:p>
            <a:pPr lvl="1"/>
            <a:r>
              <a:rPr lang="en-US" sz="2400" dirty="0" smtClean="0"/>
              <a:t>The first life forms must have </a:t>
            </a:r>
            <a:r>
              <a:rPr lang="en-US" sz="2400" b="1" dirty="0" smtClean="0"/>
              <a:t>evolved in the absences of oxygen </a:t>
            </a:r>
            <a:r>
              <a:rPr lang="en-US" sz="2400" dirty="0" smtClean="0"/>
              <a:t>because Earth’s first atmosphere contained very little of it.</a:t>
            </a:r>
          </a:p>
          <a:p>
            <a:r>
              <a:rPr lang="en-US" sz="2800" dirty="0" smtClean="0"/>
              <a:t>Overtime, </a:t>
            </a:r>
            <a:r>
              <a:rPr lang="en-US" sz="2800" b="1" dirty="0" smtClean="0"/>
              <a:t>photosynthetic bacteria </a:t>
            </a:r>
            <a:r>
              <a:rPr lang="en-US" sz="2800" dirty="0" smtClean="0"/>
              <a:t>became common in the </a:t>
            </a:r>
            <a:r>
              <a:rPr lang="en-US" sz="2800" b="1" dirty="0" smtClean="0"/>
              <a:t>Precambrian seas.</a:t>
            </a:r>
          </a:p>
          <a:p>
            <a:pPr lvl="1"/>
            <a:r>
              <a:rPr lang="en-US" sz="2400" dirty="0" smtClean="0"/>
              <a:t>This means more oxygen was being produced, and was </a:t>
            </a:r>
            <a:r>
              <a:rPr lang="en-US" sz="2400" b="1" dirty="0" smtClean="0"/>
              <a:t>accumulating in the atmosphere.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510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209885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the first cells, this increase in oxygen was the </a:t>
            </a:r>
            <a:r>
              <a:rPr lang="en-US" sz="2800" b="1" dirty="0" smtClean="0"/>
              <a:t>cause of their demise.</a:t>
            </a:r>
          </a:p>
          <a:p>
            <a:r>
              <a:rPr lang="en-US" sz="2800" i="1" dirty="0" smtClean="0"/>
              <a:t>The rise of oxygen in the atmosphere drove some life forms to </a:t>
            </a:r>
            <a:r>
              <a:rPr lang="en-US" sz="2800" b="1" i="1" dirty="0" smtClean="0"/>
              <a:t>extinction</a:t>
            </a:r>
            <a:r>
              <a:rPr lang="en-US" sz="2800" i="1" dirty="0" smtClean="0"/>
              <a:t>, while other life forms evolved new,</a:t>
            </a:r>
            <a:r>
              <a:rPr lang="en-US" sz="2800" b="1" i="1" dirty="0" smtClean="0"/>
              <a:t> more efficient metabolic pathways </a:t>
            </a:r>
            <a:r>
              <a:rPr lang="en-US" sz="2800" i="1" dirty="0" smtClean="0"/>
              <a:t>that used oxygen for respiration.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92" y="295396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0"/>
            <a:ext cx="8662736" cy="909053"/>
          </a:xfrm>
        </p:spPr>
        <p:txBody>
          <a:bodyPr/>
          <a:lstStyle/>
          <a:p>
            <a:r>
              <a:rPr lang="en-US" b="1" dirty="0" smtClean="0"/>
              <a:t>Origin of Eukaryotic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945148"/>
            <a:ext cx="8662736" cy="21964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About 2 billion years ago, prokaryotic cells </a:t>
            </a:r>
            <a:r>
              <a:rPr lang="mr-IN" sz="2800" dirty="0" smtClean="0"/>
              <a:t>–</a:t>
            </a:r>
            <a:r>
              <a:rPr lang="en-US" sz="2800" dirty="0" smtClean="0"/>
              <a:t> cells without nuclei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began evolving internal cell membranes.</a:t>
            </a:r>
          </a:p>
          <a:p>
            <a:pPr lvl="1"/>
            <a:r>
              <a:rPr lang="en-US" sz="2400" dirty="0" smtClean="0"/>
              <a:t>The result was the </a:t>
            </a:r>
            <a:r>
              <a:rPr lang="en-US" sz="2400" b="1" dirty="0" smtClean="0"/>
              <a:t>ancestor of all eukaryotic cells.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220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0"/>
            <a:ext cx="8729579" cy="1002632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Endosymbiotic</a:t>
            </a:r>
            <a:r>
              <a:rPr lang="en-US" b="1" dirty="0" smtClean="0"/>
              <a:t>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7" y="1002632"/>
            <a:ext cx="8836527" cy="54275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Scientists believe that some </a:t>
            </a:r>
            <a:r>
              <a:rPr lang="en-US" sz="2800" b="1" dirty="0" smtClean="0"/>
              <a:t>prokaryotic organisms entered an ancestral eukaryote.</a:t>
            </a:r>
          </a:p>
          <a:p>
            <a:pPr lvl="1"/>
            <a:r>
              <a:rPr lang="en-US" sz="2400" dirty="0" smtClean="0"/>
              <a:t>This was not a parasitic relationship rather a </a:t>
            </a:r>
            <a:r>
              <a:rPr lang="en-US" sz="2400" b="1" dirty="0" smtClean="0"/>
              <a:t>symbiotic relationship </a:t>
            </a:r>
            <a:r>
              <a:rPr lang="en-US" sz="2400" dirty="0" smtClean="0"/>
              <a:t>where </a:t>
            </a:r>
            <a:r>
              <a:rPr lang="en-US" sz="2400" b="1" dirty="0" smtClean="0"/>
              <a:t>both organisms benefitted </a:t>
            </a:r>
            <a:r>
              <a:rPr lang="en-US" sz="2400" dirty="0" smtClean="0"/>
              <a:t>from this new relationship.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Some of these new relationships included the following:</a:t>
            </a:r>
          </a:p>
          <a:p>
            <a:pPr lvl="1"/>
            <a:r>
              <a:rPr lang="en-US" sz="2400" dirty="0" smtClean="0"/>
              <a:t>One group of prokaryotes had the ability to use </a:t>
            </a:r>
            <a:r>
              <a:rPr lang="en-US" sz="2400" b="1" dirty="0" smtClean="0"/>
              <a:t>oxygen to generate ATP </a:t>
            </a:r>
            <a:r>
              <a:rPr lang="en-US" sz="2400" dirty="0" smtClean="0"/>
              <a:t>(our energy molecule). These evolved into our </a:t>
            </a:r>
            <a:r>
              <a:rPr lang="en-US" sz="2400" b="1" dirty="0" smtClean="0"/>
              <a:t>mitochondria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Other prokaryotes that </a:t>
            </a:r>
            <a:r>
              <a:rPr lang="en-US" sz="2400" b="1" dirty="0" smtClean="0"/>
              <a:t>carried out photosynthesis </a:t>
            </a:r>
            <a:r>
              <a:rPr lang="en-US" sz="2400" dirty="0" smtClean="0"/>
              <a:t>evolved into the </a:t>
            </a:r>
            <a:r>
              <a:rPr lang="en-US" sz="2400" b="1" dirty="0" smtClean="0"/>
              <a:t>chloroplasts of plants and algae.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67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n-qimg-b0a5b320796db147fad0ee00f0242c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63" y="0"/>
            <a:ext cx="6643437" cy="3994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0" y="2842126"/>
            <a:ext cx="5175338" cy="38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489185"/>
            <a:ext cx="8767010" cy="294989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</a:t>
            </a:r>
            <a:r>
              <a:rPr lang="en-US" sz="2800" b="1" i="1" dirty="0" err="1" smtClean="0"/>
              <a:t>endosymbiotic</a:t>
            </a:r>
            <a:r>
              <a:rPr lang="en-US" sz="2800" b="1" i="1" dirty="0" smtClean="0"/>
              <a:t> theory </a:t>
            </a:r>
            <a:r>
              <a:rPr lang="en-US" sz="2800" i="1" dirty="0" smtClean="0"/>
              <a:t>proposes that eukaryotic cells arose from </a:t>
            </a:r>
            <a:r>
              <a:rPr lang="en-US" sz="2800" b="1" i="1" dirty="0" smtClean="0"/>
              <a:t>living communities formed by prokaryotic organisms.</a:t>
            </a:r>
          </a:p>
          <a:p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29" y="1496523"/>
            <a:ext cx="2198782" cy="93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547"/>
            <a:ext cx="9144000" cy="2578608"/>
          </a:xfrm>
          <a:prstGeom prst="rect">
            <a:avLst/>
          </a:prstGeom>
        </p:spPr>
      </p:pic>
      <p:sp>
        <p:nvSpPr>
          <p:cNvPr id="6" name="Action Button: Forward or Next 5">
            <a:hlinkClick r:id="rId4" highlightClick="1"/>
          </p:cNvPr>
          <p:cNvSpPr/>
          <p:nvPr/>
        </p:nvSpPr>
        <p:spPr>
          <a:xfrm>
            <a:off x="3796769" y="2688485"/>
            <a:ext cx="1634908" cy="5268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49" y="541449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263"/>
          </a:xfrm>
        </p:spPr>
        <p:txBody>
          <a:bodyPr/>
          <a:lstStyle/>
          <a:p>
            <a:r>
              <a:rPr lang="en-US" b="1" dirty="0" smtClean="0"/>
              <a:t>The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8" y="1025358"/>
            <a:ext cx="8767010" cy="4977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1) mitochondria and chloroplasts contain DNA </a:t>
            </a:r>
            <a:r>
              <a:rPr lang="en-US" sz="2800" b="1" dirty="0" smtClean="0"/>
              <a:t>similar to bacterial DNA.</a:t>
            </a:r>
          </a:p>
          <a:p>
            <a:r>
              <a:rPr lang="en-US" sz="2800" dirty="0" smtClean="0"/>
              <a:t>2) mitochondria and chloroplasts have ribosomes whose </a:t>
            </a:r>
            <a:r>
              <a:rPr lang="en-US" sz="2800" b="1" dirty="0" smtClean="0"/>
              <a:t>size and structure resemble those of bacteria.</a:t>
            </a:r>
          </a:p>
          <a:p>
            <a:r>
              <a:rPr lang="en-US" sz="2800" dirty="0" smtClean="0"/>
              <a:t>3) like bacteria, mitochondria and chloroplasts </a:t>
            </a:r>
            <a:r>
              <a:rPr lang="en-US" sz="2800" b="1" dirty="0" smtClean="0"/>
              <a:t>reproduce by binary fission.</a:t>
            </a:r>
          </a:p>
          <a:p>
            <a:r>
              <a:rPr lang="en-US" sz="2800" dirty="0" smtClean="0"/>
              <a:t>These similarities provide strong evidence of a common ancestry between </a:t>
            </a:r>
            <a:r>
              <a:rPr lang="en-US" sz="2800" b="1" dirty="0" smtClean="0"/>
              <a:t>free-living bacteria and the organelles of living eukaryotic cells.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30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158"/>
          </a:xfrm>
        </p:spPr>
        <p:txBody>
          <a:bodyPr/>
          <a:lstStyle/>
          <a:p>
            <a:r>
              <a:rPr lang="en-US" b="1" dirty="0" smtClean="0"/>
              <a:t>Fossils and Ancient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158"/>
            <a:ext cx="9144000" cy="5376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Paleontologists use </a:t>
            </a:r>
            <a:r>
              <a:rPr lang="en-US" sz="2800" b="1" dirty="0" smtClean="0"/>
              <a:t>fossils to infer what past life forms </a:t>
            </a:r>
            <a:r>
              <a:rPr lang="en-US" sz="2800" dirty="0" smtClean="0"/>
              <a:t>were like.</a:t>
            </a:r>
          </a:p>
          <a:p>
            <a:pPr lvl="1"/>
            <a:r>
              <a:rPr lang="en-US" sz="2400" dirty="0" err="1" smtClean="0"/>
              <a:t>ie</a:t>
            </a:r>
            <a:r>
              <a:rPr lang="en-US" sz="2400" dirty="0" smtClean="0"/>
              <a:t>) structure of organism, what they ate, what ate them, environment they lived in etc. </a:t>
            </a:r>
          </a:p>
          <a:p>
            <a:r>
              <a:rPr lang="en-US" sz="2800" dirty="0" smtClean="0"/>
              <a:t>Paleontologists group similar organisms together and </a:t>
            </a:r>
            <a:r>
              <a:rPr lang="en-US" sz="2800" b="1" dirty="0" smtClean="0"/>
              <a:t>arrange them in the order in which they lived </a:t>
            </a:r>
            <a:r>
              <a:rPr lang="mr-IN" sz="2800" dirty="0" smtClean="0"/>
              <a:t>–</a:t>
            </a:r>
            <a:r>
              <a:rPr lang="en-US" sz="2800" dirty="0" smtClean="0"/>
              <a:t> from oldest to most recent. This is called the fossil record.</a:t>
            </a:r>
          </a:p>
          <a:p>
            <a:r>
              <a:rPr lang="en-US" sz="2800" i="1" dirty="0" smtClean="0"/>
              <a:t>The fossil record provided evidence about the </a:t>
            </a:r>
            <a:r>
              <a:rPr lang="en-US" sz="2800" b="1" i="1" dirty="0" smtClean="0"/>
              <a:t>history of life on Earth</a:t>
            </a:r>
            <a:r>
              <a:rPr lang="en-US" sz="2800" i="1" dirty="0" smtClean="0"/>
              <a:t>. It also shows how </a:t>
            </a:r>
            <a:r>
              <a:rPr lang="en-US" sz="2800" b="1" i="1" dirty="0" smtClean="0"/>
              <a:t>different groups of organisms </a:t>
            </a:r>
            <a:r>
              <a:rPr lang="en-US" sz="2800" i="1" dirty="0" smtClean="0"/>
              <a:t>have changed over time.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4592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Sexual Reproduction and </a:t>
            </a:r>
            <a:r>
              <a:rPr lang="en-US" sz="4800" b="1" dirty="0" err="1" smtClean="0"/>
              <a:t>Multicellularity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046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prokaryotes reproduce </a:t>
            </a:r>
            <a:r>
              <a:rPr lang="en-US" sz="2800" b="1" dirty="0" smtClean="0"/>
              <a:t>asexually.</a:t>
            </a:r>
          </a:p>
          <a:p>
            <a:pPr lvl="1"/>
            <a:r>
              <a:rPr lang="en-US" sz="2400" dirty="0" smtClean="0"/>
              <a:t>Meaning they duplicate their genetic material, and divide into </a:t>
            </a:r>
            <a:r>
              <a:rPr lang="en-US" sz="2400" b="1" dirty="0" smtClean="0"/>
              <a:t>two identical cells. </a:t>
            </a:r>
          </a:p>
          <a:p>
            <a:pPr lvl="1"/>
            <a:r>
              <a:rPr lang="en-US" sz="2400" dirty="0" smtClean="0"/>
              <a:t>This restricts genetic variation to </a:t>
            </a:r>
            <a:r>
              <a:rPr lang="en-US" sz="2400" b="1" dirty="0" smtClean="0"/>
              <a:t>mutations in DNA.</a:t>
            </a:r>
          </a:p>
          <a:p>
            <a:pPr lvl="1"/>
            <a:r>
              <a:rPr lang="en-US" sz="2400" dirty="0" smtClean="0"/>
              <a:t>Sexual reproduction shuffles and reshuffles genes. Therefore, the </a:t>
            </a:r>
            <a:r>
              <a:rPr lang="en-US" sz="2400" b="1" dirty="0" smtClean="0"/>
              <a:t>offspring never resemble their parents exactly. </a:t>
            </a:r>
          </a:p>
          <a:p>
            <a:pPr lvl="1"/>
            <a:r>
              <a:rPr lang="en-US" sz="2400" dirty="0" smtClean="0"/>
              <a:t>This increases the probability that </a:t>
            </a:r>
            <a:r>
              <a:rPr lang="en-US" sz="2400" dirty="0" err="1" smtClean="0"/>
              <a:t>favourable</a:t>
            </a:r>
            <a:r>
              <a:rPr lang="en-US" sz="2400" dirty="0" smtClean="0"/>
              <a:t> combinations will be produced,</a:t>
            </a:r>
            <a:r>
              <a:rPr lang="en-US" sz="2400" b="1" dirty="0" smtClean="0"/>
              <a:t> increasing the chance of evolutionary change. </a:t>
            </a:r>
          </a:p>
          <a:p>
            <a:pPr lvl="1"/>
            <a:r>
              <a:rPr lang="en-US" sz="2400" dirty="0" smtClean="0"/>
              <a:t>A few hundred million years after the evolution of sexual reproduction, </a:t>
            </a:r>
            <a:r>
              <a:rPr lang="en-US" sz="2400" b="1" dirty="0" smtClean="0"/>
              <a:t>multicellular organisms developed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899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3.3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EVOLUTION OF MULTICELLULAR LIFE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858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fossil record indicates that major changes occurred in </a:t>
            </a:r>
            <a:r>
              <a:rPr lang="en-US" sz="2800" b="1" dirty="0" smtClean="0"/>
              <a:t>Earth’s climate, geography, and life forms.</a:t>
            </a:r>
          </a:p>
          <a:p>
            <a:pPr lvl="1"/>
            <a:r>
              <a:rPr lang="en-US" sz="2400" dirty="0" smtClean="0"/>
              <a:t>The following section is an overview of how multicellular life evolved from its</a:t>
            </a:r>
            <a:r>
              <a:rPr lang="en-US" sz="2400" b="1" dirty="0" smtClean="0"/>
              <a:t> earliest forms to is present-day diversity.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49" y="541449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b="1" dirty="0" smtClean="0"/>
              <a:t>Precambrian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Almost </a:t>
            </a:r>
            <a:r>
              <a:rPr lang="en-US" sz="2800" b="1" dirty="0" smtClean="0"/>
              <a:t>90% of Earth’s history </a:t>
            </a:r>
            <a:r>
              <a:rPr lang="en-US" sz="2800" dirty="0" smtClean="0"/>
              <a:t>occurred during the Precambrian time.</a:t>
            </a:r>
          </a:p>
          <a:p>
            <a:pPr lvl="1"/>
            <a:r>
              <a:rPr lang="en-US" sz="2400" b="1" dirty="0" smtClean="0"/>
              <a:t>Simple anaerobic forms </a:t>
            </a:r>
            <a:r>
              <a:rPr lang="en-US" sz="2400" dirty="0" smtClean="0"/>
              <a:t>of life appeared and were followed by </a:t>
            </a:r>
            <a:r>
              <a:rPr lang="en-US" sz="2400" b="1" dirty="0" smtClean="0"/>
              <a:t>photosynthetic forms</a:t>
            </a:r>
            <a:r>
              <a:rPr lang="en-US" sz="2400" dirty="0" smtClean="0"/>
              <a:t>, which added oxygen to the atmosphere.</a:t>
            </a:r>
          </a:p>
          <a:p>
            <a:pPr lvl="1"/>
            <a:r>
              <a:rPr lang="en-US" sz="2400" dirty="0" smtClean="0"/>
              <a:t>Eukaryotes appeared,</a:t>
            </a:r>
            <a:r>
              <a:rPr lang="en-US" sz="2400" b="1" dirty="0" smtClean="0"/>
              <a:t> some gave rise to multicellular organisms</a:t>
            </a:r>
            <a:r>
              <a:rPr lang="en-US" sz="2400" dirty="0" smtClean="0"/>
              <a:t>, that continued to increase in complexity. </a:t>
            </a:r>
          </a:p>
          <a:p>
            <a:pPr lvl="1"/>
            <a:r>
              <a:rPr lang="en-US" sz="2400" dirty="0" smtClean="0"/>
              <a:t>Life existed only in the sea, and few fossils exist form this time as </a:t>
            </a:r>
            <a:r>
              <a:rPr lang="en-US" sz="2400" b="1" dirty="0" smtClean="0"/>
              <a:t>all the animals were soft-bodied.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734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en-US" b="1" dirty="0" smtClean="0"/>
              <a:t>Paleozoic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664"/>
            <a:ext cx="9144000" cy="2410326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Rich fossil evidence shows that early in the Paleozoic Era, there was a </a:t>
            </a:r>
            <a:r>
              <a:rPr lang="en-US" sz="2800" b="1" i="1" dirty="0" smtClean="0"/>
              <a:t>diversity of marine life</a:t>
            </a:r>
            <a:r>
              <a:rPr lang="en-US" sz="2800" i="1" dirty="0" smtClean="0"/>
              <a:t>. </a:t>
            </a:r>
          </a:p>
          <a:p>
            <a:pPr lvl="1"/>
            <a:r>
              <a:rPr lang="en-US" sz="2400" dirty="0" smtClean="0"/>
              <a:t>This era included many kinds of </a:t>
            </a:r>
            <a:r>
              <a:rPr lang="en-US" sz="2400" b="1" dirty="0" smtClean="0"/>
              <a:t>invertebrate animals.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11957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2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96516"/>
            <a:ext cx="8713537" cy="640748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Cambrian Period</a:t>
            </a:r>
            <a:r>
              <a:rPr lang="en-US" sz="2800" dirty="0" smtClean="0"/>
              <a:t>- the </a:t>
            </a:r>
            <a:r>
              <a:rPr lang="en-US" sz="2800" b="1" dirty="0" smtClean="0"/>
              <a:t>first known animals evolved here</a:t>
            </a:r>
            <a:r>
              <a:rPr lang="en-US" sz="2800" dirty="0" smtClean="0"/>
              <a:t>, invertebrates such as jellyfish, trilobites, worms etc.</a:t>
            </a:r>
          </a:p>
          <a:p>
            <a:r>
              <a:rPr lang="en-US" sz="2800" i="1" u="sng" dirty="0" smtClean="0"/>
              <a:t>Ordovician &amp; </a:t>
            </a:r>
            <a:r>
              <a:rPr lang="en-US" sz="2800" i="1" u="sng" dirty="0" err="1" smtClean="0"/>
              <a:t>Siliurian</a:t>
            </a:r>
            <a:r>
              <a:rPr lang="en-US" sz="2800" i="1" u="sng" dirty="0" smtClean="0"/>
              <a:t> Periods</a:t>
            </a:r>
            <a:r>
              <a:rPr lang="en-US" sz="2800" dirty="0" smtClean="0"/>
              <a:t>- arthropods evolved here, as well as the </a:t>
            </a:r>
            <a:r>
              <a:rPr lang="en-US" sz="2800" b="1" dirty="0" smtClean="0"/>
              <a:t>first vertebrates </a:t>
            </a:r>
            <a:r>
              <a:rPr lang="en-US" sz="2800" dirty="0" smtClean="0"/>
              <a:t>(jawless fishes). The first land plants and insects developed in these periods too.</a:t>
            </a:r>
          </a:p>
          <a:p>
            <a:r>
              <a:rPr lang="en-US" sz="2800" i="1" u="sng" dirty="0" smtClean="0"/>
              <a:t>Devonian Period</a:t>
            </a:r>
            <a:r>
              <a:rPr lang="en-US" sz="2800" dirty="0" smtClean="0"/>
              <a:t>- fish developed jaws here as well as </a:t>
            </a:r>
            <a:r>
              <a:rPr lang="en-US" sz="2800" b="1" dirty="0" smtClean="0"/>
              <a:t>bony skeletons</a:t>
            </a:r>
            <a:r>
              <a:rPr lang="en-US" sz="2800" dirty="0" smtClean="0"/>
              <a:t>. Vertebrates began to invade the land, such as </a:t>
            </a:r>
            <a:r>
              <a:rPr lang="en-US" sz="2800" b="1" dirty="0" smtClean="0"/>
              <a:t>amphibian-like creatures.</a:t>
            </a:r>
          </a:p>
          <a:p>
            <a:r>
              <a:rPr lang="en-US" sz="2800" i="1" u="sng" dirty="0" smtClean="0"/>
              <a:t>Carboniferous &amp; Permian Periods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reptiles evolved </a:t>
            </a:r>
            <a:r>
              <a:rPr lang="en-US" sz="2800" dirty="0" smtClean="0"/>
              <a:t>during this time, and swampy forests also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375749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09" y="169779"/>
            <a:ext cx="8700169" cy="369369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mass extinction</a:t>
            </a:r>
            <a:r>
              <a:rPr lang="en-US" sz="2800" dirty="0" smtClean="0"/>
              <a:t> happened at the end of the Paleozoic era.</a:t>
            </a:r>
          </a:p>
          <a:p>
            <a:r>
              <a:rPr lang="en-US" sz="2800" i="1" dirty="0" smtClean="0"/>
              <a:t>The mass extinction at the end of the Paleozoic affected both plants and animals on land and in the seas. As much as </a:t>
            </a:r>
            <a:r>
              <a:rPr lang="en-US" sz="2800" b="1" i="1" dirty="0" smtClean="0"/>
              <a:t>95% of life in the oceans disappeared.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29" y="2431738"/>
            <a:ext cx="2198782" cy="935215"/>
          </a:xfrm>
          <a:prstGeom prst="rect">
            <a:avLst/>
          </a:prstGeom>
        </p:spPr>
      </p:pic>
      <p:sp>
        <p:nvSpPr>
          <p:cNvPr id="6" name="Action Button: Forward or Next 5">
            <a:hlinkClick r:id="rId3" highlightClick="1"/>
          </p:cNvPr>
          <p:cNvSpPr/>
          <p:nvPr/>
        </p:nvSpPr>
        <p:spPr>
          <a:xfrm>
            <a:off x="6555529" y="4552861"/>
            <a:ext cx="1727104" cy="5268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20" y="2296639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738"/>
          </a:xfrm>
        </p:spPr>
        <p:txBody>
          <a:bodyPr/>
          <a:lstStyle/>
          <a:p>
            <a:r>
              <a:rPr lang="en-US" b="1" dirty="0" smtClean="0"/>
              <a:t>Mesozoic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43" y="1019272"/>
            <a:ext cx="8784759" cy="196643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Events during the Mesozoic included the </a:t>
            </a:r>
            <a:r>
              <a:rPr lang="en-US" sz="2800" b="1" i="1" dirty="0" smtClean="0"/>
              <a:t>increasing dominance of dinosaurs</a:t>
            </a:r>
            <a:r>
              <a:rPr lang="en-US" sz="2800" i="1" dirty="0" smtClean="0"/>
              <a:t>. Is also marked by the </a:t>
            </a:r>
            <a:r>
              <a:rPr lang="en-US" sz="2800" b="1" i="1" dirty="0" smtClean="0"/>
              <a:t>appearance of flowering plants</a:t>
            </a:r>
            <a:r>
              <a:rPr lang="en-US" sz="2800" i="1" dirty="0" smtClean="0"/>
              <a:t>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85935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9" y="276223"/>
            <a:ext cx="8676666" cy="641121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Triassic Period</a:t>
            </a:r>
            <a:r>
              <a:rPr lang="en-US" sz="2800" dirty="0" smtClean="0"/>
              <a:t>- organisms that survived the Permian mass extinction became the </a:t>
            </a:r>
            <a:r>
              <a:rPr lang="en-US" sz="2800" b="1" dirty="0" smtClean="0"/>
              <a:t>main forms of life during this period</a:t>
            </a:r>
            <a:r>
              <a:rPr lang="en-US" sz="2800" dirty="0" smtClean="0"/>
              <a:t>. We call this period the Age of Reptiles, the first mammals also evolved here.</a:t>
            </a:r>
          </a:p>
          <a:p>
            <a:r>
              <a:rPr lang="en-US" sz="2800" i="1" u="sng" dirty="0" smtClean="0"/>
              <a:t>Jurassic Period</a:t>
            </a:r>
            <a:r>
              <a:rPr lang="en-US" sz="2800" dirty="0" smtClean="0"/>
              <a:t>- dinosaurs became the </a:t>
            </a:r>
            <a:r>
              <a:rPr lang="en-US" sz="2800" b="1" dirty="0" smtClean="0"/>
              <a:t>dominant animals on land</a:t>
            </a:r>
            <a:r>
              <a:rPr lang="en-US" sz="2800" dirty="0" smtClean="0"/>
              <a:t>. One of the first birds appeared during this time.</a:t>
            </a:r>
          </a:p>
          <a:p>
            <a:r>
              <a:rPr lang="en-US" sz="2800" i="1" u="sng" dirty="0" smtClean="0"/>
              <a:t>Cretaceous Period</a:t>
            </a:r>
            <a:r>
              <a:rPr lang="en-US" sz="2800" dirty="0" smtClean="0"/>
              <a:t>- this period was still dominated by dinosaurs, but brought about new forms of plant life such as </a:t>
            </a:r>
            <a:r>
              <a:rPr lang="en-US" sz="2800" b="1" dirty="0" smtClean="0"/>
              <a:t>leafy trees, shrubs, and small flowering plants</a:t>
            </a:r>
            <a:r>
              <a:rPr lang="en-US" sz="2800" dirty="0" smtClean="0"/>
              <a:t>. The end of this period is famously marked by a meteor striking Earth.</a:t>
            </a:r>
            <a:endParaRPr lang="en-US" sz="2800" i="1" u="sng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7161167" y="6241607"/>
            <a:ext cx="1797048" cy="61639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7618"/>
          </a:xfrm>
        </p:spPr>
        <p:txBody>
          <a:bodyPr/>
          <a:lstStyle/>
          <a:p>
            <a:r>
              <a:rPr lang="en-US" b="1" dirty="0" smtClean="0"/>
              <a:t>Cenozoic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662"/>
            <a:ext cx="9144000" cy="27365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extinction of dinosaurs at the end of the Mesozoic, made room for </a:t>
            </a:r>
            <a:r>
              <a:rPr lang="en-US" sz="2800" b="1" dirty="0" smtClean="0"/>
              <a:t>mammals to take over.</a:t>
            </a:r>
          </a:p>
          <a:p>
            <a:r>
              <a:rPr lang="en-US" sz="2800" i="1" dirty="0" smtClean="0"/>
              <a:t>During the Cenozoic, mammals evolved adaptations that allowed them to live in various environments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on land water and air.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13955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8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64"/>
            <a:ext cx="9144000" cy="585730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Tertiary Period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in the oceans, marine mammals such as whales and dolphins evolved. On land, </a:t>
            </a:r>
            <a:r>
              <a:rPr lang="en-US" sz="2800" b="1" dirty="0" smtClean="0"/>
              <a:t>flowering plants and insects flourished.</a:t>
            </a:r>
          </a:p>
          <a:p>
            <a:r>
              <a:rPr lang="en-US" sz="2800" i="1" u="sng" dirty="0" smtClean="0"/>
              <a:t>Quaternary Period</a:t>
            </a:r>
            <a:r>
              <a:rPr lang="en-US" sz="2800" dirty="0" smtClean="0"/>
              <a:t>- Earth’s climate cooled causing a series of ice ages. So much of Earth’s water froze the </a:t>
            </a:r>
            <a:r>
              <a:rPr lang="en-US" sz="2800" b="1" dirty="0" smtClean="0"/>
              <a:t>ocean levels dropped by more than 100 meters</a:t>
            </a:r>
            <a:r>
              <a:rPr lang="en-US" sz="2800" dirty="0" smtClean="0"/>
              <a:t>!!!</a:t>
            </a:r>
          </a:p>
          <a:p>
            <a:pPr lvl="1"/>
            <a:r>
              <a:rPr lang="en-US" sz="2400" dirty="0" smtClean="0"/>
              <a:t>Fossil records indicate that our early ancestors appeared 4.5 </a:t>
            </a:r>
            <a:r>
              <a:rPr lang="en-US" sz="2400" dirty="0" err="1" smtClean="0"/>
              <a:t>mya</a:t>
            </a:r>
            <a:r>
              <a:rPr lang="en-US" sz="2400" dirty="0" smtClean="0"/>
              <a:t>, but </a:t>
            </a:r>
            <a:r>
              <a:rPr lang="en-US" sz="2400" b="1" dirty="0" smtClean="0"/>
              <a:t>did not look entirely human</a:t>
            </a:r>
            <a:r>
              <a:rPr lang="en-US" sz="2400" dirty="0" smtClean="0"/>
              <a:t>. </a:t>
            </a:r>
            <a:r>
              <a:rPr lang="en-US" sz="2400" i="1" dirty="0" smtClean="0"/>
              <a:t>Homo sapiens</a:t>
            </a:r>
            <a:r>
              <a:rPr lang="en-US" sz="2400" dirty="0" smtClean="0"/>
              <a:t> may have appeared as early as 200, 000 years ago in Africa. </a:t>
            </a:r>
            <a:endParaRPr lang="en-US" sz="24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837304" y="5849818"/>
            <a:ext cx="1526815" cy="49986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947"/>
          </a:xfrm>
        </p:spPr>
        <p:txBody>
          <a:bodyPr/>
          <a:lstStyle/>
          <a:p>
            <a:r>
              <a:rPr lang="en-US" b="1" dirty="0" smtClean="0"/>
              <a:t>How Fossils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7288"/>
            <a:ext cx="9143999" cy="37152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formation of any fossil depends on a</a:t>
            </a:r>
            <a:r>
              <a:rPr lang="en-US" sz="2800" b="1" dirty="0" smtClean="0"/>
              <a:t> precise combination of conditions.</a:t>
            </a:r>
          </a:p>
          <a:p>
            <a:pPr lvl="1"/>
            <a:r>
              <a:rPr lang="en-US" sz="2400" dirty="0" smtClean="0"/>
              <a:t>Because of this the fossil record is </a:t>
            </a:r>
            <a:r>
              <a:rPr lang="en-US" sz="2400" b="1" dirty="0" smtClean="0"/>
              <a:t>incomplete.</a:t>
            </a:r>
          </a:p>
          <a:p>
            <a:r>
              <a:rPr lang="en-US" sz="2800" dirty="0" smtClean="0"/>
              <a:t>Most fossils are formed in </a:t>
            </a:r>
            <a:r>
              <a:rPr lang="en-US" sz="2800" b="1" dirty="0" smtClean="0"/>
              <a:t>sedimentary rock.</a:t>
            </a:r>
          </a:p>
          <a:p>
            <a:pPr lvl="1"/>
            <a:r>
              <a:rPr lang="en-US" sz="2400" dirty="0" smtClean="0"/>
              <a:t>Sedimentary rock is formed when </a:t>
            </a:r>
            <a:r>
              <a:rPr lang="en-US" sz="2400" b="1" dirty="0" smtClean="0"/>
              <a:t>exposure to rain, heat, wind, and cold </a:t>
            </a:r>
            <a:r>
              <a:rPr lang="en-US" sz="2400" dirty="0" smtClean="0"/>
              <a:t>breaks down existing rock into small particles.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598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3.4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PATTERNS OF EVOLUTION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9" y="1600201"/>
            <a:ext cx="8687983" cy="3925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Biologists use the term macroevolution to refer to </a:t>
            </a:r>
            <a:r>
              <a:rPr lang="en-US" sz="2800" b="1" dirty="0" smtClean="0"/>
              <a:t>large-scale evolutionary patterns and processes.</a:t>
            </a:r>
          </a:p>
          <a:p>
            <a:r>
              <a:rPr lang="en-US" sz="2800" i="1" dirty="0" smtClean="0"/>
              <a:t>Six important topics in macroevolution are </a:t>
            </a:r>
            <a:r>
              <a:rPr lang="en-US" sz="2800" b="1" i="1" dirty="0" smtClean="0"/>
              <a:t>extinction</a:t>
            </a:r>
            <a:r>
              <a:rPr lang="en-US" sz="2800" i="1" dirty="0" smtClean="0"/>
              <a:t>, adaptive radiation, </a:t>
            </a:r>
            <a:r>
              <a:rPr lang="en-US" sz="2800" b="1" i="1" dirty="0" smtClean="0"/>
              <a:t>convergent evolution</a:t>
            </a:r>
            <a:r>
              <a:rPr lang="en-US" sz="2800" i="1" dirty="0" smtClean="0"/>
              <a:t>, coevolution, </a:t>
            </a:r>
            <a:r>
              <a:rPr lang="en-US" sz="2800" b="1" i="1" dirty="0" smtClean="0"/>
              <a:t>punctuated equilibrium</a:t>
            </a:r>
            <a:r>
              <a:rPr lang="en-US" sz="2800" i="1" dirty="0" smtClean="0"/>
              <a:t>, and changes in developmental genes.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20" y="485002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3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4108"/>
          </a:xfrm>
        </p:spPr>
        <p:txBody>
          <a:bodyPr/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36" y="824109"/>
            <a:ext cx="8730713" cy="56741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than 99% of all species that have ever lived are now extinct.</a:t>
            </a:r>
          </a:p>
          <a:p>
            <a:pPr lvl="1"/>
            <a:r>
              <a:rPr lang="en-US" sz="2400" dirty="0" smtClean="0"/>
              <a:t>Sometimes extinction occurs because </a:t>
            </a:r>
            <a:r>
              <a:rPr lang="en-US" sz="2400" b="1" dirty="0" smtClean="0"/>
              <a:t>species are unable to adapt and compete for resources</a:t>
            </a:r>
            <a:r>
              <a:rPr lang="en-US" sz="2400" dirty="0" smtClean="0"/>
              <a:t>. </a:t>
            </a:r>
          </a:p>
          <a:p>
            <a:r>
              <a:rPr lang="en-US" sz="2800" dirty="0" smtClean="0"/>
              <a:t>Several times in Earth’s history, </a:t>
            </a:r>
            <a:r>
              <a:rPr lang="en-US" sz="2800" b="1" dirty="0" smtClean="0"/>
              <a:t>mass extinctions wiped out entire ecosystems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Most mass extinctions are caused by several factors which can include: </a:t>
            </a:r>
            <a:r>
              <a:rPr lang="en-US" sz="2400" b="1" dirty="0" smtClean="0"/>
              <a:t>many large volcanic eruptions</a:t>
            </a:r>
            <a:r>
              <a:rPr lang="en-US" sz="2400" dirty="0" smtClean="0"/>
              <a:t>, continents moving, </a:t>
            </a:r>
            <a:r>
              <a:rPr lang="en-US" sz="2400" b="1" dirty="0" smtClean="0"/>
              <a:t>sea levels changing</a:t>
            </a:r>
            <a:r>
              <a:rPr lang="en-US" sz="2400" dirty="0" smtClean="0"/>
              <a:t>, changes in O2 and CO2 levels etc. </a:t>
            </a:r>
          </a:p>
          <a:p>
            <a:r>
              <a:rPr lang="en-US" sz="2800" dirty="0" smtClean="0"/>
              <a:t>With each disappearance of so many species, it provides </a:t>
            </a:r>
            <a:r>
              <a:rPr lang="en-US" sz="2800" b="1" dirty="0" smtClean="0"/>
              <a:t>ecological opportunities for other species to adapt and thrive.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5357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188"/>
          </a:xfrm>
        </p:spPr>
        <p:txBody>
          <a:bodyPr/>
          <a:lstStyle/>
          <a:p>
            <a:r>
              <a:rPr lang="en-US" b="1" dirty="0" smtClean="0"/>
              <a:t>Adaptive Radiation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9" y="932188"/>
            <a:ext cx="8744224" cy="2547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process by which a single species or small group of species </a:t>
            </a:r>
            <a:r>
              <a:rPr lang="en-US" sz="2800" b="1" dirty="0" smtClean="0"/>
              <a:t>evolves into several different forms that live in different ways.</a:t>
            </a:r>
          </a:p>
          <a:p>
            <a:pPr lvl="1"/>
            <a:r>
              <a:rPr lang="en-US" sz="2400" dirty="0" smtClean="0"/>
              <a:t>Ex) the disappearance of dinosaurs cleared the way for the great </a:t>
            </a:r>
            <a:r>
              <a:rPr lang="en-US" sz="2400" b="1" dirty="0" smtClean="0"/>
              <a:t>adaptive radiation of mammals.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2177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638"/>
          </a:xfrm>
        </p:spPr>
        <p:txBody>
          <a:bodyPr/>
          <a:lstStyle/>
          <a:p>
            <a:r>
              <a:rPr lang="en-US" b="1" dirty="0" smtClean="0"/>
              <a:t>Convergent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9" y="938212"/>
            <a:ext cx="8676667" cy="35876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 by which unrelated organisms </a:t>
            </a:r>
            <a:r>
              <a:rPr lang="en-US" sz="2800" b="1" dirty="0" smtClean="0"/>
              <a:t>independently evolve similarities </a:t>
            </a:r>
            <a:r>
              <a:rPr lang="en-US" sz="2800" dirty="0" smtClean="0"/>
              <a:t>when adapting to </a:t>
            </a:r>
            <a:r>
              <a:rPr lang="en-US" sz="2800" b="1" dirty="0" smtClean="0"/>
              <a:t>similar environments.</a:t>
            </a:r>
          </a:p>
          <a:p>
            <a:pPr lvl="1"/>
            <a:r>
              <a:rPr lang="en-US" sz="2400" dirty="0" smtClean="0"/>
              <a:t>Ex) Shark and dolphins fins. They look similar and have similar functions but </a:t>
            </a:r>
            <a:r>
              <a:rPr lang="en-US" sz="2400" b="1" dirty="0" smtClean="0"/>
              <a:t>evolved separately from each other</a:t>
            </a:r>
            <a:r>
              <a:rPr lang="en-US" sz="2400" dirty="0" smtClean="0"/>
              <a:t> on different evolutionary branches.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362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5698"/>
          </a:xfrm>
        </p:spPr>
        <p:txBody>
          <a:bodyPr/>
          <a:lstStyle/>
          <a:p>
            <a:r>
              <a:rPr lang="en-US" b="1" dirty="0" smtClean="0"/>
              <a:t>Coevolution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6" y="1167882"/>
            <a:ext cx="8879341" cy="24392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process by which two species </a:t>
            </a:r>
            <a:r>
              <a:rPr lang="en-US" sz="2800" b="1" dirty="0" smtClean="0"/>
              <a:t>evolve in response to changes in each other </a:t>
            </a:r>
            <a:r>
              <a:rPr lang="en-US" sz="2800" dirty="0" smtClean="0"/>
              <a:t>over time.</a:t>
            </a:r>
          </a:p>
          <a:p>
            <a:pPr lvl="1"/>
            <a:r>
              <a:rPr lang="en-US" sz="2400" dirty="0" smtClean="0"/>
              <a:t>Ex) many flowering plants can reproduce only if the shape,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 and odor of their flowers </a:t>
            </a:r>
            <a:r>
              <a:rPr lang="en-US" sz="2400" b="1" dirty="0" smtClean="0"/>
              <a:t>attracts a specific type of pollinator.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2009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168"/>
          </a:xfrm>
        </p:spPr>
        <p:txBody>
          <a:bodyPr/>
          <a:lstStyle/>
          <a:p>
            <a:r>
              <a:rPr lang="en-US" b="1" dirty="0" smtClean="0"/>
              <a:t>Punctuated Equilibrium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37" y="905168"/>
            <a:ext cx="3555756" cy="57012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Pattern of evolution in which </a:t>
            </a:r>
            <a:r>
              <a:rPr lang="en-US" sz="2800" b="1" dirty="0" smtClean="0"/>
              <a:t>long stable periods are interrupted by brief periods of more rapid change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can happen for several reasons:</a:t>
            </a:r>
          </a:p>
          <a:p>
            <a:pPr lvl="1"/>
            <a:r>
              <a:rPr lang="en-US" sz="2400" dirty="0" smtClean="0"/>
              <a:t>When a </a:t>
            </a:r>
            <a:r>
              <a:rPr lang="en-US" sz="2400" b="1" dirty="0" smtClean="0"/>
              <a:t>small group migrates to a new environment.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5056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631" y="999738"/>
            <a:ext cx="3540050" cy="549855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When a </a:t>
            </a:r>
            <a:r>
              <a:rPr lang="en-US" sz="2400" b="1" dirty="0"/>
              <a:t>small population becomes isolated from a larger one</a:t>
            </a:r>
            <a:r>
              <a:rPr lang="en-US" sz="2400" dirty="0"/>
              <a:t>, the small one can evolve more rapidly because </a:t>
            </a:r>
            <a:r>
              <a:rPr lang="en-US" sz="2400" b="1" dirty="0"/>
              <a:t>genetics can spread more quickly among fewer individuals. 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37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8017"/>
          </a:xfrm>
        </p:spPr>
        <p:txBody>
          <a:bodyPr/>
          <a:lstStyle/>
          <a:p>
            <a:r>
              <a:rPr lang="en-US" sz="4800" b="1" dirty="0" smtClean="0"/>
              <a:t>Developmental Genes and Body Plans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016"/>
            <a:ext cx="9144000" cy="30044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Changes in the genes for </a:t>
            </a:r>
            <a:r>
              <a:rPr lang="en-US" sz="2800" b="1" dirty="0" smtClean="0"/>
              <a:t>growth and differentiation during embryological development </a:t>
            </a:r>
            <a:r>
              <a:rPr lang="en-US" sz="2800" dirty="0" smtClean="0"/>
              <a:t>can produce transformations in body shape and size</a:t>
            </a:r>
          </a:p>
          <a:p>
            <a:r>
              <a:rPr lang="en-US" sz="2800" i="1" dirty="0" smtClean="0"/>
              <a:t>Changes in the expression of developmental genes may </a:t>
            </a:r>
            <a:r>
              <a:rPr lang="en-US" sz="2800" b="1" i="1" dirty="0" smtClean="0"/>
              <a:t>explain how these differences evolved.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77446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72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6826"/>
          </a:xfrm>
        </p:spPr>
        <p:txBody>
          <a:bodyPr/>
          <a:lstStyle/>
          <a:p>
            <a:r>
              <a:rPr lang="en-US" sz="4800" b="1" dirty="0" smtClean="0"/>
              <a:t>3.5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THE BIOLOGICAL SPECIES CONCEPT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90" y="2289114"/>
            <a:ext cx="8622620" cy="34722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According to this concept, a species is a group of population whose members have the potential to </a:t>
            </a:r>
            <a:r>
              <a:rPr lang="en-US" sz="2800" b="1" dirty="0" smtClean="0"/>
              <a:t>interbreed in nature and produce viable, fertile offspring.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0133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316"/>
          </a:xfrm>
        </p:spPr>
        <p:txBody>
          <a:bodyPr/>
          <a:lstStyle/>
          <a:p>
            <a:r>
              <a:rPr lang="en-US" b="1" dirty="0" smtClean="0"/>
              <a:t>Reproductive Isolation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0" y="1038727"/>
            <a:ext cx="8700169" cy="5471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Mechanisms of reproductive isolation can be broken down in to two categories:</a:t>
            </a:r>
          </a:p>
          <a:p>
            <a:pPr lvl="1"/>
            <a:r>
              <a:rPr lang="en-US" sz="2400" dirty="0" smtClean="0"/>
              <a:t>1) </a:t>
            </a:r>
            <a:r>
              <a:rPr lang="en-US" sz="2400" b="1" dirty="0" err="1" smtClean="0"/>
              <a:t>Prezygotic</a:t>
            </a:r>
            <a:r>
              <a:rPr lang="en-US" sz="2400" dirty="0" smtClean="0"/>
              <a:t> (before the zygote) barriers. These mechanisms either impede members of different species from attempting to mate, </a:t>
            </a:r>
            <a:r>
              <a:rPr lang="en-US" sz="2400" b="1" dirty="0" smtClean="0"/>
              <a:t>prevent an attempted mating by being completed successfully</a:t>
            </a:r>
            <a:r>
              <a:rPr lang="en-US" sz="2400" dirty="0" smtClean="0"/>
              <a:t>, or by hindering fertilization if mating is completed successfully.</a:t>
            </a:r>
            <a:endParaRPr lang="en-US" sz="2400" dirty="0"/>
          </a:p>
          <a:p>
            <a:pPr lvl="1"/>
            <a:r>
              <a:rPr lang="en-US" sz="2400" dirty="0" smtClean="0"/>
              <a:t>2) </a:t>
            </a:r>
            <a:r>
              <a:rPr lang="en-US" sz="2400" b="1" dirty="0" err="1" smtClean="0"/>
              <a:t>Postzygotic</a:t>
            </a:r>
            <a:r>
              <a:rPr lang="en-US" sz="2400" dirty="0" smtClean="0"/>
              <a:t> (after the zygote) barriers. These mechanisms can include developmental errors that reduce survival among hybrid embryos, or </a:t>
            </a:r>
            <a:r>
              <a:rPr lang="en-US" sz="2400" b="1" dirty="0" smtClean="0"/>
              <a:t>problems after birth may cause hybrids to be infertile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79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684"/>
            <a:ext cx="9143999" cy="439484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These particles are carried by streams and rivers into lakes or seas, and eventually </a:t>
            </a:r>
            <a:r>
              <a:rPr lang="en-US" sz="2400" b="1" dirty="0" smtClean="0"/>
              <a:t>settle to the bottom.</a:t>
            </a:r>
          </a:p>
          <a:p>
            <a:pPr lvl="1"/>
            <a:r>
              <a:rPr lang="en-US" sz="2400" dirty="0" smtClean="0"/>
              <a:t>Sediment builds up over time and </a:t>
            </a:r>
            <a:r>
              <a:rPr lang="en-US" sz="2400" b="1" dirty="0" smtClean="0"/>
              <a:t>dead organisms may also sink to the bottom</a:t>
            </a:r>
            <a:r>
              <a:rPr lang="en-US" sz="2400" dirty="0" smtClean="0"/>
              <a:t> and become buried. </a:t>
            </a:r>
          </a:p>
          <a:p>
            <a:pPr lvl="1"/>
            <a:r>
              <a:rPr lang="en-US" sz="2400" dirty="0" smtClean="0"/>
              <a:t>If conditions are right, remains may be</a:t>
            </a:r>
            <a:r>
              <a:rPr lang="en-US" sz="2400" b="1" dirty="0" smtClean="0"/>
              <a:t> kept intact and free from decay.</a:t>
            </a:r>
          </a:p>
          <a:p>
            <a:pPr lvl="1"/>
            <a:r>
              <a:rPr lang="en-US" sz="2400" dirty="0" smtClean="0"/>
              <a:t>The weight of the sediment compresses the lower layers, and along with </a:t>
            </a:r>
            <a:r>
              <a:rPr lang="en-US" sz="2400" b="1" dirty="0" smtClean="0"/>
              <a:t>chemical activity, turns them into rock.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4038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Prezygotic</a:t>
            </a:r>
            <a:r>
              <a:rPr lang="en-US" dirty="0" smtClean="0"/>
              <a:t>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4392"/>
            <a:ext cx="9144000" cy="52158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</a:t>
            </a:r>
            <a:r>
              <a:rPr lang="en-US" sz="2800" i="1" u="sng" dirty="0" smtClean="0"/>
              <a:t>Habitat Isolation:</a:t>
            </a:r>
            <a:r>
              <a:rPr lang="en-US" sz="2800" dirty="0" smtClean="0"/>
              <a:t> two species that occupy different habitats within the same area may </a:t>
            </a:r>
            <a:r>
              <a:rPr lang="en-US" sz="2800" b="1" dirty="0" smtClean="0"/>
              <a:t>encounter each other rarely.</a:t>
            </a:r>
          </a:p>
          <a:p>
            <a:endParaRPr lang="en-US" sz="2800" dirty="0" smtClean="0"/>
          </a:p>
          <a:p>
            <a:r>
              <a:rPr lang="en-US" sz="2800" dirty="0" smtClean="0"/>
              <a:t>B) </a:t>
            </a:r>
            <a:r>
              <a:rPr lang="en-US" sz="2800" i="1" u="sng" dirty="0" smtClean="0"/>
              <a:t>Temporal Isolation</a:t>
            </a:r>
            <a:r>
              <a:rPr lang="en-US" sz="2800" dirty="0" smtClean="0"/>
              <a:t>: species that </a:t>
            </a:r>
            <a:r>
              <a:rPr lang="en-US" sz="2800" b="1" dirty="0" smtClean="0"/>
              <a:t>breed during different times</a:t>
            </a:r>
            <a:r>
              <a:rPr lang="en-US" sz="2800" dirty="0" smtClean="0"/>
              <a:t> of the day or year.</a:t>
            </a:r>
          </a:p>
          <a:p>
            <a:endParaRPr lang="en-US" sz="2800" dirty="0" smtClean="0"/>
          </a:p>
          <a:p>
            <a:r>
              <a:rPr lang="en-US" sz="2800" dirty="0" smtClean="0"/>
              <a:t>C)</a:t>
            </a:r>
            <a:r>
              <a:rPr lang="en-US" sz="2800" i="1" u="sng" dirty="0" err="1" smtClean="0"/>
              <a:t>Behavioural</a:t>
            </a:r>
            <a:r>
              <a:rPr lang="en-US" sz="2800" i="1" u="sng" dirty="0" smtClean="0"/>
              <a:t> Isolation</a:t>
            </a:r>
            <a:r>
              <a:rPr lang="en-US" sz="2800" dirty="0" smtClean="0"/>
              <a:t>: members of the population are able to interbreed but </a:t>
            </a:r>
            <a:r>
              <a:rPr lang="en-US" sz="2800" b="1" dirty="0" smtClean="0"/>
              <a:t>different courtship rituals prevent them from doing so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7573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7" y="240633"/>
            <a:ext cx="8783053" cy="4077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D) </a:t>
            </a:r>
            <a:r>
              <a:rPr lang="en-US" sz="2800" i="1" u="sng" dirty="0" smtClean="0"/>
              <a:t>Mechanical Isolation:</a:t>
            </a:r>
            <a:r>
              <a:rPr lang="en-US" sz="2800" dirty="0" smtClean="0"/>
              <a:t> mating is attempted, but </a:t>
            </a:r>
            <a:r>
              <a:rPr lang="en-US" sz="2800" b="1" dirty="0" smtClean="0"/>
              <a:t>morphological differences prevent its successful completion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E) 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Gametic</a:t>
            </a:r>
            <a:r>
              <a:rPr lang="en-US" sz="2800" i="1" u="sng" dirty="0" smtClean="0"/>
              <a:t> Isolation:</a:t>
            </a:r>
            <a:r>
              <a:rPr lang="en-US" sz="2800" dirty="0" smtClean="0"/>
              <a:t> sperm of one species may not be able to</a:t>
            </a:r>
            <a:r>
              <a:rPr lang="en-US" sz="2800" b="1" dirty="0" smtClean="0"/>
              <a:t> fertilize the eggs of another species.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8346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180"/>
            <a:ext cx="8229600" cy="922421"/>
          </a:xfrm>
        </p:spPr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Postzygotic</a:t>
            </a:r>
            <a:r>
              <a:rPr lang="en-US" dirty="0" smtClean="0"/>
              <a:t>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3117"/>
            <a:ext cx="9143999" cy="48903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</a:t>
            </a:r>
            <a:r>
              <a:rPr lang="en-US" sz="2800" i="1" u="sng" dirty="0" smtClean="0"/>
              <a:t>Reduced Hybrid Viability</a:t>
            </a:r>
            <a:r>
              <a:rPr lang="en-US" sz="2800" dirty="0" smtClean="0"/>
              <a:t>: the genes of different parent species may interact in ways that </a:t>
            </a:r>
            <a:r>
              <a:rPr lang="en-US" sz="2800" b="1" dirty="0" smtClean="0"/>
              <a:t>impair the hybrid’s development or survival</a:t>
            </a:r>
          </a:p>
          <a:p>
            <a:r>
              <a:rPr lang="en-US" sz="2800" dirty="0" smtClean="0"/>
              <a:t>B) </a:t>
            </a:r>
            <a:r>
              <a:rPr lang="en-US" sz="2800" i="1" u="sng" dirty="0" smtClean="0"/>
              <a:t>Reduced Hybrid Fertility:</a:t>
            </a:r>
            <a:r>
              <a:rPr lang="en-US" sz="2800" dirty="0" smtClean="0"/>
              <a:t> even if hybrids are vigorous, </a:t>
            </a:r>
            <a:r>
              <a:rPr lang="en-US" sz="2800" b="1" dirty="0" smtClean="0"/>
              <a:t>they may be sterile. </a:t>
            </a:r>
          </a:p>
          <a:p>
            <a:r>
              <a:rPr lang="en-US" sz="2800" dirty="0" smtClean="0"/>
              <a:t>C) </a:t>
            </a:r>
            <a:r>
              <a:rPr lang="en-US" sz="2800" i="1" u="sng" dirty="0" smtClean="0"/>
              <a:t>Hybrid Breakdown:</a:t>
            </a:r>
            <a:r>
              <a:rPr lang="en-US" sz="2800" dirty="0" smtClean="0"/>
              <a:t> some first-generation hybrids are viable and fertile, but when they  mate with one another or with either parent species, the </a:t>
            </a:r>
            <a:r>
              <a:rPr lang="en-US" sz="2800" b="1" dirty="0" smtClean="0"/>
              <a:t>next generation are feeble or sterile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8405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Limitations of the Biological Species Concept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0" y="1736100"/>
            <a:ext cx="8954170" cy="4814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no way to </a:t>
            </a:r>
            <a:r>
              <a:rPr lang="en-US" sz="2800" b="1" dirty="0" smtClean="0"/>
              <a:t>evaluate reproductive isolation of fossils</a:t>
            </a:r>
          </a:p>
          <a:p>
            <a:r>
              <a:rPr lang="en-US" sz="2800" dirty="0" smtClean="0"/>
              <a:t>Does not apply to </a:t>
            </a:r>
            <a:r>
              <a:rPr lang="en-US" sz="2800" dirty="0"/>
              <a:t>o</a:t>
            </a:r>
            <a:r>
              <a:rPr lang="en-US" sz="2800" dirty="0" smtClean="0"/>
              <a:t>rganisms that </a:t>
            </a:r>
            <a:r>
              <a:rPr lang="en-US" sz="2800" b="1" dirty="0" smtClean="0"/>
              <a:t>reproduce asexually </a:t>
            </a:r>
            <a:r>
              <a:rPr lang="en-US" sz="2800" dirty="0" smtClean="0"/>
              <a:t>all or most of the time.</a:t>
            </a:r>
          </a:p>
          <a:p>
            <a:r>
              <a:rPr lang="en-US" sz="2800" dirty="0" smtClean="0"/>
              <a:t>Here species are designated by gene flow, but there are many species that are </a:t>
            </a:r>
            <a:r>
              <a:rPr lang="en-US" sz="2800" b="1" dirty="0" smtClean="0"/>
              <a:t>morphologically and ecologically distinct</a:t>
            </a:r>
            <a:r>
              <a:rPr lang="en-US" sz="2800" dirty="0" smtClean="0"/>
              <a:t>, yet gene flow occurs between them. Ex) </a:t>
            </a:r>
            <a:r>
              <a:rPr lang="en-US" sz="2800" dirty="0" err="1" smtClean="0"/>
              <a:t>Grolar</a:t>
            </a:r>
            <a:r>
              <a:rPr lang="en-US" sz="2800" dirty="0" smtClean="0"/>
              <a:t> bear.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2686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5168"/>
          </a:xfrm>
        </p:spPr>
        <p:txBody>
          <a:bodyPr/>
          <a:lstStyle/>
          <a:p>
            <a:r>
              <a:rPr lang="en-US" sz="5000" b="1" dirty="0" smtClean="0"/>
              <a:t>Other Definitions of Species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5" y="1086942"/>
            <a:ext cx="8782563" cy="52209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</a:t>
            </a:r>
            <a:r>
              <a:rPr lang="en-US" sz="2800" i="1" u="sng" dirty="0" smtClean="0"/>
              <a:t>Morphological Species Concept</a:t>
            </a:r>
            <a:endParaRPr lang="en-US" sz="2800" dirty="0" smtClean="0"/>
          </a:p>
          <a:p>
            <a:pPr lvl="1"/>
            <a:r>
              <a:rPr lang="en-US" sz="2400" dirty="0" smtClean="0"/>
              <a:t>Characterizes a species by body shape and other structural features. Can be </a:t>
            </a:r>
            <a:r>
              <a:rPr lang="en-US" sz="2400" b="1" dirty="0" smtClean="0"/>
              <a:t>applied to asexual and sexual organisms. </a:t>
            </a:r>
          </a:p>
          <a:p>
            <a:r>
              <a:rPr lang="en-US" sz="2800" dirty="0" smtClean="0"/>
              <a:t>B) </a:t>
            </a:r>
            <a:r>
              <a:rPr lang="en-US" sz="2800" i="1" u="sng" dirty="0" smtClean="0"/>
              <a:t>Ecological Species Concept</a:t>
            </a:r>
            <a:endParaRPr lang="en-US" sz="2800" dirty="0" smtClean="0"/>
          </a:p>
          <a:p>
            <a:pPr lvl="1"/>
            <a:r>
              <a:rPr lang="en-US" sz="2400" dirty="0" smtClean="0"/>
              <a:t>Views a species in terms of its ecological niche, the sum of how members of the species interact with the </a:t>
            </a:r>
            <a:r>
              <a:rPr lang="en-US" sz="2400" b="1" dirty="0" smtClean="0"/>
              <a:t>nonliving and living parts of their environment. </a:t>
            </a:r>
          </a:p>
          <a:p>
            <a:r>
              <a:rPr lang="en-US" sz="2800" dirty="0" smtClean="0"/>
              <a:t>C) </a:t>
            </a:r>
            <a:r>
              <a:rPr lang="en-US" sz="2800" i="1" u="sng" dirty="0" smtClean="0"/>
              <a:t>Phylogenetic Species Concept</a:t>
            </a:r>
            <a:endParaRPr lang="en-US" sz="2800" dirty="0" smtClean="0"/>
          </a:p>
          <a:p>
            <a:pPr lvl="1"/>
            <a:r>
              <a:rPr lang="en-US" sz="2400" dirty="0" smtClean="0"/>
              <a:t>Defines  a species as the smallest group of</a:t>
            </a:r>
            <a:r>
              <a:rPr lang="en-US" sz="2400" b="1" dirty="0" smtClean="0"/>
              <a:t> individuals that share a common ancestor</a:t>
            </a:r>
            <a:r>
              <a:rPr lang="en-US" sz="2400" dirty="0" smtClean="0"/>
              <a:t>, forming the branch on the tree of life.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5667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889"/>
            <a:ext cx="9144000" cy="2242656"/>
          </a:xfrm>
        </p:spPr>
        <p:txBody>
          <a:bodyPr/>
          <a:lstStyle/>
          <a:p>
            <a:r>
              <a:rPr lang="en-US" sz="4400" b="1" dirty="0" smtClean="0"/>
              <a:t>3.6 </a:t>
            </a:r>
            <a:r>
              <a:rPr lang="mr-IN" sz="4400" b="1" dirty="0" smtClean="0"/>
              <a:t>–</a:t>
            </a:r>
            <a:r>
              <a:rPr lang="en-US" sz="4400" b="1" dirty="0" smtClean="0"/>
              <a:t> SPECIATION CAN TAKE PLACE WITH OR WITHOUT GEOGRAPHIC ISOLATION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2" y="3242393"/>
            <a:ext cx="8771248" cy="31809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Speciation can occur in two main ways, depending oh how gene flow is interrupted </a:t>
            </a:r>
            <a:r>
              <a:rPr lang="en-US" sz="2800" b="1" dirty="0" smtClean="0"/>
              <a:t>between population of the existing species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981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9579"/>
          </a:xfrm>
        </p:spPr>
        <p:txBody>
          <a:bodyPr/>
          <a:lstStyle/>
          <a:p>
            <a:r>
              <a:rPr lang="en-US" b="1" dirty="0" smtClean="0"/>
              <a:t>Allopatric Speciation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5" y="1239254"/>
            <a:ext cx="8700169" cy="23434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Here, gene flow is interrupted when a </a:t>
            </a:r>
            <a:r>
              <a:rPr lang="en-US" sz="2800" b="1" dirty="0" smtClean="0"/>
              <a:t>population is divided into geographically isolated subpopulations.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034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7" y="0"/>
            <a:ext cx="8876632" cy="1600200"/>
          </a:xfrm>
        </p:spPr>
        <p:txBody>
          <a:bodyPr/>
          <a:lstStyle/>
          <a:p>
            <a:r>
              <a:rPr lang="en-US" sz="4800" i="1" dirty="0"/>
              <a:t>The Process of Allopatric </a:t>
            </a:r>
            <a:r>
              <a:rPr lang="en-US" sz="4800" i="1" dirty="0" smtClean="0"/>
              <a:t>Speciation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789"/>
            <a:ext cx="8229600" cy="41743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</a:t>
            </a:r>
            <a:r>
              <a:rPr lang="en-US" sz="2800" dirty="0"/>
              <a:t>geographic </a:t>
            </a:r>
            <a:r>
              <a:rPr lang="en-US" sz="2800" dirty="0" smtClean="0"/>
              <a:t>separation </a:t>
            </a:r>
            <a:r>
              <a:rPr lang="en-US" sz="2800" dirty="0"/>
              <a:t>has occurred, the </a:t>
            </a:r>
            <a:r>
              <a:rPr lang="en-US" sz="2800" b="1" dirty="0"/>
              <a:t>separated gene pools may diverge.</a:t>
            </a:r>
          </a:p>
          <a:p>
            <a:r>
              <a:rPr lang="en-US" sz="2800" dirty="0"/>
              <a:t>Different mutations arise, and </a:t>
            </a:r>
            <a:r>
              <a:rPr lang="en-US" sz="2800" dirty="0" smtClean="0"/>
              <a:t>natural </a:t>
            </a:r>
            <a:r>
              <a:rPr lang="en-US" sz="2800" dirty="0"/>
              <a:t>selection and </a:t>
            </a:r>
            <a:r>
              <a:rPr lang="en-US" sz="2800" b="1" dirty="0"/>
              <a:t>genetic drift may alter </a:t>
            </a:r>
            <a:r>
              <a:rPr lang="en-US" sz="2800" b="1" dirty="0" smtClean="0"/>
              <a:t>allele </a:t>
            </a:r>
            <a:r>
              <a:rPr lang="en-US" sz="2800" b="1" dirty="0"/>
              <a:t>frequencies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Reproductive isolation may then arise as a </a:t>
            </a:r>
            <a:r>
              <a:rPr lang="en-US" sz="2800" b="1" dirty="0" smtClean="0"/>
              <a:t>by-product of selection or drift.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688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800" b="1" dirty="0" smtClean="0"/>
              <a:t>Sympatric (“Same Country”) Speciation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63" y="1600201"/>
            <a:ext cx="8769052" cy="2560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Sympatric speciation occurs in population that live in the </a:t>
            </a:r>
            <a:r>
              <a:rPr lang="en-US" sz="2800" b="1" dirty="0" smtClean="0"/>
              <a:t>same geographic area.</a:t>
            </a:r>
          </a:p>
          <a:p>
            <a:pPr lvl="1"/>
            <a:r>
              <a:rPr lang="en-US" sz="2400" dirty="0" smtClean="0"/>
              <a:t>Can occur if gene flow is reduced by factors such as </a:t>
            </a:r>
            <a:r>
              <a:rPr lang="en-US" sz="2400" b="1" dirty="0" smtClean="0"/>
              <a:t>polyploidy, habitat differentiation, and sexual selection.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6493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2632"/>
          </a:xfrm>
        </p:spPr>
        <p:txBody>
          <a:bodyPr/>
          <a:lstStyle/>
          <a:p>
            <a:r>
              <a:rPr lang="en-US" b="1" dirty="0" smtClean="0"/>
              <a:t>Polyploidy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1243264"/>
            <a:ext cx="8729579" cy="4882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when a species originates from an accident during </a:t>
            </a:r>
            <a:r>
              <a:rPr lang="en-US" sz="2800" b="1" dirty="0" smtClean="0"/>
              <a:t>cell division that results in extra sets of chromosomes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There are two distinct forms: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b="1" dirty="0" smtClean="0"/>
              <a:t>autopolyploid</a:t>
            </a:r>
            <a:r>
              <a:rPr lang="en-US" sz="2400" dirty="0" smtClean="0"/>
              <a:t> is an individual that has more than two chromosome sets that are all </a:t>
            </a:r>
            <a:r>
              <a:rPr lang="en-US" sz="2400" b="1" dirty="0" smtClean="0"/>
              <a:t>derived from a single species. 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b="1" dirty="0" smtClean="0"/>
              <a:t>allopolyploid</a:t>
            </a:r>
            <a:r>
              <a:rPr lang="en-US" sz="2400" dirty="0" smtClean="0"/>
              <a:t> is a fertile individual that has more than two chromosome sets as a </a:t>
            </a:r>
            <a:r>
              <a:rPr lang="en-US" sz="2400" b="1" dirty="0" smtClean="0"/>
              <a:t>result of two different species interbreeding.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174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684"/>
            <a:ext cx="9143999" cy="267908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quality of fossil preservation varies. </a:t>
            </a:r>
          </a:p>
          <a:p>
            <a:pPr lvl="1"/>
            <a:r>
              <a:rPr lang="en-US" sz="2400" dirty="0" smtClean="0"/>
              <a:t>Sometimes, small particles of rock surrounding the remains preserve an </a:t>
            </a:r>
            <a:r>
              <a:rPr lang="en-US" sz="2400" b="1" dirty="0" smtClean="0"/>
              <a:t>imprint of the soft parts.</a:t>
            </a:r>
          </a:p>
          <a:p>
            <a:pPr lvl="1"/>
            <a:r>
              <a:rPr lang="en-US" sz="2400" dirty="0" smtClean="0"/>
              <a:t>In other cases, the hard parts are preserved when </a:t>
            </a:r>
            <a:r>
              <a:rPr lang="en-US" sz="2400" b="1" dirty="0" smtClean="0"/>
              <a:t>saturated or replaced with mineral compounds.</a:t>
            </a:r>
            <a:endParaRPr lang="en-US" sz="2400" b="1" dirty="0"/>
          </a:p>
        </p:txBody>
      </p:sp>
      <p:pic>
        <p:nvPicPr>
          <p:cNvPr id="4" name="Picture 3" descr="Screen Shot 2018-09-23 at 6.3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21"/>
            <a:ext cx="9144000" cy="2530679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3796769" y="3066764"/>
            <a:ext cx="1743001" cy="55390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35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52"/>
            <a:ext cx="8229600" cy="1056105"/>
          </a:xfrm>
        </p:spPr>
        <p:txBody>
          <a:bodyPr/>
          <a:lstStyle/>
          <a:p>
            <a:r>
              <a:rPr lang="en-US" b="1" dirty="0" smtClean="0"/>
              <a:t>Habitat Differentiation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04" y="2112211"/>
            <a:ext cx="8646695" cy="3505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Sympatric speciation can also occur when genetic factors enable a subpopulation to exploit a </a:t>
            </a:r>
            <a:r>
              <a:rPr lang="en-US" sz="2800" b="1" dirty="0" smtClean="0"/>
              <a:t>habitat of resource not used by the parent population.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3516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5895"/>
          </a:xfrm>
        </p:spPr>
        <p:txBody>
          <a:bodyPr/>
          <a:lstStyle/>
          <a:p>
            <a:r>
              <a:rPr lang="en-US" b="1" dirty="0" smtClean="0"/>
              <a:t>Sexual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typically occurs due to females selecting males based on their appearance, or </a:t>
            </a:r>
            <a:r>
              <a:rPr lang="en-US" sz="2800" b="1" dirty="0" smtClean="0"/>
              <a:t>based on their possession of </a:t>
            </a:r>
            <a:r>
              <a:rPr lang="en-US" sz="2800" b="1" dirty="0" err="1" smtClean="0"/>
              <a:t>favourable</a:t>
            </a:r>
            <a:r>
              <a:rPr lang="en-US" sz="2800" b="1" dirty="0" smtClean="0"/>
              <a:t> traits. </a:t>
            </a:r>
            <a:endParaRPr lang="en-US" sz="28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556000" y="3769895"/>
            <a:ext cx="1804737" cy="64168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10"/>
            <a:ext cx="9144000" cy="770068"/>
          </a:xfrm>
        </p:spPr>
        <p:txBody>
          <a:bodyPr/>
          <a:lstStyle/>
          <a:p>
            <a:r>
              <a:rPr lang="en-US" b="1" dirty="0" smtClean="0"/>
              <a:t>Interpreting Fossil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89601"/>
            <a:ext cx="9144000" cy="2858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paleontologists study a fossil, they look for </a:t>
            </a:r>
            <a:r>
              <a:rPr lang="en-US" sz="2800" b="1" dirty="0" smtClean="0"/>
              <a:t>anatomical similarities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and differences </a:t>
            </a:r>
            <a:r>
              <a:rPr lang="mr-IN" sz="2800" dirty="0" smtClean="0"/>
              <a:t>–</a:t>
            </a:r>
            <a:r>
              <a:rPr lang="en-US" sz="2800" dirty="0" smtClean="0"/>
              <a:t> between the fossil and living organisms. </a:t>
            </a:r>
          </a:p>
          <a:p>
            <a:pPr lvl="1"/>
            <a:r>
              <a:rPr lang="en-US" sz="2400" dirty="0" smtClean="0"/>
              <a:t>Paleontologists determine the age of fossils using two techniques: </a:t>
            </a:r>
            <a:r>
              <a:rPr lang="en-US" sz="2400" b="1" dirty="0" smtClean="0"/>
              <a:t>relative dating and radioactive dating.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433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b="1" dirty="0" smtClean="0"/>
              <a:t>Relative Dating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025358"/>
            <a:ext cx="8740274" cy="4950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centuries ago, geologists noted that rock layers containing certain fossils consistently appeared in the </a:t>
            </a:r>
            <a:r>
              <a:rPr lang="en-US" sz="2800" b="1" dirty="0" smtClean="0"/>
              <a:t>same vertical order no matter where they were found.</a:t>
            </a:r>
          </a:p>
          <a:p>
            <a:pPr lvl="1"/>
            <a:r>
              <a:rPr lang="en-US" sz="2400" dirty="0" smtClean="0"/>
              <a:t>In relative dating, the age of a fossil is determined by comparing its </a:t>
            </a:r>
            <a:r>
              <a:rPr lang="en-US" sz="2400" b="1" dirty="0" smtClean="0"/>
              <a:t>placement with that of fossils in other layers of rock.</a:t>
            </a:r>
          </a:p>
          <a:p>
            <a:pPr lvl="1"/>
            <a:r>
              <a:rPr lang="en-US" sz="2400" dirty="0" smtClean="0"/>
              <a:t>The oldest rock layers are on the bottom, more recent layers are closer to Earth’s surface. </a:t>
            </a:r>
          </a:p>
          <a:p>
            <a:r>
              <a:rPr lang="en-US" sz="2800" dirty="0" smtClean="0"/>
              <a:t>Scientists use </a:t>
            </a:r>
            <a:r>
              <a:rPr lang="en-US" sz="2800" b="1" dirty="0" smtClean="0"/>
              <a:t>index fossils to compare the relative age of fossils.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058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634153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3999" cy="3569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be used as an index fossil, a species must be easily recognized and must have existed for a </a:t>
            </a:r>
            <a:r>
              <a:rPr lang="en-US" sz="2800" b="1" dirty="0" smtClean="0"/>
              <a:t>short period and have a wide geographic range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Relative dating allows paleontologists to </a:t>
            </a:r>
            <a:r>
              <a:rPr lang="en-US" sz="2800" b="1" i="1" dirty="0" smtClean="0"/>
              <a:t>estimate a fossil’s age </a:t>
            </a:r>
            <a:r>
              <a:rPr lang="en-US" sz="2800" i="1" dirty="0" smtClean="0"/>
              <a:t>compared with that of other fossils. 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3579" y="4036976"/>
            <a:ext cx="282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provides no information about its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absolute age, or age in years.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793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23184</TotalTime>
  <Words>3245</Words>
  <Application>Microsoft Macintosh PowerPoint</Application>
  <PresentationFormat>On-screen Show (4:3)</PresentationFormat>
  <Paragraphs>211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Executive</vt:lpstr>
      <vt:lpstr>The Origin of Species/The History of Life</vt:lpstr>
      <vt:lpstr>3.1 – THE FOSSIL RECORD</vt:lpstr>
      <vt:lpstr>Fossils and Ancient Life</vt:lpstr>
      <vt:lpstr>How Fossils Form</vt:lpstr>
      <vt:lpstr>PowerPoint Presentation</vt:lpstr>
      <vt:lpstr>PowerPoint Presentation</vt:lpstr>
      <vt:lpstr>Interpreting Fossil Evidence</vt:lpstr>
      <vt:lpstr>Relative Dating</vt:lpstr>
      <vt:lpstr>PowerPoint Presentation</vt:lpstr>
      <vt:lpstr>Radioactive Dating</vt:lpstr>
      <vt:lpstr>Geologic Time Scale</vt:lpstr>
      <vt:lpstr>Eras</vt:lpstr>
      <vt:lpstr>Periods</vt:lpstr>
      <vt:lpstr>3.2 – EARTH’S EARLY HISTORY</vt:lpstr>
      <vt:lpstr>Formation of Earth</vt:lpstr>
      <vt:lpstr>PowerPoint Presentation</vt:lpstr>
      <vt:lpstr>PowerPoint Presentation</vt:lpstr>
      <vt:lpstr>The First Organic Molecules</vt:lpstr>
      <vt:lpstr>PowerPoint Presentation</vt:lpstr>
      <vt:lpstr>PowerPoint Presentation</vt:lpstr>
      <vt:lpstr>The Puzzle of Life’s Origins</vt:lpstr>
      <vt:lpstr>Formation of Microspheres</vt:lpstr>
      <vt:lpstr>Free Oxygen</vt:lpstr>
      <vt:lpstr>PowerPoint Presentation</vt:lpstr>
      <vt:lpstr>Origin of Eukaryotic Cells</vt:lpstr>
      <vt:lpstr>The Endosymbiotic Theory</vt:lpstr>
      <vt:lpstr>PowerPoint Presentation</vt:lpstr>
      <vt:lpstr>PowerPoint Presentation</vt:lpstr>
      <vt:lpstr>The Evidence</vt:lpstr>
      <vt:lpstr>Sexual Reproduction and Multicellularity</vt:lpstr>
      <vt:lpstr>3.3 – EVOLUTION OF MULTICELLULAR LIFE</vt:lpstr>
      <vt:lpstr>Precambrian Time</vt:lpstr>
      <vt:lpstr>Paleozoic Era</vt:lpstr>
      <vt:lpstr>PowerPoint Presentation</vt:lpstr>
      <vt:lpstr>PowerPoint Presentation</vt:lpstr>
      <vt:lpstr>Mesozoic Era</vt:lpstr>
      <vt:lpstr>PowerPoint Presentation</vt:lpstr>
      <vt:lpstr>Cenozoic Era</vt:lpstr>
      <vt:lpstr>PowerPoint Presentation</vt:lpstr>
      <vt:lpstr>3.4 – PATTERNS OF EVOLUTION</vt:lpstr>
      <vt:lpstr>Extinction</vt:lpstr>
      <vt:lpstr>Adaptive Radiation </vt:lpstr>
      <vt:lpstr>Convergent Evolution</vt:lpstr>
      <vt:lpstr>Coevolution</vt:lpstr>
      <vt:lpstr>Punctuated Equilibrium</vt:lpstr>
      <vt:lpstr>PowerPoint Presentation</vt:lpstr>
      <vt:lpstr>Developmental Genes and Body Plans</vt:lpstr>
      <vt:lpstr>3.5 – THE BIOLOGICAL SPECIES CONCEPT</vt:lpstr>
      <vt:lpstr>Reproductive Isolation</vt:lpstr>
      <vt:lpstr>1) Prezygotic Barriers</vt:lpstr>
      <vt:lpstr>PowerPoint Presentation</vt:lpstr>
      <vt:lpstr>2) Postzygotic Barriers</vt:lpstr>
      <vt:lpstr>Limitations of the Biological Species Concept</vt:lpstr>
      <vt:lpstr>Other Definitions of Species</vt:lpstr>
      <vt:lpstr>3.6 – SPECIATION CAN TAKE PLACE WITH OR WITHOUT GEOGRAPHIC ISOLATION</vt:lpstr>
      <vt:lpstr>Allopatric Speciation</vt:lpstr>
      <vt:lpstr>The Process of Allopatric Speciation</vt:lpstr>
      <vt:lpstr>Sympatric (“Same Country”) Speciation</vt:lpstr>
      <vt:lpstr>Polyploidy</vt:lpstr>
      <vt:lpstr>Habitat Differentiation</vt:lpstr>
      <vt:lpstr>Sexual Selection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Species/The History of Life</dc:title>
  <dc:creator>Danielle Martel</dc:creator>
  <cp:lastModifiedBy>Danielle Martel</cp:lastModifiedBy>
  <cp:revision>64</cp:revision>
  <dcterms:created xsi:type="dcterms:W3CDTF">2018-09-13T03:24:21Z</dcterms:created>
  <dcterms:modified xsi:type="dcterms:W3CDTF">2018-10-15T00:40:47Z</dcterms:modified>
</cp:coreProperties>
</file>