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9836" autoAdjust="0"/>
  </p:normalViewPr>
  <p:slideViewPr>
    <p:cSldViewPr snapToGrid="0" snapToObjects="1">
      <p:cViewPr varScale="1">
        <p:scale>
          <a:sx n="92" d="100"/>
          <a:sy n="92" d="100"/>
        </p:scale>
        <p:origin x="-104" y="-3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printerSettings" Target="printerSettings/printerSettings1.bin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57319"/>
            <a:ext cx="8915400" cy="877824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034553"/>
            <a:ext cx="8001000" cy="3823447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91440" rIns="274320" bIns="9144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18-09-23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4712"/>
            <a:ext cx="8915400" cy="914400"/>
          </a:xfr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87987" y="2048256"/>
            <a:ext cx="3427413" cy="420624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2039112"/>
            <a:ext cx="4572000" cy="4224528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274320" rIns="274320" bIns="274320" rtlCol="0" anchor="t" anchorCtr="0">
            <a:normAutofit/>
          </a:bodyPr>
          <a:lstStyle>
            <a:lvl1pPr marL="0" indent="0"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70FAA508-F0CD-46EA-95FB-26B559A0B5D9}" type="datetimeFigureOut">
              <a:rPr lang="en-US" smtClean="0"/>
              <a:t>18-09-23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18-09-23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7988300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CA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70FAA508-F0CD-46EA-95FB-26B559A0B5D9}" type="datetimeFigureOut">
              <a:rPr lang="en-US" smtClean="0"/>
              <a:t>18-09-23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3986784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CA" smtClean="0"/>
              <a:t>Drag picture to placeholder or click icon to add</a:t>
            </a:r>
            <a:endParaRPr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928616" y="1129553"/>
            <a:ext cx="3986784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CA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70FAA508-F0CD-46EA-95FB-26B559A0B5D9}" type="datetimeFigureOut">
              <a:rPr lang="en-US" smtClean="0"/>
              <a:t>18-09-23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6601968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CA" smtClean="0"/>
              <a:t>Drag picture to placeholder or click icon to add</a:t>
            </a:r>
            <a:endParaRPr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7543800" y="1129553"/>
            <a:ext cx="1371600" cy="148132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CA" smtClean="0"/>
              <a:t>Drag picture to placeholder or click icon to add</a:t>
            </a:r>
            <a:endParaRPr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7543800" y="2629169"/>
            <a:ext cx="1371600" cy="148132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CA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18-09-23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87553" y="1129554"/>
            <a:ext cx="914400" cy="5533278"/>
          </a:xfrm>
        </p:spPr>
        <p:txBody>
          <a:bodyPr vert="eaVert" lIns="274320" tIns="685800" bIns="685800"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600" y="1734671"/>
            <a:ext cx="6426200" cy="4542304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18-09-23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18-09-23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025435"/>
            <a:ext cx="8915400" cy="914400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943600"/>
            <a:ext cx="8001000" cy="91440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91440" rIns="274320" bIns="91440" rtlCol="0" anchor="t" anchorCtr="0"/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18-09-23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7988300" cy="38862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CA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00399"/>
            <a:ext cx="8915400" cy="2286000"/>
          </a:xfrm>
          <a:solidFill>
            <a:schemeClr val="tx2"/>
          </a:solidFill>
        </p:spPr>
        <p:txBody>
          <a:bodyPr vert="horz" lIns="1188720" tIns="45720" rIns="274320" bIns="45720" rtlCol="0" anchor="b" anchorCtr="0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5484607"/>
            <a:ext cx="8001000" cy="77724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91440" rIns="274320" bIns="91440" rtlCol="0" anchor="ctr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18-09-23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600" y="2595563"/>
            <a:ext cx="3566160" cy="368141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7534" y="2595563"/>
            <a:ext cx="3566160" cy="368141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70FAA508-F0CD-46EA-95FB-26B559A0B5D9}" type="datetimeFigureOut">
              <a:rPr lang="en-US" smtClean="0"/>
              <a:t>18-09-23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588" y="2017713"/>
            <a:ext cx="3566160" cy="877887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588" y="3065929"/>
            <a:ext cx="3566160" cy="321104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47534" y="2017713"/>
            <a:ext cx="3566160" cy="877887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47534" y="3065929"/>
            <a:ext cx="3566160" cy="321104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70FAA508-F0CD-46EA-95FB-26B559A0B5D9}" type="datetimeFigureOut">
              <a:rPr lang="en-US" smtClean="0"/>
              <a:t>18-09-23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120588" y="188259"/>
            <a:ext cx="2895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18-09-23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18-09-23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4712"/>
            <a:ext cx="8915400" cy="914400"/>
          </a:xfr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7534" y="2590800"/>
            <a:ext cx="3566160" cy="3686175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2000"/>
            </a:lvl6pPr>
            <a:lvl7pPr marL="2055813" indent="-344488">
              <a:defRPr sz="2000"/>
            </a:lvl7pPr>
            <a:lvl8pPr marL="2055813" indent="-344488">
              <a:defRPr sz="2000"/>
            </a:lvl8pPr>
            <a:lvl9pPr marL="2055813" indent="-344488"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0952" y="2039111"/>
            <a:ext cx="3566160" cy="4224528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274320" rIns="274320" bIns="27432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70FAA508-F0CD-46EA-95FB-26B559A0B5D9}" type="datetimeFigureOut">
              <a:rPr lang="en-US" smtClean="0"/>
              <a:t>18-09-23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1123856"/>
            <a:ext cx="8913813" cy="914400"/>
          </a:xfrm>
          <a:prstGeom prst="rect">
            <a:avLst/>
          </a:prstGeo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4424" y="2595562"/>
            <a:ext cx="7610476" cy="36707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80094" y="18825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0FAA508-F0CD-46EA-95FB-26B559A0B5D9}" type="datetimeFigureOut">
              <a:rPr lang="en-US" smtClean="0"/>
              <a:t>18-09-23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20588" y="18825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89894" y="6569075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0"/>
            <a:ext cx="7999413" cy="18288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914400" y="6675120"/>
            <a:ext cx="7999413" cy="18288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xStyles>
    <p:titleStyle>
      <a:lvl1pPr marL="0" indent="0" algn="l" defTabSz="9144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accent1"/>
        </a:buClr>
        <a:buFont typeface="Wingdings 2" pitchFamily="18" charset="2"/>
        <a:buChar char="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/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/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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96537"/>
            <a:ext cx="8915400" cy="1236075"/>
          </a:xfrm>
        </p:spPr>
        <p:txBody>
          <a:bodyPr>
            <a:normAutofit/>
          </a:bodyPr>
          <a:lstStyle/>
          <a:p>
            <a:r>
              <a:rPr lang="en-US" sz="4400" b="1" dirty="0" smtClean="0"/>
              <a:t>Evolution of Populations</a:t>
            </a:r>
            <a:endParaRPr lang="en-US" sz="4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5911" y="3129470"/>
            <a:ext cx="8001000" cy="161198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Ms. Martel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4175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43140" y="2528"/>
            <a:ext cx="9887140" cy="914400"/>
          </a:xfrm>
        </p:spPr>
        <p:txBody>
          <a:bodyPr>
            <a:normAutofit/>
          </a:bodyPr>
          <a:lstStyle/>
          <a:p>
            <a:r>
              <a:rPr lang="en-US" b="1" dirty="0" smtClean="0"/>
              <a:t>2.2 </a:t>
            </a:r>
            <a:r>
              <a:rPr lang="mr-IN" b="1" dirty="0" smtClean="0"/>
              <a:t>–</a:t>
            </a:r>
            <a:r>
              <a:rPr lang="en-US" b="1" dirty="0" smtClean="0"/>
              <a:t> EVOLUTION AS GENETIC CHANGE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2655" y="916928"/>
            <a:ext cx="8600443" cy="5797529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 genetic view of evolution offers a new way to look at </a:t>
            </a:r>
            <a:r>
              <a:rPr lang="en-US" sz="2800" b="1" dirty="0" smtClean="0"/>
              <a:t>key evolutionary concepts. </a:t>
            </a:r>
          </a:p>
          <a:p>
            <a:pPr lvl="1"/>
            <a:r>
              <a:rPr lang="en-US" sz="2600" dirty="0" smtClean="0"/>
              <a:t>Each time an organism reproduces, </a:t>
            </a:r>
            <a:r>
              <a:rPr lang="en-US" sz="2600" b="1" dirty="0" smtClean="0"/>
              <a:t>it passes copies of its genes to its offspring.</a:t>
            </a:r>
          </a:p>
          <a:p>
            <a:r>
              <a:rPr lang="en-US" sz="2800" dirty="0" smtClean="0"/>
              <a:t>Natural selection </a:t>
            </a:r>
            <a:r>
              <a:rPr lang="en-US" sz="2800" b="1" dirty="0" smtClean="0"/>
              <a:t>never acts directly on genes</a:t>
            </a:r>
            <a:r>
              <a:rPr lang="en-US" sz="2800" dirty="0" smtClean="0"/>
              <a:t>.</a:t>
            </a:r>
          </a:p>
          <a:p>
            <a:r>
              <a:rPr lang="en-US" sz="2800" dirty="0" smtClean="0"/>
              <a:t>Recall that evolution is any change over time in the </a:t>
            </a:r>
            <a:r>
              <a:rPr lang="en-US" sz="2800" b="1" dirty="0" smtClean="0"/>
              <a:t>relative frequencies of alleles in a population</a:t>
            </a:r>
            <a:r>
              <a:rPr lang="en-US" sz="2800" dirty="0" smtClean="0"/>
              <a:t>.</a:t>
            </a:r>
          </a:p>
          <a:p>
            <a:pPr lvl="1"/>
            <a:r>
              <a:rPr lang="en-US" sz="2600" dirty="0" smtClean="0"/>
              <a:t>This means populations, </a:t>
            </a:r>
            <a:r>
              <a:rPr lang="en-US" sz="2600" b="1" dirty="0" smtClean="0"/>
              <a:t>not individuals</a:t>
            </a:r>
            <a:r>
              <a:rPr lang="en-US" sz="2600" dirty="0" smtClean="0"/>
              <a:t>, can evolve over time. 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9652946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905280" y="-10982"/>
            <a:ext cx="10187773" cy="914400"/>
          </a:xfrm>
        </p:spPr>
        <p:txBody>
          <a:bodyPr>
            <a:normAutofit/>
          </a:bodyPr>
          <a:lstStyle/>
          <a:p>
            <a:r>
              <a:rPr lang="en-US" b="1" dirty="0" smtClean="0"/>
              <a:t>Natural Selection on Single-Gene Traits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097" y="903418"/>
            <a:ext cx="8735559" cy="1568907"/>
          </a:xfrm>
        </p:spPr>
        <p:txBody>
          <a:bodyPr>
            <a:normAutofit/>
          </a:bodyPr>
          <a:lstStyle/>
          <a:p>
            <a:r>
              <a:rPr lang="en-US" sz="2800" b="1" i="1" dirty="0" smtClean="0"/>
              <a:t>Natural selection on single-gene traits </a:t>
            </a:r>
            <a:r>
              <a:rPr lang="en-US" sz="2800" i="1" dirty="0" smtClean="0"/>
              <a:t>can lead to changes in allele frequencies and thus to evolution.</a:t>
            </a:r>
            <a:endParaRPr lang="en-US" sz="2800" i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72325"/>
            <a:ext cx="9144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4773" y="1742588"/>
            <a:ext cx="2198782" cy="935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5505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08000" y="0"/>
            <a:ext cx="9652000" cy="914400"/>
          </a:xfrm>
        </p:spPr>
        <p:txBody>
          <a:bodyPr>
            <a:normAutofit/>
          </a:bodyPr>
          <a:lstStyle/>
          <a:p>
            <a:r>
              <a:rPr lang="en-US" b="1" dirty="0" smtClean="0"/>
              <a:t>Natural Selection on Polygenic Traits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91" y="914400"/>
            <a:ext cx="8430629" cy="3670767"/>
          </a:xfrm>
        </p:spPr>
        <p:txBody>
          <a:bodyPr>
            <a:normAutofit/>
          </a:bodyPr>
          <a:lstStyle/>
          <a:p>
            <a:r>
              <a:rPr lang="en-US" sz="2800" dirty="0" smtClean="0"/>
              <a:t>When traits are controlled by more than one gene, the </a:t>
            </a:r>
            <a:r>
              <a:rPr lang="en-US" sz="2800" b="1" dirty="0" smtClean="0"/>
              <a:t>effects of natural selection are more complex.</a:t>
            </a:r>
          </a:p>
          <a:p>
            <a:r>
              <a:rPr lang="en-US" sz="2800" i="1" dirty="0" smtClean="0"/>
              <a:t>Natural selection can affect the distributions of phenotypes in any of three ways: </a:t>
            </a:r>
            <a:r>
              <a:rPr lang="en-US" sz="2800" b="1" i="1" dirty="0" smtClean="0"/>
              <a:t>directional selection, stabilizing selection, or disruptive selection.</a:t>
            </a:r>
            <a:endParaRPr lang="en-US" sz="2800" b="1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8270" y="3829714"/>
            <a:ext cx="2198782" cy="935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4466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913813" cy="914400"/>
          </a:xfrm>
        </p:spPr>
        <p:txBody>
          <a:bodyPr/>
          <a:lstStyle/>
          <a:p>
            <a:r>
              <a:rPr lang="en-US" dirty="0" smtClean="0"/>
              <a:t>1. Directional Selection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10067"/>
            <a:ext cx="9144000" cy="3670767"/>
          </a:xfrm>
        </p:spPr>
        <p:txBody>
          <a:bodyPr>
            <a:normAutofit/>
          </a:bodyPr>
          <a:lstStyle/>
          <a:p>
            <a:r>
              <a:rPr lang="en-US" sz="2800" dirty="0" smtClean="0"/>
              <a:t>When individuals at one end of the curve have </a:t>
            </a:r>
            <a:r>
              <a:rPr lang="en-US" sz="2800" b="1" dirty="0" smtClean="0"/>
              <a:t>higher fitness than individuals in the middle or at the other end</a:t>
            </a:r>
            <a:r>
              <a:rPr lang="en-US" sz="2800" dirty="0" smtClean="0"/>
              <a:t>, directional selection takes place.</a:t>
            </a:r>
          </a:p>
          <a:p>
            <a:pPr lvl="1"/>
            <a:r>
              <a:rPr lang="en-US" sz="2600" dirty="0" smtClean="0"/>
              <a:t>The </a:t>
            </a:r>
            <a:r>
              <a:rPr lang="en-US" sz="2600" b="1" dirty="0" smtClean="0"/>
              <a:t>range of phenotypes shifts </a:t>
            </a:r>
            <a:r>
              <a:rPr lang="en-US" sz="2600" dirty="0" smtClean="0"/>
              <a:t>as some individuals fail to survive and reproduce while others succeed. </a:t>
            </a:r>
            <a:endParaRPr lang="en-US" sz="2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499" y="3342105"/>
            <a:ext cx="7115501" cy="3515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252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6946" y="3499788"/>
            <a:ext cx="5227053" cy="345981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913813" cy="914400"/>
          </a:xfrm>
        </p:spPr>
        <p:txBody>
          <a:bodyPr/>
          <a:lstStyle/>
          <a:p>
            <a:r>
              <a:rPr lang="en-US" dirty="0" smtClean="0"/>
              <a:t>2. Stabilizing Selection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579" y="914400"/>
            <a:ext cx="9050421" cy="3670767"/>
          </a:xfrm>
        </p:spPr>
        <p:txBody>
          <a:bodyPr>
            <a:normAutofit/>
          </a:bodyPr>
          <a:lstStyle/>
          <a:p>
            <a:r>
              <a:rPr lang="en-US" sz="2800" dirty="0" smtClean="0"/>
              <a:t>When individuals near the </a:t>
            </a:r>
            <a:r>
              <a:rPr lang="en-US" sz="2800" b="1" dirty="0" smtClean="0"/>
              <a:t>center of the curve have higher fitness than individuals at either end </a:t>
            </a:r>
            <a:r>
              <a:rPr lang="en-US" sz="2800" dirty="0" smtClean="0"/>
              <a:t>of the curve, stabilizing selection takes place.</a:t>
            </a:r>
          </a:p>
          <a:p>
            <a:pPr lvl="1"/>
            <a:r>
              <a:rPr lang="en-US" sz="2600" dirty="0" smtClean="0"/>
              <a:t>This keeps the center of the curve at it’s current position, but it </a:t>
            </a:r>
            <a:r>
              <a:rPr lang="en-US" sz="2600" b="1" dirty="0" smtClean="0"/>
              <a:t>narrows the overall graph.</a:t>
            </a:r>
            <a:endParaRPr lang="en-US" sz="2600" b="1" dirty="0"/>
          </a:p>
        </p:txBody>
      </p:sp>
    </p:spTree>
    <p:extLst>
      <p:ext uri="{BB962C8B-B14F-4D97-AF65-F5344CB8AC3E}">
        <p14:creationId xmlns:p14="http://schemas.microsoft.com/office/powerpoint/2010/main" val="10777085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913813" cy="914400"/>
          </a:xfrm>
        </p:spPr>
        <p:txBody>
          <a:bodyPr/>
          <a:lstStyle/>
          <a:p>
            <a:r>
              <a:rPr lang="en-US" dirty="0" smtClean="0"/>
              <a:t>3. Disruptive Selection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8951" y="914400"/>
            <a:ext cx="8614862" cy="3670767"/>
          </a:xfrm>
        </p:spPr>
        <p:txBody>
          <a:bodyPr>
            <a:normAutofit/>
          </a:bodyPr>
          <a:lstStyle/>
          <a:p>
            <a:r>
              <a:rPr lang="en-US" sz="2800" dirty="0" smtClean="0"/>
              <a:t>When individuals at the </a:t>
            </a:r>
            <a:r>
              <a:rPr lang="en-US" sz="2800" b="1" dirty="0" smtClean="0"/>
              <a:t>upper and lower ends of the curve have higher fitness </a:t>
            </a:r>
            <a:r>
              <a:rPr lang="en-US" sz="2800" dirty="0" smtClean="0"/>
              <a:t>than individuals near the middle, disruptive selection takes place.</a:t>
            </a:r>
          </a:p>
          <a:p>
            <a:pPr lvl="1"/>
            <a:r>
              <a:rPr lang="en-US" sz="2600" dirty="0" smtClean="0"/>
              <a:t>Selection acts most strongly </a:t>
            </a:r>
            <a:r>
              <a:rPr lang="en-US" sz="2600" b="1" dirty="0" smtClean="0"/>
              <a:t>against individuals of an intermediate type.</a:t>
            </a:r>
            <a:endParaRPr lang="en-US" sz="26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0" y="3594100"/>
            <a:ext cx="5334000" cy="326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7242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2902" y="4150556"/>
            <a:ext cx="2198782" cy="9352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913813" cy="914400"/>
          </a:xfrm>
        </p:spPr>
        <p:txBody>
          <a:bodyPr/>
          <a:lstStyle/>
          <a:p>
            <a:r>
              <a:rPr lang="en-US" b="1" dirty="0" smtClean="0"/>
              <a:t>Genetic Drift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789" y="914400"/>
            <a:ext cx="8740023" cy="5769811"/>
          </a:xfrm>
        </p:spPr>
        <p:txBody>
          <a:bodyPr>
            <a:normAutofit/>
          </a:bodyPr>
          <a:lstStyle/>
          <a:p>
            <a:r>
              <a:rPr lang="en-US" sz="2800" dirty="0" smtClean="0"/>
              <a:t>Genetic drift is when a </a:t>
            </a:r>
            <a:r>
              <a:rPr lang="en-US" sz="2800" b="1" dirty="0" smtClean="0"/>
              <a:t>random change in allele frequencies </a:t>
            </a:r>
            <a:r>
              <a:rPr lang="en-US" sz="2800" dirty="0" smtClean="0"/>
              <a:t>occurs in a population. </a:t>
            </a:r>
          </a:p>
          <a:p>
            <a:r>
              <a:rPr lang="en-US" sz="2800" i="1" dirty="0" smtClean="0"/>
              <a:t>In small populations, individuals that carry a particular allele may leave more descendants than other individuals, just by chance. Over time</a:t>
            </a:r>
            <a:r>
              <a:rPr lang="en-US" sz="2800" b="1" i="1" dirty="0" smtClean="0"/>
              <a:t>, a series of chance occurrences of this type </a:t>
            </a:r>
            <a:r>
              <a:rPr lang="en-US" sz="2800" i="1" dirty="0" smtClean="0"/>
              <a:t>can cause an allele to become common in a population.</a:t>
            </a:r>
            <a:endParaRPr lang="en-US" sz="2800" dirty="0" smtClean="0"/>
          </a:p>
          <a:p>
            <a:r>
              <a:rPr lang="en-US" sz="2800" dirty="0" smtClean="0"/>
              <a:t>A situation in which allele frequencies change as a result of the migration of a small subgroup of a population is known as the founder effect.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569594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2276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47579" y="0"/>
            <a:ext cx="9491579" cy="914400"/>
          </a:xfrm>
        </p:spPr>
        <p:txBody>
          <a:bodyPr>
            <a:normAutofit/>
          </a:bodyPr>
          <a:lstStyle/>
          <a:p>
            <a:r>
              <a:rPr lang="en-US" b="1" dirty="0" smtClean="0"/>
              <a:t>Evolution Versus Genetic Equilibrium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69999"/>
            <a:ext cx="9144000" cy="5427579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To clarify how evolutionary change operates, scientists often find it helpful to determine what happens when </a:t>
            </a:r>
            <a:r>
              <a:rPr lang="en-US" sz="2800" b="1" dirty="0" smtClean="0"/>
              <a:t>no change takes place.</a:t>
            </a:r>
          </a:p>
          <a:p>
            <a:pPr lvl="1"/>
            <a:r>
              <a:rPr lang="en-US" sz="2600" dirty="0" smtClean="0"/>
              <a:t>The Hardy-Weinberg Principle is used to gage this.</a:t>
            </a:r>
          </a:p>
          <a:p>
            <a:r>
              <a:rPr lang="en-US" sz="2800" dirty="0" smtClean="0"/>
              <a:t>The Hardy-Weinberg principle states that </a:t>
            </a:r>
            <a:r>
              <a:rPr lang="en-US" sz="2800" b="1" dirty="0" smtClean="0"/>
              <a:t>allele frequencies in a population will remain constant </a:t>
            </a:r>
            <a:r>
              <a:rPr lang="en-US" sz="2800" dirty="0" smtClean="0"/>
              <a:t>unless one or more factors cause those frequencies to change.</a:t>
            </a:r>
          </a:p>
          <a:p>
            <a:pPr lvl="1"/>
            <a:r>
              <a:rPr lang="en-US" sz="2600" dirty="0" smtClean="0"/>
              <a:t>The situation in which allele frequencies remain constant is called </a:t>
            </a:r>
            <a:r>
              <a:rPr lang="en-US" sz="2600" b="1" dirty="0" smtClean="0"/>
              <a:t>genetic equilibrium.</a:t>
            </a:r>
            <a:endParaRPr lang="en-US" sz="2600" b="1" dirty="0"/>
          </a:p>
        </p:txBody>
      </p:sp>
    </p:spTree>
    <p:extLst>
      <p:ext uri="{BB962C8B-B14F-4D97-AF65-F5344CB8AC3E}">
        <p14:creationId xmlns:p14="http://schemas.microsoft.com/office/powerpoint/2010/main" val="16633431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1" y="481263"/>
            <a:ext cx="8871786" cy="6202948"/>
          </a:xfrm>
        </p:spPr>
        <p:txBody>
          <a:bodyPr>
            <a:normAutofit/>
          </a:bodyPr>
          <a:lstStyle/>
          <a:p>
            <a:r>
              <a:rPr lang="en-US" sz="2800" i="1" dirty="0" smtClean="0"/>
              <a:t>Five conditions are required to maintain genetic equilibrium from generation to generation:</a:t>
            </a:r>
          </a:p>
          <a:p>
            <a:pPr lvl="1"/>
            <a:r>
              <a:rPr lang="en-US" sz="2600" i="1" dirty="0" smtClean="0"/>
              <a:t>1) there must be </a:t>
            </a:r>
            <a:r>
              <a:rPr lang="en-US" sz="2600" b="1" i="1" dirty="0" smtClean="0"/>
              <a:t>random mating</a:t>
            </a:r>
          </a:p>
          <a:p>
            <a:pPr lvl="1"/>
            <a:r>
              <a:rPr lang="en-US" sz="2600" i="1" dirty="0" smtClean="0"/>
              <a:t>2) the </a:t>
            </a:r>
            <a:r>
              <a:rPr lang="en-US" sz="2600" b="1" i="1" dirty="0" smtClean="0"/>
              <a:t>population must be very large</a:t>
            </a:r>
            <a:r>
              <a:rPr lang="en-US" sz="2600" i="1" dirty="0" smtClean="0"/>
              <a:t>; and </a:t>
            </a:r>
          </a:p>
          <a:p>
            <a:pPr lvl="1"/>
            <a:r>
              <a:rPr lang="en-US" sz="2600" i="1" dirty="0" smtClean="0"/>
              <a:t>3) there can be </a:t>
            </a:r>
            <a:r>
              <a:rPr lang="en-US" sz="2600" b="1" i="1" dirty="0" smtClean="0"/>
              <a:t>no movement into or out of the population</a:t>
            </a:r>
          </a:p>
          <a:p>
            <a:pPr lvl="1"/>
            <a:r>
              <a:rPr lang="en-US" sz="2600" i="1" dirty="0" smtClean="0"/>
              <a:t>4) </a:t>
            </a:r>
            <a:r>
              <a:rPr lang="en-US" sz="2600" b="1" i="1" dirty="0" smtClean="0"/>
              <a:t>no mutations</a:t>
            </a:r>
            <a:r>
              <a:rPr lang="en-US" sz="2600" i="1" dirty="0" smtClean="0"/>
              <a:t>, and </a:t>
            </a:r>
          </a:p>
          <a:p>
            <a:pPr lvl="1"/>
            <a:r>
              <a:rPr lang="en-US" sz="2600" i="1" dirty="0" smtClean="0"/>
              <a:t>5) </a:t>
            </a:r>
            <a:r>
              <a:rPr lang="en-US" sz="2600" b="1" i="1" dirty="0" smtClean="0"/>
              <a:t>no natural selection</a:t>
            </a:r>
          </a:p>
          <a:p>
            <a:pPr lvl="1"/>
            <a:endParaRPr lang="en-US" sz="2600" i="1" dirty="0"/>
          </a:p>
          <a:p>
            <a:r>
              <a:rPr lang="en-US" sz="2800" dirty="0" smtClean="0"/>
              <a:t>If the conditions are not met, </a:t>
            </a:r>
            <a:r>
              <a:rPr lang="en-US" sz="2800" b="1" dirty="0" smtClean="0"/>
              <a:t>equilibrium is disrupted</a:t>
            </a:r>
            <a:r>
              <a:rPr lang="en-US" sz="2800" dirty="0" smtClean="0"/>
              <a:t>, the population will evolve.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0420" y="3040978"/>
            <a:ext cx="2198782" cy="935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6429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913813" cy="914400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2.1 </a:t>
            </a:r>
            <a:r>
              <a:rPr lang="mr-IN" sz="4000" b="1" dirty="0" smtClean="0"/>
              <a:t>–</a:t>
            </a:r>
            <a:r>
              <a:rPr lang="en-US" sz="4000" b="1" dirty="0" smtClean="0"/>
              <a:t> GENES AND VARIATION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6965" y="1231881"/>
            <a:ext cx="8736847" cy="549572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Darwin managed to develop his theory of evolution under a serious handicap in that he had </a:t>
            </a:r>
            <a:r>
              <a:rPr lang="en-US" sz="2800" b="1" dirty="0" smtClean="0"/>
              <a:t>no idea how heredity worked</a:t>
            </a:r>
            <a:r>
              <a:rPr lang="en-US" sz="2800" dirty="0" smtClean="0"/>
              <a:t>!</a:t>
            </a:r>
          </a:p>
          <a:p>
            <a:pPr lvl="1"/>
            <a:r>
              <a:rPr lang="en-US" sz="2600" dirty="0" smtClean="0"/>
              <a:t>The pioneer geneticist </a:t>
            </a:r>
            <a:r>
              <a:rPr lang="en-US" sz="2600" dirty="0" err="1" smtClean="0"/>
              <a:t>Gregor</a:t>
            </a:r>
            <a:r>
              <a:rPr lang="en-US" sz="2600" dirty="0" smtClean="0"/>
              <a:t>  Mendel published his work in inheritance during Darwin’s lifetime but it’s </a:t>
            </a:r>
            <a:r>
              <a:rPr lang="en-US" sz="2600" b="1" dirty="0" smtClean="0"/>
              <a:t>importance was not recognized for decades. </a:t>
            </a:r>
          </a:p>
          <a:p>
            <a:pPr lvl="1"/>
            <a:r>
              <a:rPr lang="en-US" sz="2600" dirty="0" smtClean="0"/>
              <a:t>Finally in the 1930’s evolutionary biologists connected Mendel’s work to Darwin’s.</a:t>
            </a:r>
          </a:p>
          <a:p>
            <a:pPr lvl="1"/>
            <a:r>
              <a:rPr lang="en-US" sz="2600" dirty="0" smtClean="0"/>
              <a:t>Genes became the focus of new hypotheses and </a:t>
            </a:r>
            <a:r>
              <a:rPr lang="en-US" sz="2600" b="1" dirty="0" smtClean="0"/>
              <a:t>experiments aimed at understanding evolutionary change. </a:t>
            </a:r>
            <a:endParaRPr lang="en-US" sz="2600" b="1" dirty="0"/>
          </a:p>
        </p:txBody>
      </p:sp>
    </p:spTree>
    <p:extLst>
      <p:ext uri="{BB962C8B-B14F-4D97-AF65-F5344CB8AC3E}">
        <p14:creationId xmlns:p14="http://schemas.microsoft.com/office/powerpoint/2010/main" val="6775585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913813" cy="914400"/>
          </a:xfrm>
        </p:spPr>
        <p:txBody>
          <a:bodyPr/>
          <a:lstStyle/>
          <a:p>
            <a:r>
              <a:rPr lang="en-US" dirty="0" smtClean="0"/>
              <a:t>1) Random Mating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055" y="914400"/>
            <a:ext cx="5145259" cy="5783179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All members of the population must have an </a:t>
            </a:r>
            <a:r>
              <a:rPr lang="en-US" sz="2800" b="1" dirty="0" smtClean="0"/>
              <a:t>equal opportunity to produce offspring.</a:t>
            </a:r>
          </a:p>
          <a:p>
            <a:pPr lvl="1"/>
            <a:r>
              <a:rPr lang="en-US" sz="2600" dirty="0" smtClean="0"/>
              <a:t>This ensures each individual has an equal chance of passing on its alleles to offspring.</a:t>
            </a:r>
          </a:p>
          <a:p>
            <a:pPr lvl="1"/>
            <a:r>
              <a:rPr lang="en-US" sz="2600" dirty="0" smtClean="0"/>
              <a:t>In natural populations, </a:t>
            </a:r>
            <a:r>
              <a:rPr lang="en-US" sz="2600" b="1" dirty="0" smtClean="0"/>
              <a:t>mating is rarely completely random</a:t>
            </a:r>
            <a:r>
              <a:rPr lang="en-US" sz="2600" dirty="0" smtClean="0"/>
              <a:t>.</a:t>
            </a:r>
            <a:endParaRPr lang="en-US" sz="2600" dirty="0"/>
          </a:p>
        </p:txBody>
      </p:sp>
      <p:pic>
        <p:nvPicPr>
          <p:cNvPr id="5" name="Picture 4" descr="random_matin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4900" y="2205789"/>
            <a:ext cx="4489384" cy="4652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2211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913813" cy="914400"/>
          </a:xfrm>
        </p:spPr>
        <p:txBody>
          <a:bodyPr/>
          <a:lstStyle/>
          <a:p>
            <a:r>
              <a:rPr lang="en-US" dirty="0" smtClean="0"/>
              <a:t>2) Large Population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2319" y="914400"/>
            <a:ext cx="8601494" cy="3670767"/>
          </a:xfrm>
        </p:spPr>
        <p:txBody>
          <a:bodyPr>
            <a:normAutofit/>
          </a:bodyPr>
          <a:lstStyle/>
          <a:p>
            <a:r>
              <a:rPr lang="en-US" sz="2800" dirty="0"/>
              <a:t>A</a:t>
            </a:r>
            <a:r>
              <a:rPr lang="en-US" sz="2800" dirty="0" smtClean="0"/>
              <a:t> large population size is also important in </a:t>
            </a:r>
            <a:r>
              <a:rPr lang="en-US" sz="2800" b="1" dirty="0" smtClean="0"/>
              <a:t>maintaining genetic equilibrium.</a:t>
            </a:r>
          </a:p>
          <a:p>
            <a:pPr lvl="1"/>
            <a:r>
              <a:rPr lang="en-US" sz="2600" dirty="0" smtClean="0"/>
              <a:t>That is because </a:t>
            </a:r>
            <a:r>
              <a:rPr lang="en-US" sz="2600" b="1" dirty="0" smtClean="0"/>
              <a:t>genetic drift has less effect on large populations</a:t>
            </a:r>
            <a:r>
              <a:rPr lang="en-US" sz="2600" dirty="0" smtClean="0"/>
              <a:t>. 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256361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"/>
            <a:ext cx="8913813" cy="109621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3) No Movement Into or Out of the Population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2107" y="1261979"/>
            <a:ext cx="8681705" cy="21068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In genetic terms, the population’s </a:t>
            </a:r>
            <a:r>
              <a:rPr lang="en-US" sz="2800" b="1" dirty="0" smtClean="0"/>
              <a:t>gene pool must be kept together and kept separate </a:t>
            </a:r>
            <a:r>
              <a:rPr lang="en-US" sz="2800" dirty="0" smtClean="0"/>
              <a:t>from the gene pools of other populations.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916854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913813" cy="914400"/>
          </a:xfrm>
        </p:spPr>
        <p:txBody>
          <a:bodyPr/>
          <a:lstStyle/>
          <a:p>
            <a:r>
              <a:rPr lang="en-US" dirty="0" smtClean="0"/>
              <a:t>4) No Mutations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2317" y="914401"/>
            <a:ext cx="8601495" cy="2320758"/>
          </a:xfrm>
        </p:spPr>
        <p:txBody>
          <a:bodyPr>
            <a:normAutofit/>
          </a:bodyPr>
          <a:lstStyle/>
          <a:p>
            <a:r>
              <a:rPr lang="en-US" sz="2800" dirty="0" smtClean="0"/>
              <a:t>If genes mutate from one form into another, new alleles may be introduced to the population, </a:t>
            </a:r>
            <a:r>
              <a:rPr lang="en-US" sz="2800" b="1" dirty="0" smtClean="0"/>
              <a:t>and allele frequencies will change. 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1558722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913813" cy="914400"/>
          </a:xfrm>
        </p:spPr>
        <p:txBody>
          <a:bodyPr/>
          <a:lstStyle/>
          <a:p>
            <a:r>
              <a:rPr lang="en-US" dirty="0" smtClean="0"/>
              <a:t>5) No Natural Selection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581" y="914400"/>
            <a:ext cx="8628231" cy="3670767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All genotypes in the population must have </a:t>
            </a:r>
            <a:r>
              <a:rPr lang="en-US" sz="2800" b="1" dirty="0" smtClean="0"/>
              <a:t>equal probabilities of survival and reproduction.</a:t>
            </a:r>
          </a:p>
          <a:p>
            <a:pPr lvl="1"/>
            <a:r>
              <a:rPr lang="en-US" sz="2600" dirty="0" smtClean="0"/>
              <a:t>No phenotype can have a </a:t>
            </a:r>
            <a:r>
              <a:rPr lang="en-US" sz="2600" b="1" dirty="0" smtClean="0"/>
              <a:t>selective advantage over another.</a:t>
            </a:r>
            <a:endParaRPr lang="en-US" sz="2600" b="1" dirty="0"/>
          </a:p>
        </p:txBody>
      </p:sp>
    </p:spTree>
    <p:extLst>
      <p:ext uri="{BB962C8B-B14F-4D97-AF65-F5344CB8AC3E}">
        <p14:creationId xmlns:p14="http://schemas.microsoft.com/office/powerpoint/2010/main" val="20785298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913813" cy="914400"/>
          </a:xfrm>
        </p:spPr>
        <p:txBody>
          <a:bodyPr/>
          <a:lstStyle/>
          <a:p>
            <a:r>
              <a:rPr lang="en-US" b="1" dirty="0" smtClean="0"/>
              <a:t>2.3 </a:t>
            </a:r>
            <a:r>
              <a:rPr lang="mr-IN" b="1" dirty="0" smtClean="0"/>
              <a:t>–</a:t>
            </a:r>
            <a:r>
              <a:rPr lang="en-US" b="1" dirty="0" smtClean="0"/>
              <a:t> THE PROCESS OF SPECIATION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5477" y="914400"/>
            <a:ext cx="8668336" cy="2053389"/>
          </a:xfrm>
        </p:spPr>
        <p:txBody>
          <a:bodyPr>
            <a:normAutofit/>
          </a:bodyPr>
          <a:lstStyle/>
          <a:p>
            <a:r>
              <a:rPr lang="en-US" sz="2800" dirty="0" smtClean="0"/>
              <a:t>Factors such as</a:t>
            </a:r>
            <a:r>
              <a:rPr lang="en-US" sz="2800" b="1" dirty="0" smtClean="0"/>
              <a:t> natural selection and chance events </a:t>
            </a:r>
            <a:r>
              <a:rPr lang="en-US" sz="2800" dirty="0" smtClean="0"/>
              <a:t>can change the relative frequencies of alleles in a population.</a:t>
            </a:r>
          </a:p>
          <a:p>
            <a:pPr lvl="1"/>
            <a:r>
              <a:rPr lang="en-US" sz="2600" dirty="0" smtClean="0"/>
              <a:t>Speciation </a:t>
            </a:r>
            <a:r>
              <a:rPr lang="mr-IN" sz="2600" dirty="0" smtClean="0"/>
              <a:t>–</a:t>
            </a:r>
            <a:r>
              <a:rPr lang="en-US" sz="2600" dirty="0" smtClean="0"/>
              <a:t> </a:t>
            </a:r>
            <a:r>
              <a:rPr lang="en-US" sz="2600" b="1" dirty="0" smtClean="0"/>
              <a:t>formation of new species</a:t>
            </a:r>
            <a:endParaRPr lang="en-US" sz="26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4737" y="2823468"/>
            <a:ext cx="5349655" cy="4034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1250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913813" cy="914400"/>
          </a:xfrm>
        </p:spPr>
        <p:txBody>
          <a:bodyPr/>
          <a:lstStyle/>
          <a:p>
            <a:r>
              <a:rPr lang="en-US" b="1" dirty="0" smtClean="0"/>
              <a:t>Isolating Mechanisms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8949" y="914400"/>
            <a:ext cx="8614863" cy="5783179"/>
          </a:xfrm>
        </p:spPr>
        <p:txBody>
          <a:bodyPr>
            <a:normAutofit/>
          </a:bodyPr>
          <a:lstStyle/>
          <a:p>
            <a:r>
              <a:rPr lang="en-US" sz="2800" dirty="0" smtClean="0"/>
              <a:t>What must happen for a species to evolve into two new species?</a:t>
            </a:r>
          </a:p>
          <a:p>
            <a:pPr lvl="1"/>
            <a:r>
              <a:rPr lang="en-US" sz="2600" dirty="0" smtClean="0"/>
              <a:t>The </a:t>
            </a:r>
            <a:r>
              <a:rPr lang="en-US" sz="2600" b="1" dirty="0" smtClean="0"/>
              <a:t>gene pools of two population must become separated </a:t>
            </a:r>
            <a:r>
              <a:rPr lang="en-US" sz="2600" dirty="0" smtClean="0"/>
              <a:t>for them to become new species.</a:t>
            </a:r>
          </a:p>
          <a:p>
            <a:r>
              <a:rPr lang="en-US" sz="2800" i="1" dirty="0" smtClean="0"/>
              <a:t>As new species evolve, </a:t>
            </a:r>
            <a:r>
              <a:rPr lang="en-US" sz="2800" b="1" i="1" dirty="0" smtClean="0"/>
              <a:t>populations become reproductively isolated from each other.</a:t>
            </a:r>
            <a:endParaRPr lang="en-US" sz="2800" b="1" dirty="0" smtClean="0"/>
          </a:p>
          <a:p>
            <a:endParaRPr lang="en-US" sz="2800" dirty="0" smtClean="0"/>
          </a:p>
          <a:p>
            <a:r>
              <a:rPr lang="en-US" sz="2800" dirty="0" smtClean="0"/>
              <a:t>When the members of </a:t>
            </a:r>
            <a:r>
              <a:rPr lang="en-US" sz="2800" b="1" dirty="0" smtClean="0"/>
              <a:t>two populations cannot interbreed and produce fertile offspring</a:t>
            </a:r>
            <a:r>
              <a:rPr lang="en-US" sz="2800" dirty="0" smtClean="0"/>
              <a:t>, reproductive isolation has occurred. 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7052" y="3816346"/>
            <a:ext cx="2198782" cy="935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7183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913813" cy="914400"/>
          </a:xfrm>
        </p:spPr>
        <p:txBody>
          <a:bodyPr/>
          <a:lstStyle/>
          <a:p>
            <a:r>
              <a:rPr lang="en-US" b="1" dirty="0" err="1" smtClean="0"/>
              <a:t>Behavioural</a:t>
            </a:r>
            <a:r>
              <a:rPr lang="en-US" b="1" dirty="0" smtClean="0"/>
              <a:t> Isolation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2423" y="914400"/>
            <a:ext cx="8561389" cy="2187074"/>
          </a:xfrm>
        </p:spPr>
        <p:txBody>
          <a:bodyPr>
            <a:normAutofit/>
          </a:bodyPr>
          <a:lstStyle/>
          <a:p>
            <a:r>
              <a:rPr lang="en-US" sz="2800" dirty="0" err="1" smtClean="0"/>
              <a:t>Behavioural</a:t>
            </a:r>
            <a:r>
              <a:rPr lang="en-US" sz="2800" dirty="0" smtClean="0"/>
              <a:t> isolation </a:t>
            </a:r>
            <a:r>
              <a:rPr lang="en-US" sz="2800" dirty="0" err="1" smtClean="0"/>
              <a:t>occured</a:t>
            </a:r>
            <a:r>
              <a:rPr lang="en-US" sz="2800" dirty="0" smtClean="0"/>
              <a:t> when two populations are capable of interbreeding but have </a:t>
            </a:r>
            <a:r>
              <a:rPr lang="en-US" sz="2800" b="1" dirty="0" smtClean="0"/>
              <a:t>differences in courtship rituals or other reproductive strategies </a:t>
            </a:r>
            <a:r>
              <a:rPr lang="en-US" sz="2800" dirty="0" smtClean="0"/>
              <a:t>that involve </a:t>
            </a:r>
            <a:r>
              <a:rPr lang="en-US" sz="2800" dirty="0" err="1" smtClean="0"/>
              <a:t>behaviour</a:t>
            </a:r>
            <a:r>
              <a:rPr lang="en-US" sz="2800" dirty="0" smtClean="0"/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678703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0315" y="3131552"/>
            <a:ext cx="5964514" cy="39701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913813" cy="914400"/>
          </a:xfrm>
        </p:spPr>
        <p:txBody>
          <a:bodyPr/>
          <a:lstStyle/>
          <a:p>
            <a:r>
              <a:rPr lang="en-US" b="1" dirty="0" smtClean="0"/>
              <a:t>Geographic Isolation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845" y="914400"/>
            <a:ext cx="8654968" cy="2294021"/>
          </a:xfrm>
        </p:spPr>
        <p:txBody>
          <a:bodyPr>
            <a:normAutofit/>
          </a:bodyPr>
          <a:lstStyle/>
          <a:p>
            <a:r>
              <a:rPr lang="en-US" sz="2800" dirty="0" smtClean="0"/>
              <a:t>Geographic isolation </a:t>
            </a:r>
            <a:r>
              <a:rPr lang="mr-IN" sz="2800" dirty="0" smtClean="0"/>
              <a:t>–</a:t>
            </a:r>
            <a:r>
              <a:rPr lang="en-US" sz="2800" dirty="0" smtClean="0"/>
              <a:t> </a:t>
            </a:r>
            <a:r>
              <a:rPr lang="en-US" sz="2800" b="1" dirty="0" smtClean="0"/>
              <a:t>two populations are separated by geographic barriers </a:t>
            </a:r>
            <a:r>
              <a:rPr lang="en-US" sz="2800" dirty="0" smtClean="0"/>
              <a:t>such as rivers, mountains, or bodies of water.</a:t>
            </a:r>
          </a:p>
          <a:p>
            <a:pPr lvl="1"/>
            <a:r>
              <a:rPr lang="en-US" sz="2600" dirty="0" smtClean="0"/>
              <a:t>However, geographic barriers do</a:t>
            </a:r>
            <a:r>
              <a:rPr lang="en-US" sz="2600" b="1" dirty="0" smtClean="0"/>
              <a:t> not guarantee the formation of new species.</a:t>
            </a:r>
            <a:r>
              <a:rPr lang="en-US" sz="2600" dirty="0" smtClean="0"/>
              <a:t> </a:t>
            </a:r>
            <a:endParaRPr lang="en-US" sz="2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62433" y="3208421"/>
            <a:ext cx="3731275" cy="20988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8492" y="3208421"/>
            <a:ext cx="2945508" cy="2209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9295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913813" cy="914400"/>
          </a:xfrm>
        </p:spPr>
        <p:txBody>
          <a:bodyPr/>
          <a:lstStyle/>
          <a:p>
            <a:r>
              <a:rPr lang="en-US" b="1" dirty="0" smtClean="0"/>
              <a:t>Temporal Isolation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2529" y="1235242"/>
            <a:ext cx="8521284" cy="2253916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Temporal isolation is when </a:t>
            </a:r>
            <a:r>
              <a:rPr lang="en-US" sz="2800" b="1" dirty="0" smtClean="0"/>
              <a:t>two or more species reproduce at different times.</a:t>
            </a:r>
          </a:p>
          <a:p>
            <a:pPr lvl="1"/>
            <a:r>
              <a:rPr lang="en-US" sz="2600" dirty="0" smtClean="0"/>
              <a:t>This is more common in</a:t>
            </a:r>
            <a:r>
              <a:rPr lang="en-US" sz="2600" b="1" dirty="0" smtClean="0"/>
              <a:t> plant and flower species. </a:t>
            </a:r>
            <a:endParaRPr lang="en-US" sz="2600" b="1" dirty="0"/>
          </a:p>
        </p:txBody>
      </p:sp>
    </p:spTree>
    <p:extLst>
      <p:ext uri="{BB962C8B-B14F-4D97-AF65-F5344CB8AC3E}">
        <p14:creationId xmlns:p14="http://schemas.microsoft.com/office/powerpoint/2010/main" val="29521985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14090" y="0"/>
            <a:ext cx="9658090" cy="914400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/>
              <a:t>How Common Is Genetic Variation?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3655167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Gene </a:t>
            </a:r>
            <a:r>
              <a:rPr lang="mr-IN" sz="2800" dirty="0" smtClean="0"/>
              <a:t>–</a:t>
            </a:r>
            <a:r>
              <a:rPr lang="en-US" sz="2800" dirty="0" smtClean="0"/>
              <a:t> </a:t>
            </a:r>
            <a:r>
              <a:rPr lang="en-US" sz="2800" b="1" dirty="0" smtClean="0"/>
              <a:t>sequence of DNA that codes for a protein</a:t>
            </a:r>
            <a:r>
              <a:rPr lang="en-US" sz="2800" dirty="0" smtClean="0"/>
              <a:t>, determining a trait.</a:t>
            </a:r>
          </a:p>
          <a:p>
            <a:r>
              <a:rPr lang="en-US" sz="2800" dirty="0" smtClean="0"/>
              <a:t>Allele </a:t>
            </a:r>
            <a:r>
              <a:rPr lang="mr-IN" sz="2800" dirty="0" smtClean="0"/>
              <a:t>–</a:t>
            </a:r>
            <a:r>
              <a:rPr lang="en-US" sz="2800" dirty="0" smtClean="0"/>
              <a:t> one of a number of </a:t>
            </a:r>
            <a:r>
              <a:rPr lang="en-US" sz="2800" b="1" dirty="0" smtClean="0"/>
              <a:t>different forms of a gene.</a:t>
            </a:r>
          </a:p>
          <a:p>
            <a:pPr lvl="1"/>
            <a:r>
              <a:rPr lang="en-US" sz="2600" dirty="0" smtClean="0"/>
              <a:t>We know that many genes have at least </a:t>
            </a:r>
            <a:r>
              <a:rPr lang="en-US" sz="2600" b="1" dirty="0" smtClean="0"/>
              <a:t>two forms of alleles </a:t>
            </a:r>
            <a:r>
              <a:rPr lang="en-US" sz="2600" dirty="0" smtClean="0"/>
              <a:t>that code for traits such as eye, skin, and hair </a:t>
            </a:r>
            <a:r>
              <a:rPr lang="en-US" sz="2600" dirty="0" err="1" smtClean="0"/>
              <a:t>colour</a:t>
            </a:r>
            <a:r>
              <a:rPr lang="en-US" sz="2600" dirty="0" smtClean="0"/>
              <a:t>, and others less noticeable like our </a:t>
            </a:r>
            <a:r>
              <a:rPr lang="en-US" sz="2600" b="1" dirty="0" smtClean="0"/>
              <a:t>ability to resist certain diseases.</a:t>
            </a:r>
            <a:endParaRPr lang="en-US" sz="2600" b="1" dirty="0"/>
          </a:p>
        </p:txBody>
      </p:sp>
    </p:spTree>
    <p:extLst>
      <p:ext uri="{BB962C8B-B14F-4D97-AF65-F5344CB8AC3E}">
        <p14:creationId xmlns:p14="http://schemas.microsoft.com/office/powerpoint/2010/main" val="250983455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>
            <a:normAutofit/>
          </a:bodyPr>
          <a:lstStyle/>
          <a:p>
            <a:r>
              <a:rPr lang="en-US" b="1" dirty="0" smtClean="0"/>
              <a:t>Speciation in Darwin’s Finches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266" y="1914984"/>
            <a:ext cx="8350418" cy="3670767"/>
          </a:xfrm>
        </p:spPr>
        <p:txBody>
          <a:bodyPr>
            <a:normAutofit/>
          </a:bodyPr>
          <a:lstStyle/>
          <a:p>
            <a:r>
              <a:rPr lang="en-US" sz="2800" i="1" dirty="0" smtClean="0"/>
              <a:t>Speciation in the Galapagos finches occurred by </a:t>
            </a:r>
            <a:r>
              <a:rPr lang="en-US" sz="2800" b="1" i="1" dirty="0" smtClean="0"/>
              <a:t>founding of a new population</a:t>
            </a:r>
            <a:r>
              <a:rPr lang="en-US" sz="2800" i="1" dirty="0" smtClean="0"/>
              <a:t>, geographic isolation, </a:t>
            </a:r>
            <a:r>
              <a:rPr lang="en-US" sz="2800" b="1" i="1" dirty="0" smtClean="0"/>
              <a:t>changes in the new population</a:t>
            </a:r>
            <a:r>
              <a:rPr lang="en-US" sz="2800" i="1" dirty="0" smtClean="0"/>
              <a:t>, geographic isolation, </a:t>
            </a:r>
            <a:r>
              <a:rPr lang="en-US" sz="2800" b="1" i="1" dirty="0" smtClean="0"/>
              <a:t>changes in the new population’s gene pool</a:t>
            </a:r>
            <a:r>
              <a:rPr lang="en-US" sz="2800" i="1" dirty="0" smtClean="0"/>
              <a:t>, reproductive isolation, and </a:t>
            </a:r>
            <a:r>
              <a:rPr lang="en-US" sz="2800" b="1" i="1" dirty="0" smtClean="0"/>
              <a:t>ecological competition</a:t>
            </a:r>
            <a:endParaRPr lang="en-US" sz="2800" b="1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1053" y="4783645"/>
            <a:ext cx="2198782" cy="935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167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645"/>
            <a:ext cx="8913813" cy="914400"/>
          </a:xfrm>
        </p:spPr>
        <p:txBody>
          <a:bodyPr/>
          <a:lstStyle/>
          <a:p>
            <a:r>
              <a:rPr lang="en-US" dirty="0" smtClean="0"/>
              <a:t>1. Founders Arrive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6424" y="1690677"/>
            <a:ext cx="7610476" cy="2319849"/>
          </a:xfrm>
        </p:spPr>
        <p:txBody>
          <a:bodyPr>
            <a:normAutofit/>
          </a:bodyPr>
          <a:lstStyle/>
          <a:p>
            <a:r>
              <a:rPr lang="en-US" sz="2800" dirty="0" smtClean="0"/>
              <a:t>Many years ago, a few finches from the South American mainland </a:t>
            </a:r>
            <a:r>
              <a:rPr lang="mr-IN" sz="2800" dirty="0" smtClean="0"/>
              <a:t>–</a:t>
            </a:r>
            <a:r>
              <a:rPr lang="en-US" sz="2800" dirty="0" smtClean="0"/>
              <a:t> species A </a:t>
            </a:r>
            <a:r>
              <a:rPr lang="mr-IN" sz="2800" dirty="0" smtClean="0"/>
              <a:t>–</a:t>
            </a:r>
            <a:r>
              <a:rPr lang="en-US" sz="2800" dirty="0" smtClean="0"/>
              <a:t> </a:t>
            </a:r>
            <a:r>
              <a:rPr lang="en-US" sz="2800" b="1" dirty="0" smtClean="0"/>
              <a:t>flew or were blown to one of the Galapagos Islands.</a:t>
            </a:r>
            <a:endParaRPr lang="en-US" sz="2800" b="1" dirty="0"/>
          </a:p>
        </p:txBody>
      </p:sp>
      <p:pic>
        <p:nvPicPr>
          <p:cNvPr id="4" name="Picture 3" descr="Screen Shot 2018-09-05 at 8.59.2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9051" y="3195053"/>
            <a:ext cx="3717892" cy="3662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72496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913813" cy="914400"/>
          </a:xfrm>
        </p:spPr>
        <p:txBody>
          <a:bodyPr/>
          <a:lstStyle/>
          <a:p>
            <a:r>
              <a:rPr lang="en-US" dirty="0" smtClean="0"/>
              <a:t>2. Geographic Isolation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003" y="943225"/>
            <a:ext cx="8467810" cy="3670767"/>
          </a:xfrm>
        </p:spPr>
        <p:txBody>
          <a:bodyPr>
            <a:normAutofit/>
          </a:bodyPr>
          <a:lstStyle/>
          <a:p>
            <a:r>
              <a:rPr lang="en-US" sz="2800" dirty="0" smtClean="0"/>
              <a:t>Later on some birds from species A </a:t>
            </a:r>
            <a:r>
              <a:rPr lang="en-US" sz="2800" b="1" dirty="0" smtClean="0"/>
              <a:t>crossed to another island</a:t>
            </a:r>
            <a:r>
              <a:rPr lang="en-US" sz="2800" dirty="0" smtClean="0"/>
              <a:t>.</a:t>
            </a:r>
          </a:p>
          <a:p>
            <a:pPr lvl="1"/>
            <a:r>
              <a:rPr lang="en-US" sz="2600" dirty="0" smtClean="0"/>
              <a:t>Finches rarely fly over open water</a:t>
            </a:r>
          </a:p>
          <a:p>
            <a:pPr lvl="1"/>
            <a:r>
              <a:rPr lang="en-US" sz="2600" dirty="0" smtClean="0"/>
              <a:t>These two populations became isolated and </a:t>
            </a:r>
            <a:r>
              <a:rPr lang="en-US" sz="2600" b="1" dirty="0" smtClean="0"/>
              <a:t>no longer shared a common gene pool.</a:t>
            </a:r>
            <a:endParaRPr lang="en-US" sz="2600" b="1" dirty="0"/>
          </a:p>
        </p:txBody>
      </p:sp>
      <p:pic>
        <p:nvPicPr>
          <p:cNvPr id="4" name="Picture 3" descr="Screen Shot 2018-09-05 at 9.03.1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5244" y="3196939"/>
            <a:ext cx="3695255" cy="3790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89232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09"/>
            <a:ext cx="8913813" cy="914400"/>
          </a:xfrm>
        </p:spPr>
        <p:txBody>
          <a:bodyPr/>
          <a:lstStyle/>
          <a:p>
            <a:r>
              <a:rPr lang="en-US" dirty="0" smtClean="0"/>
              <a:t>3. Changes in the Gene Pool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5687" y="1144661"/>
            <a:ext cx="8588126" cy="222418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Over time, populations on each island became </a:t>
            </a:r>
            <a:r>
              <a:rPr lang="en-US" sz="2800" b="1" dirty="0" smtClean="0"/>
              <a:t>adapted to their local environments. </a:t>
            </a:r>
          </a:p>
          <a:p>
            <a:pPr lvl="1"/>
            <a:r>
              <a:rPr lang="en-US" sz="2600" dirty="0" smtClean="0"/>
              <a:t>More specifically the </a:t>
            </a:r>
            <a:r>
              <a:rPr lang="en-US" sz="2600" b="1" dirty="0" smtClean="0"/>
              <a:t>type of food available on each island.</a:t>
            </a:r>
            <a:endParaRPr lang="en-US" sz="2600" b="1" dirty="0"/>
          </a:p>
        </p:txBody>
      </p:sp>
      <p:pic>
        <p:nvPicPr>
          <p:cNvPr id="4" name="Picture 3" descr="Screen Shot 2018-09-05 at 9.06.3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1417" y="2914316"/>
            <a:ext cx="3888183" cy="3685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67137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913813" cy="914400"/>
          </a:xfrm>
        </p:spPr>
        <p:txBody>
          <a:bodyPr/>
          <a:lstStyle/>
          <a:p>
            <a:r>
              <a:rPr lang="en-US" dirty="0" smtClean="0"/>
              <a:t>4. Reproductive Isolation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2529" y="1208507"/>
            <a:ext cx="8521284" cy="221381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Finches are very selective in their mates, and most likely chose a mate based on their </a:t>
            </a:r>
            <a:r>
              <a:rPr lang="en-US" sz="2800" b="1" dirty="0" smtClean="0"/>
              <a:t>preferable beaks for their respective islands</a:t>
            </a:r>
            <a:r>
              <a:rPr lang="en-US" sz="2800" dirty="0" smtClean="0"/>
              <a:t>. 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48648"/>
            <a:ext cx="9144000" cy="1994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0530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15884"/>
            <a:ext cx="9143999" cy="6470575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Genes are paired</a:t>
            </a:r>
            <a:r>
              <a:rPr lang="en-US" sz="2800" dirty="0" smtClean="0"/>
              <a:t>, we retain one set from our mother and another set from our father. </a:t>
            </a:r>
          </a:p>
          <a:p>
            <a:r>
              <a:rPr lang="en-US" sz="2800" dirty="0" smtClean="0"/>
              <a:t>Homozygous </a:t>
            </a:r>
            <a:r>
              <a:rPr lang="mr-IN" sz="2800" dirty="0" smtClean="0"/>
              <a:t>–</a:t>
            </a:r>
            <a:r>
              <a:rPr lang="en-US" sz="2800" dirty="0" smtClean="0"/>
              <a:t> term used to refer to an organism that has</a:t>
            </a:r>
            <a:r>
              <a:rPr lang="en-US" sz="2800" b="1" dirty="0" smtClean="0"/>
              <a:t> two identical alleles for a particular trait</a:t>
            </a:r>
          </a:p>
          <a:p>
            <a:r>
              <a:rPr lang="en-US" sz="2800" dirty="0" smtClean="0"/>
              <a:t>Heterozygous </a:t>
            </a:r>
            <a:r>
              <a:rPr lang="mr-IN" sz="2800" dirty="0" smtClean="0"/>
              <a:t>–</a:t>
            </a:r>
            <a:r>
              <a:rPr lang="en-US" sz="2800" dirty="0" smtClean="0"/>
              <a:t> term used to refer to an organism that has </a:t>
            </a:r>
            <a:r>
              <a:rPr lang="en-US" sz="2800" b="1" dirty="0" smtClean="0"/>
              <a:t>two different alleles  for the same trait.</a:t>
            </a:r>
          </a:p>
          <a:p>
            <a:r>
              <a:rPr lang="en-US" sz="2800" b="1" dirty="0" smtClean="0"/>
              <a:t>Dominant allele </a:t>
            </a:r>
            <a:r>
              <a:rPr lang="mr-IN" sz="2800" dirty="0" smtClean="0"/>
              <a:t>–</a:t>
            </a:r>
            <a:r>
              <a:rPr lang="en-US" sz="2800" dirty="0" smtClean="0"/>
              <a:t> produces a dominant trait in individuals who have </a:t>
            </a:r>
            <a:r>
              <a:rPr lang="en-US" sz="2800" b="1" dirty="0" smtClean="0"/>
              <a:t>one copy of that allele. </a:t>
            </a:r>
            <a:r>
              <a:rPr lang="en-US" sz="2800" dirty="0" smtClean="0"/>
              <a:t>Ex. dark hair is dominant over red hair.</a:t>
            </a:r>
          </a:p>
          <a:p>
            <a:r>
              <a:rPr lang="en-US" sz="2800" b="1" dirty="0" smtClean="0"/>
              <a:t>Recessive allele </a:t>
            </a:r>
            <a:r>
              <a:rPr lang="mr-IN" sz="2800" dirty="0" smtClean="0"/>
              <a:t>–</a:t>
            </a:r>
            <a:r>
              <a:rPr lang="en-US" sz="2800" dirty="0" smtClean="0"/>
              <a:t> produces a trait only when it is </a:t>
            </a:r>
            <a:r>
              <a:rPr lang="en-US" sz="2800" b="1" dirty="0" smtClean="0"/>
              <a:t>paired with an identical allele</a:t>
            </a:r>
            <a:r>
              <a:rPr lang="en-US" sz="2800" dirty="0" smtClean="0"/>
              <a:t>. Ex. Red hair is a recessive trait.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476609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913813" cy="914400"/>
          </a:xfrm>
        </p:spPr>
        <p:txBody>
          <a:bodyPr/>
          <a:lstStyle/>
          <a:p>
            <a:r>
              <a:rPr lang="en-US" b="1" dirty="0" smtClean="0"/>
              <a:t>Variation &amp; Gene Pools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4983699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Genetic variation </a:t>
            </a:r>
            <a:r>
              <a:rPr lang="en-US" sz="2800" dirty="0" smtClean="0"/>
              <a:t>is studied in populations.</a:t>
            </a:r>
          </a:p>
          <a:p>
            <a:pPr lvl="1"/>
            <a:r>
              <a:rPr lang="en-US" sz="2600" dirty="0" smtClean="0"/>
              <a:t>A population is a group of individuals of</a:t>
            </a:r>
            <a:r>
              <a:rPr lang="en-US" sz="2600" b="1" dirty="0" smtClean="0"/>
              <a:t> the same species that interbreed.</a:t>
            </a:r>
          </a:p>
          <a:p>
            <a:pPr lvl="1"/>
            <a:r>
              <a:rPr lang="en-US" sz="2600" dirty="0" smtClean="0"/>
              <a:t>A gene pool consists of </a:t>
            </a:r>
            <a:r>
              <a:rPr lang="en-US" sz="2600" b="1" dirty="0" smtClean="0"/>
              <a:t>all genes</a:t>
            </a:r>
            <a:r>
              <a:rPr lang="en-US" sz="2600" dirty="0" smtClean="0"/>
              <a:t>, including all the different alleles, </a:t>
            </a:r>
            <a:r>
              <a:rPr lang="en-US" sz="2600" b="1" dirty="0" smtClean="0"/>
              <a:t>that are present in a population</a:t>
            </a:r>
            <a:r>
              <a:rPr lang="en-US" sz="2600" dirty="0" smtClean="0"/>
              <a:t>.</a:t>
            </a:r>
          </a:p>
          <a:p>
            <a:r>
              <a:rPr lang="en-US" sz="2800" dirty="0" smtClean="0"/>
              <a:t>Relative frequency of an allele is the </a:t>
            </a:r>
            <a:r>
              <a:rPr lang="en-US" sz="2800" b="1" dirty="0" smtClean="0"/>
              <a:t>number of times that the allele occurs in a gene pool </a:t>
            </a:r>
            <a:r>
              <a:rPr lang="en-US" sz="2800" dirty="0" smtClean="0"/>
              <a:t>compared with other alleles of the same gene. </a:t>
            </a:r>
          </a:p>
          <a:p>
            <a:r>
              <a:rPr lang="en-US" sz="2800" i="1" dirty="0" smtClean="0"/>
              <a:t>In genetic terms, evolution is any change in the </a:t>
            </a:r>
            <a:r>
              <a:rPr lang="en-US" sz="2800" b="1" i="1" dirty="0" smtClean="0"/>
              <a:t>relative frequency of alleles in a population.</a:t>
            </a:r>
            <a:endParaRPr lang="en-US" sz="2800" b="1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5218" y="5728030"/>
            <a:ext cx="2198782" cy="935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2164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4425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913813" cy="914400"/>
          </a:xfrm>
        </p:spPr>
        <p:txBody>
          <a:bodyPr/>
          <a:lstStyle/>
          <a:p>
            <a:r>
              <a:rPr lang="en-US" b="1" dirty="0" smtClean="0"/>
              <a:t>Sources of Genetic Variation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9329" y="914400"/>
            <a:ext cx="8704483" cy="2166043"/>
          </a:xfrm>
        </p:spPr>
        <p:txBody>
          <a:bodyPr>
            <a:normAutofit/>
          </a:bodyPr>
          <a:lstStyle/>
          <a:p>
            <a:r>
              <a:rPr lang="en-US" sz="2800" i="1" dirty="0" smtClean="0"/>
              <a:t>The two main sources of genetic variation are </a:t>
            </a:r>
            <a:r>
              <a:rPr lang="en-US" sz="2800" b="1" i="1" dirty="0" smtClean="0"/>
              <a:t>mutations</a:t>
            </a:r>
            <a:r>
              <a:rPr lang="en-US" sz="2800" i="1" dirty="0" smtClean="0"/>
              <a:t> and the </a:t>
            </a:r>
            <a:r>
              <a:rPr lang="en-US" sz="2800" b="1" i="1" dirty="0" smtClean="0"/>
              <a:t>genetic shuffling that results from sexual reproduction.</a:t>
            </a:r>
            <a:endParaRPr lang="en-US" sz="2800" b="1" i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7218" y="1892230"/>
            <a:ext cx="2198782" cy="935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5589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69371"/>
            <a:ext cx="9144000" cy="6102488"/>
          </a:xfrm>
        </p:spPr>
        <p:txBody>
          <a:bodyPr>
            <a:normAutofit/>
          </a:bodyPr>
          <a:lstStyle/>
          <a:p>
            <a:r>
              <a:rPr lang="en-US" sz="2800" dirty="0" smtClean="0"/>
              <a:t>Mutations </a:t>
            </a:r>
            <a:r>
              <a:rPr lang="mr-IN" sz="2800" dirty="0" smtClean="0"/>
              <a:t>–</a:t>
            </a:r>
            <a:r>
              <a:rPr lang="en-US" sz="2800" dirty="0" smtClean="0"/>
              <a:t> any </a:t>
            </a:r>
            <a:r>
              <a:rPr lang="en-US" sz="2800" b="1" dirty="0" smtClean="0"/>
              <a:t>change in a sequence of DNA.</a:t>
            </a:r>
          </a:p>
          <a:p>
            <a:pPr lvl="1"/>
            <a:r>
              <a:rPr lang="en-US" sz="2600" dirty="0" smtClean="0"/>
              <a:t>Can occur because of </a:t>
            </a:r>
            <a:r>
              <a:rPr lang="en-US" sz="2600" b="1" dirty="0" smtClean="0"/>
              <a:t>mistakes in the replication of DNA </a:t>
            </a:r>
            <a:r>
              <a:rPr lang="en-US" sz="2600" dirty="0" smtClean="0"/>
              <a:t>or as a result of radiation or chemicals in the environment.</a:t>
            </a:r>
          </a:p>
          <a:p>
            <a:pPr lvl="1"/>
            <a:r>
              <a:rPr lang="en-US" sz="2600" dirty="0" smtClean="0"/>
              <a:t>Some mutations  can affect an </a:t>
            </a:r>
            <a:r>
              <a:rPr lang="en-US" sz="2600" b="1" dirty="0" smtClean="0"/>
              <a:t>organisms fitness</a:t>
            </a:r>
            <a:r>
              <a:rPr lang="en-US" sz="2600" dirty="0" smtClean="0"/>
              <a:t>, while others may have no effect.</a:t>
            </a:r>
          </a:p>
          <a:p>
            <a:r>
              <a:rPr lang="en-US" sz="2800" dirty="0" smtClean="0"/>
              <a:t>Gene Shuffling </a:t>
            </a:r>
            <a:r>
              <a:rPr lang="mr-IN" sz="2800" dirty="0" smtClean="0"/>
              <a:t>–</a:t>
            </a:r>
            <a:r>
              <a:rPr lang="en-US" sz="2800" dirty="0" smtClean="0"/>
              <a:t> </a:t>
            </a:r>
            <a:r>
              <a:rPr lang="en-US" sz="2800" b="1" dirty="0" smtClean="0"/>
              <a:t>occurs during the production of gametes </a:t>
            </a:r>
            <a:r>
              <a:rPr lang="en-US" sz="2800" dirty="0" smtClean="0"/>
              <a:t>(sperm and egg).</a:t>
            </a:r>
          </a:p>
          <a:p>
            <a:pPr lvl="1"/>
            <a:r>
              <a:rPr lang="en-US" sz="2600" dirty="0" smtClean="0"/>
              <a:t>During meiosis, chromosomes move independently and crossing-over of genes </a:t>
            </a:r>
            <a:r>
              <a:rPr lang="en-US" sz="2600" b="1" dirty="0" smtClean="0"/>
              <a:t>increases the number of genotypes that appear in offspring. </a:t>
            </a:r>
            <a:endParaRPr lang="en-US" sz="2600" b="1" dirty="0"/>
          </a:p>
        </p:txBody>
      </p:sp>
    </p:spTree>
    <p:extLst>
      <p:ext uri="{BB962C8B-B14F-4D97-AF65-F5344CB8AC3E}">
        <p14:creationId xmlns:p14="http://schemas.microsoft.com/office/powerpoint/2010/main" val="4729275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8998" y="1669437"/>
            <a:ext cx="2198782" cy="9352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913813" cy="914400"/>
          </a:xfrm>
        </p:spPr>
        <p:txBody>
          <a:bodyPr/>
          <a:lstStyle/>
          <a:p>
            <a:r>
              <a:rPr lang="en-US" b="1" dirty="0" smtClean="0"/>
              <a:t>Single-Gene and Polygenic Traits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1517" y="914400"/>
            <a:ext cx="8602295" cy="5772059"/>
          </a:xfrm>
        </p:spPr>
        <p:txBody>
          <a:bodyPr>
            <a:normAutofit/>
          </a:bodyPr>
          <a:lstStyle/>
          <a:p>
            <a:r>
              <a:rPr lang="en-US" sz="2800" i="1" dirty="0" smtClean="0"/>
              <a:t>The number of phenotypes produced for a given trait </a:t>
            </a:r>
            <a:r>
              <a:rPr lang="en-US" sz="2800" b="1" i="1" dirty="0" smtClean="0"/>
              <a:t>depend on how many genes control that trait</a:t>
            </a:r>
            <a:r>
              <a:rPr lang="en-US" sz="2800" i="1" dirty="0" smtClean="0"/>
              <a:t>.</a:t>
            </a:r>
            <a:endParaRPr lang="en-US" sz="2800" i="1" dirty="0"/>
          </a:p>
          <a:p>
            <a:r>
              <a:rPr lang="en-US" sz="2800" dirty="0" smtClean="0"/>
              <a:t>Single-gene trait: controlled by a </a:t>
            </a:r>
            <a:r>
              <a:rPr lang="en-US" sz="2800" b="1" dirty="0" smtClean="0"/>
              <a:t>single gene that has two alleles</a:t>
            </a:r>
            <a:r>
              <a:rPr lang="en-US" sz="2800" dirty="0" smtClean="0"/>
              <a:t>. Ex. Widows peak</a:t>
            </a:r>
          </a:p>
          <a:p>
            <a:r>
              <a:rPr lang="en-US" sz="2800" dirty="0" smtClean="0"/>
              <a:t>Polygenic traits: traits controlled by </a:t>
            </a:r>
            <a:r>
              <a:rPr lang="en-US" sz="2800" b="1" dirty="0" smtClean="0"/>
              <a:t>two or more alleles</a:t>
            </a:r>
            <a:r>
              <a:rPr lang="en-US" sz="2800" dirty="0" smtClean="0"/>
              <a:t>. As a result one polygenic trait can have many possible genotypes and phenotypes. </a:t>
            </a:r>
          </a:p>
          <a:p>
            <a:pPr marL="0" indent="0" algn="ctr">
              <a:buNone/>
            </a:pPr>
            <a:r>
              <a:rPr lang="en-US" sz="2800" b="1" i="1" dirty="0" smtClean="0"/>
              <a:t>Activity </a:t>
            </a:r>
            <a:r>
              <a:rPr lang="mr-IN" sz="2800" b="1" i="1" dirty="0" smtClean="0"/>
              <a:t>–</a:t>
            </a:r>
            <a:r>
              <a:rPr lang="en-US" sz="2800" b="1" i="1" dirty="0" smtClean="0"/>
              <a:t> Measuring classroom height.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95026108"/>
      </p:ext>
    </p:extLst>
  </p:cSld>
  <p:clrMapOvr>
    <a:masterClrMapping/>
  </p:clrMapOvr>
</p:sld>
</file>

<file path=ppt/theme/theme1.xml><?xml version="1.0" encoding="utf-8"?>
<a:theme xmlns:a="http://schemas.openxmlformats.org/drawingml/2006/main" name="Perception">
  <a:themeElements>
    <a:clrScheme name="Perception">
      <a:dk1>
        <a:sysClr val="windowText" lastClr="000000"/>
      </a:dk1>
      <a:lt1>
        <a:sysClr val="window" lastClr="FFFFFF"/>
      </a:lt1>
      <a:dk2>
        <a:srgbClr val="333333"/>
      </a:dk2>
      <a:lt2>
        <a:srgbClr val="BBC0AC"/>
      </a:lt2>
      <a:accent1>
        <a:srgbClr val="A2C816"/>
      </a:accent1>
      <a:accent2>
        <a:srgbClr val="E07602"/>
      </a:accent2>
      <a:accent3>
        <a:srgbClr val="E4C402"/>
      </a:accent3>
      <a:accent4>
        <a:srgbClr val="7DC1EF"/>
      </a:accent4>
      <a:accent5>
        <a:srgbClr val="21449B"/>
      </a:accent5>
      <a:accent6>
        <a:srgbClr val="A2B170"/>
      </a:accent6>
      <a:hlink>
        <a:srgbClr val="8DA440"/>
      </a:hlink>
      <a:folHlink>
        <a:srgbClr val="4C4F3F"/>
      </a:folHlink>
    </a:clrScheme>
    <a:fontScheme name="Perception">
      <a:maj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Perception">
      <a:fillStyleLst>
        <a:solidFill>
          <a:schemeClr val="phClr"/>
        </a:solidFill>
        <a:solidFill>
          <a:schemeClr val="phClr">
            <a:shade val="90000"/>
          </a:schemeClr>
        </a:solidFill>
        <a:solidFill>
          <a:schemeClr val="phClr">
            <a:shade val="80000"/>
          </a:schemeClr>
        </a:soli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>
              <a:alpha val="8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bliqueTopRight"/>
            <a:lightRig rig="threePt" dir="tl"/>
          </a:scene3d>
          <a:sp3d>
            <a:bevelT w="25400" h="25400"/>
          </a:sp3d>
        </a:effectStyle>
        <a:effectStyle>
          <a:effectLst/>
          <a:scene3d>
            <a:camera prst="perspectiveFront" fov="4200000"/>
            <a:lightRig rig="balanced" dir="tl">
              <a:rot lat="0" lon="0" rev="18600000"/>
            </a:lightRig>
          </a:scene3d>
          <a:sp3d prstMaterial="metal">
            <a:bevelT w="63500" h="50800" prst="angle"/>
          </a:sp3d>
        </a:effectStyle>
      </a:effectStyleLst>
      <a:bgFillStyleLst>
        <a:solidFill>
          <a:schemeClr val="phClr">
            <a:tint val="90000"/>
          </a:schemeClr>
        </a:solidFill>
        <a:solidFill>
          <a:schemeClr val="phClr">
            <a:tint val="50000"/>
          </a:schemeClr>
        </a:solidFill>
        <a:solidFill>
          <a:schemeClr val="phClr">
            <a:shade val="60000"/>
          </a:schemeClr>
        </a:soli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Perception.thmx</Template>
  <TotalTime>30075</TotalTime>
  <Words>1567</Words>
  <Application>Microsoft Macintosh PowerPoint</Application>
  <PresentationFormat>On-screen Show (4:3)</PresentationFormat>
  <Paragraphs>115</Paragraphs>
  <Slides>34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Perception</vt:lpstr>
      <vt:lpstr>Evolution of Populations</vt:lpstr>
      <vt:lpstr>2.1 – GENES AND VARIATION</vt:lpstr>
      <vt:lpstr>How Common Is Genetic Variation?</vt:lpstr>
      <vt:lpstr>PowerPoint Presentation</vt:lpstr>
      <vt:lpstr>Variation &amp; Gene Pools</vt:lpstr>
      <vt:lpstr>PowerPoint Presentation</vt:lpstr>
      <vt:lpstr>Sources of Genetic Variation</vt:lpstr>
      <vt:lpstr>PowerPoint Presentation</vt:lpstr>
      <vt:lpstr>Single-Gene and Polygenic Traits</vt:lpstr>
      <vt:lpstr>2.2 – EVOLUTION AS GENETIC CHANGE</vt:lpstr>
      <vt:lpstr>Natural Selection on Single-Gene Traits</vt:lpstr>
      <vt:lpstr>Natural Selection on Polygenic Traits</vt:lpstr>
      <vt:lpstr>1. Directional Selection</vt:lpstr>
      <vt:lpstr>2. Stabilizing Selection</vt:lpstr>
      <vt:lpstr>3. Disruptive Selection</vt:lpstr>
      <vt:lpstr>Genetic Drift</vt:lpstr>
      <vt:lpstr>PowerPoint Presentation</vt:lpstr>
      <vt:lpstr>Evolution Versus Genetic Equilibrium</vt:lpstr>
      <vt:lpstr>PowerPoint Presentation</vt:lpstr>
      <vt:lpstr>1) Random Mating</vt:lpstr>
      <vt:lpstr>2) Large Population</vt:lpstr>
      <vt:lpstr>3) No Movement Into or Out of the Population</vt:lpstr>
      <vt:lpstr>4) No Mutations</vt:lpstr>
      <vt:lpstr>5) No Natural Selection</vt:lpstr>
      <vt:lpstr>2.3 – THE PROCESS OF SPECIATION</vt:lpstr>
      <vt:lpstr>Isolating Mechanisms</vt:lpstr>
      <vt:lpstr>Behavioural Isolation</vt:lpstr>
      <vt:lpstr>Geographic Isolation</vt:lpstr>
      <vt:lpstr>Temporal Isolation</vt:lpstr>
      <vt:lpstr>Speciation in Darwin’s Finches</vt:lpstr>
      <vt:lpstr>1. Founders Arrive</vt:lpstr>
      <vt:lpstr>2. Geographic Isolation</vt:lpstr>
      <vt:lpstr>3. Changes in the Gene Pool</vt:lpstr>
      <vt:lpstr>4. Reproductive Isolation</vt:lpstr>
    </vt:vector>
  </TitlesOfParts>
  <Company>Teacher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Evolution of Populations</dc:title>
  <dc:creator>Danielle Martel</dc:creator>
  <cp:lastModifiedBy>Danielle Martel</cp:lastModifiedBy>
  <cp:revision>41</cp:revision>
  <dcterms:created xsi:type="dcterms:W3CDTF">2018-08-22T20:14:39Z</dcterms:created>
  <dcterms:modified xsi:type="dcterms:W3CDTF">2018-09-23T23:54:40Z</dcterms:modified>
</cp:coreProperties>
</file>