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2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3F02C-59E9-544F-8C56-37048522FCD0}" type="datetimeFigureOut">
              <a:rPr lang="en-US" smtClean="0"/>
              <a:t>18-01-14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387BC-94D1-7C4A-BEA9-8B01212DE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387BC-94D1-7C4A-BEA9-8B01212DEBC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14, 2018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IQ1h_gdVlH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azQRcSCRa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nlv06lSAC7c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92364"/>
            <a:ext cx="9144000" cy="210803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2.4 – How can we investigate and explain the composition of atoms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7074" y="3203574"/>
            <a:ext cx="2081126" cy="1825625"/>
          </a:xfrm>
        </p:spPr>
        <p:txBody>
          <a:bodyPr/>
          <a:lstStyle/>
          <a:p>
            <a:r>
              <a:rPr lang="en-US" dirty="0" smtClean="0"/>
              <a:t>Ms. Martel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0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783"/>
            <a:ext cx="9144000" cy="81772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Ernest </a:t>
            </a:r>
            <a:r>
              <a:rPr lang="en-US" b="1" dirty="0" err="1" smtClean="0"/>
              <a:t>rutherford</a:t>
            </a:r>
            <a:r>
              <a:rPr lang="en-US" b="1" dirty="0" smtClean="0"/>
              <a:t> and the nucleus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0365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Ernest Rutherford (1871-1937) was a scientist from New Zealand who worked at McGill University.</a:t>
            </a:r>
          </a:p>
          <a:p>
            <a:r>
              <a:rPr lang="en-US" sz="3200" dirty="0" smtClean="0"/>
              <a:t>He designed the following experiment:</a:t>
            </a:r>
          </a:p>
          <a:p>
            <a:pPr lvl="1"/>
            <a:r>
              <a:rPr lang="en-US" sz="2800" dirty="0" smtClean="0"/>
              <a:t>He exposed a thin </a:t>
            </a:r>
            <a:r>
              <a:rPr lang="en-US" sz="2800" b="1" u="sng" dirty="0" smtClean="0">
                <a:solidFill>
                  <a:srgbClr val="FAC810"/>
                </a:solidFill>
              </a:rPr>
              <a:t>sheet of gold </a:t>
            </a:r>
            <a:r>
              <a:rPr lang="en-US" sz="2800" dirty="0" smtClean="0"/>
              <a:t>to a stream of high speed </a:t>
            </a:r>
            <a:r>
              <a:rPr lang="en-US" sz="2800" b="1" u="sng" dirty="0" smtClean="0">
                <a:solidFill>
                  <a:srgbClr val="FAC810"/>
                </a:solidFill>
              </a:rPr>
              <a:t>positively charged particles.</a:t>
            </a:r>
          </a:p>
          <a:p>
            <a:pPr lvl="1"/>
            <a:r>
              <a:rPr lang="en-US" sz="2800" dirty="0" smtClean="0"/>
              <a:t>These </a:t>
            </a:r>
            <a:r>
              <a:rPr lang="en-US" sz="2800" b="1" u="sng" dirty="0" smtClean="0">
                <a:solidFill>
                  <a:srgbClr val="FAC810"/>
                </a:solidFill>
              </a:rPr>
              <a:t>alpha</a:t>
            </a:r>
            <a:r>
              <a:rPr lang="en-US" sz="2800" dirty="0" smtClean="0"/>
              <a:t> particles behave like tiny bullets.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392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134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of the alpha particles went </a:t>
            </a:r>
            <a:r>
              <a:rPr lang="en-US" sz="2800" b="1" u="sng" dirty="0" smtClean="0">
                <a:solidFill>
                  <a:srgbClr val="FAC810"/>
                </a:solidFill>
              </a:rPr>
              <a:t>right through </a:t>
            </a:r>
            <a:r>
              <a:rPr lang="en-US" sz="2800" dirty="0" smtClean="0"/>
              <a:t>the gold.</a:t>
            </a:r>
          </a:p>
          <a:p>
            <a:pPr lvl="1"/>
            <a:r>
              <a:rPr lang="en-US" sz="2400" dirty="0" smtClean="0"/>
              <a:t>However, a small percentage of the alpha particles </a:t>
            </a:r>
            <a:r>
              <a:rPr lang="en-US" sz="2400" b="1" u="sng" dirty="0" smtClean="0">
                <a:solidFill>
                  <a:srgbClr val="FAC810"/>
                </a:solidFill>
              </a:rPr>
              <a:t>rebounded</a:t>
            </a:r>
            <a:r>
              <a:rPr lang="en-US" sz="2400" dirty="0" smtClean="0"/>
              <a:t> from the foil.</a:t>
            </a:r>
          </a:p>
          <a:p>
            <a:pPr lvl="1"/>
            <a:r>
              <a:rPr lang="en-US" sz="2400" dirty="0" smtClean="0"/>
              <a:t>Rutherford had discovered the nucleus, the tiny dense, positively charged </a:t>
            </a:r>
            <a:r>
              <a:rPr lang="en-US" sz="2400" b="1" u="sng" dirty="0" err="1" smtClean="0">
                <a:solidFill>
                  <a:srgbClr val="FAC810"/>
                </a:solidFill>
              </a:rPr>
              <a:t>centre</a:t>
            </a:r>
            <a:r>
              <a:rPr lang="en-US" sz="2400" b="1" u="sng" dirty="0" smtClean="0">
                <a:solidFill>
                  <a:srgbClr val="FAC810"/>
                </a:solidFill>
              </a:rPr>
              <a:t> of the atom.</a:t>
            </a:r>
          </a:p>
          <a:p>
            <a:pPr lvl="1"/>
            <a:r>
              <a:rPr lang="en-US" sz="2400" dirty="0" smtClean="0"/>
              <a:t>The nucleus contains positively charged particles called </a:t>
            </a:r>
            <a:r>
              <a:rPr lang="en-US" sz="2400" b="1" u="sng" dirty="0" smtClean="0">
                <a:solidFill>
                  <a:srgbClr val="FAC810"/>
                </a:solidFill>
              </a:rPr>
              <a:t>protons</a:t>
            </a:r>
            <a:r>
              <a:rPr lang="en-US" sz="2400" dirty="0" smtClean="0"/>
              <a:t>, and neutral particles called </a:t>
            </a:r>
            <a:r>
              <a:rPr lang="en-US" sz="2400" b="1" u="sng" dirty="0" smtClean="0">
                <a:solidFill>
                  <a:srgbClr val="FAC810"/>
                </a:solidFill>
              </a:rPr>
              <a:t>neutrons.</a:t>
            </a:r>
            <a:endParaRPr lang="en-US" sz="2400" b="1" u="sng" dirty="0">
              <a:solidFill>
                <a:srgbClr val="FAC810"/>
              </a:solidFill>
            </a:endParaRPr>
          </a:p>
        </p:txBody>
      </p:sp>
      <p:sp>
        <p:nvSpPr>
          <p:cNvPr id="2" name="Action Button: Forward or Next 1">
            <a:hlinkClick r:id="rId2" highlightClick="1"/>
          </p:cNvPr>
          <p:cNvSpPr/>
          <p:nvPr/>
        </p:nvSpPr>
        <p:spPr>
          <a:xfrm>
            <a:off x="785595" y="4596006"/>
            <a:ext cx="1741403" cy="379727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5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5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Rutherford &amp; </a:t>
            </a:r>
            <a:r>
              <a:rPr lang="en-US" b="1" dirty="0" err="1" smtClean="0"/>
              <a:t>chadwick’s</a:t>
            </a:r>
            <a:r>
              <a:rPr lang="en-US" b="1" dirty="0" smtClean="0"/>
              <a:t> contribution to the atomic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9092"/>
            <a:ext cx="91440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majority of an atom’s volume is </a:t>
            </a:r>
            <a:r>
              <a:rPr lang="en-US" sz="2800" b="1" u="sng" dirty="0" smtClean="0">
                <a:solidFill>
                  <a:srgbClr val="FAC810"/>
                </a:solidFill>
              </a:rPr>
              <a:t>empty space</a:t>
            </a:r>
            <a:r>
              <a:rPr lang="en-US" sz="2800" dirty="0" smtClean="0"/>
              <a:t>, occupied by negatively charged electrons.</a:t>
            </a:r>
          </a:p>
          <a:p>
            <a:pPr lvl="1"/>
            <a:r>
              <a:rPr lang="en-US" sz="2400" dirty="0" smtClean="0"/>
              <a:t>The positive charge in an atom is contained in the </a:t>
            </a:r>
            <a:r>
              <a:rPr lang="en-US" sz="2400" b="1" u="sng" dirty="0" smtClean="0">
                <a:solidFill>
                  <a:srgbClr val="FAC810"/>
                </a:solidFill>
              </a:rPr>
              <a:t>nucleus.</a:t>
            </a:r>
          </a:p>
          <a:p>
            <a:pPr lvl="1"/>
            <a:r>
              <a:rPr lang="en-US" sz="2400" dirty="0" smtClean="0"/>
              <a:t>The nucleus is made up of positively charged protons, and neutral neutrons that are </a:t>
            </a:r>
            <a:r>
              <a:rPr lang="en-US" sz="2400" b="1" u="sng" dirty="0" smtClean="0">
                <a:solidFill>
                  <a:srgbClr val="FAC810"/>
                </a:solidFill>
              </a:rPr>
              <a:t>equal in mass.</a:t>
            </a:r>
            <a:endParaRPr lang="en-US" sz="24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09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Niels</a:t>
            </a:r>
            <a:r>
              <a:rPr lang="en-US" b="1" dirty="0" smtClean="0"/>
              <a:t> </a:t>
            </a:r>
            <a:r>
              <a:rPr lang="en-US" b="1" dirty="0" err="1" smtClean="0"/>
              <a:t>bohr</a:t>
            </a:r>
            <a:r>
              <a:rPr lang="en-US" b="1" dirty="0" smtClean="0"/>
              <a:t> &amp; energy levels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8437"/>
            <a:ext cx="9144000" cy="4039130"/>
          </a:xfrm>
        </p:spPr>
        <p:txBody>
          <a:bodyPr>
            <a:noAutofit/>
          </a:bodyPr>
          <a:lstStyle/>
          <a:p>
            <a:r>
              <a:rPr lang="en-US" sz="3200" dirty="0" smtClean="0"/>
              <a:t>Bohr studied electrons and the region around the nucleus.</a:t>
            </a:r>
          </a:p>
          <a:p>
            <a:pPr lvl="1"/>
            <a:r>
              <a:rPr lang="en-US" sz="2800" dirty="0" smtClean="0"/>
              <a:t>He analyzed results of experiments on lights released by </a:t>
            </a:r>
            <a:r>
              <a:rPr lang="en-US" sz="2800" b="1" u="sng" dirty="0" smtClean="0">
                <a:solidFill>
                  <a:srgbClr val="FAC810"/>
                </a:solidFill>
              </a:rPr>
              <a:t>gases.</a:t>
            </a:r>
          </a:p>
          <a:p>
            <a:pPr lvl="1"/>
            <a:r>
              <a:rPr lang="en-US" sz="2800" dirty="0" smtClean="0"/>
              <a:t>Each gas produced a characteristic </a:t>
            </a:r>
            <a:r>
              <a:rPr lang="en-US" sz="2800" b="1" u="sng" dirty="0" smtClean="0">
                <a:solidFill>
                  <a:srgbClr val="FAC810"/>
                </a:solidFill>
              </a:rPr>
              <a:t>spectrum of light </a:t>
            </a:r>
            <a:r>
              <a:rPr lang="en-US" sz="2800" dirty="0" smtClean="0"/>
              <a:t>as a result.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 err="1" smtClean="0"/>
              <a:t>colour</a:t>
            </a:r>
            <a:r>
              <a:rPr lang="en-US" sz="2800" dirty="0" smtClean="0"/>
              <a:t> or wavelength of light is related to its </a:t>
            </a:r>
            <a:r>
              <a:rPr lang="en-US" sz="2800" b="1" u="sng" dirty="0" smtClean="0">
                <a:solidFill>
                  <a:srgbClr val="FAC810"/>
                </a:solidFill>
              </a:rPr>
              <a:t>energy</a:t>
            </a:r>
            <a:r>
              <a:rPr lang="en-US" sz="2800" b="1" u="sng" dirty="0" smtClean="0"/>
              <a:t>.</a:t>
            </a:r>
          </a:p>
          <a:p>
            <a:pPr lvl="1"/>
            <a:r>
              <a:rPr lang="en-US" sz="2800" dirty="0" smtClean="0"/>
              <a:t>The light was only given off at </a:t>
            </a:r>
            <a:r>
              <a:rPr lang="en-US" sz="2800" b="1" u="sng" dirty="0" smtClean="0">
                <a:solidFill>
                  <a:srgbClr val="FAC810"/>
                </a:solidFill>
              </a:rPr>
              <a:t>certain wavelengths.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62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01"/>
            <a:ext cx="9144000" cy="886000"/>
          </a:xfrm>
        </p:spPr>
        <p:txBody>
          <a:bodyPr/>
          <a:lstStyle/>
          <a:p>
            <a:pPr algn="ctr"/>
            <a:r>
              <a:rPr lang="en-US" b="1" dirty="0" smtClean="0"/>
              <a:t>Electron energy levels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80928"/>
            <a:ext cx="9144001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Bohr proposed that electrons surrounding the nucleus could occupy only specific “</a:t>
            </a:r>
            <a:r>
              <a:rPr lang="en-US" sz="3200" b="1" u="sng" dirty="0" smtClean="0">
                <a:solidFill>
                  <a:srgbClr val="FAC810"/>
                </a:solidFill>
              </a:rPr>
              <a:t>energy levels</a:t>
            </a:r>
            <a:r>
              <a:rPr lang="en-US" sz="3200" dirty="0" smtClean="0"/>
              <a:t>” or “</a:t>
            </a:r>
            <a:r>
              <a:rPr lang="en-US" sz="3200" b="1" u="sng" dirty="0" smtClean="0">
                <a:solidFill>
                  <a:srgbClr val="FAC810"/>
                </a:solidFill>
              </a:rPr>
              <a:t>energy shells</a:t>
            </a:r>
            <a:r>
              <a:rPr lang="en-US" sz="3200" dirty="0" smtClean="0"/>
              <a:t>.”</a:t>
            </a:r>
          </a:p>
          <a:p>
            <a:pPr lvl="1"/>
            <a:r>
              <a:rPr lang="en-US" sz="2800" dirty="0" smtClean="0"/>
              <a:t>Each energy shell was associated with a certain amount of </a:t>
            </a:r>
            <a:r>
              <a:rPr lang="en-US" sz="2800" b="1" u="sng" dirty="0" smtClean="0">
                <a:solidFill>
                  <a:srgbClr val="FAC810"/>
                </a:solidFill>
              </a:rPr>
              <a:t>energy.</a:t>
            </a:r>
          </a:p>
          <a:p>
            <a:pPr lvl="1"/>
            <a:r>
              <a:rPr lang="en-US" sz="2800" dirty="0" smtClean="0"/>
              <a:t>The larger the shell, the </a:t>
            </a:r>
            <a:r>
              <a:rPr lang="en-US" sz="2800" b="1" u="sng" dirty="0" smtClean="0">
                <a:solidFill>
                  <a:srgbClr val="FAC810"/>
                </a:solidFill>
              </a:rPr>
              <a:t>higher the energy </a:t>
            </a:r>
            <a:r>
              <a:rPr lang="en-US" sz="2800" dirty="0" smtClean="0"/>
              <a:t>of an electron occupying 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3208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746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Bohr’s contribution to modern atomic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6474"/>
            <a:ext cx="9144000" cy="21658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Electrons can have only certain amounts of energy.</a:t>
            </a:r>
          </a:p>
          <a:p>
            <a:pPr lvl="1"/>
            <a:r>
              <a:rPr lang="en-US" sz="2800" dirty="0" smtClean="0"/>
              <a:t>They occupy </a:t>
            </a:r>
            <a:r>
              <a:rPr lang="en-US" sz="2800" b="1" u="sng" dirty="0" smtClean="0">
                <a:solidFill>
                  <a:srgbClr val="FAC810"/>
                </a:solidFill>
              </a:rPr>
              <a:t>defined energy levels </a:t>
            </a:r>
            <a:r>
              <a:rPr lang="en-US" sz="2800" dirty="0" smtClean="0"/>
              <a:t>or shells in the space surrounding the nucleus.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4653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8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Visible effects of electron energy shells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6402"/>
            <a:ext cx="9144000" cy="30038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neon light is an example of the visible effect of electrons </a:t>
            </a:r>
            <a:r>
              <a:rPr lang="en-US" sz="2800" b="1" u="sng" dirty="0" smtClean="0">
                <a:solidFill>
                  <a:srgbClr val="FAC810"/>
                </a:solidFill>
              </a:rPr>
              <a:t>jumping</a:t>
            </a:r>
            <a:r>
              <a:rPr lang="en-US" sz="2800" dirty="0" smtClean="0"/>
              <a:t> from one energy level to another. </a:t>
            </a:r>
          </a:p>
          <a:p>
            <a:pPr lvl="1"/>
            <a:r>
              <a:rPr lang="en-US" sz="2400" dirty="0" smtClean="0"/>
              <a:t>When electricity is added to neon gas, the electrons gain energy, causing them to </a:t>
            </a:r>
            <a:r>
              <a:rPr lang="en-US" sz="2400" b="1" u="sng" dirty="0" smtClean="0">
                <a:solidFill>
                  <a:srgbClr val="FAC810"/>
                </a:solidFill>
              </a:rPr>
              <a:t>jump to higher energy levels.</a:t>
            </a:r>
          </a:p>
          <a:p>
            <a:pPr lvl="1"/>
            <a:r>
              <a:rPr lang="en-US" sz="2400" dirty="0" smtClean="0"/>
              <a:t>The electrons will then fall back down to lower energy levels, </a:t>
            </a:r>
            <a:r>
              <a:rPr lang="en-US" sz="2400" b="1" u="sng" dirty="0" smtClean="0">
                <a:solidFill>
                  <a:srgbClr val="FAC810"/>
                </a:solidFill>
              </a:rPr>
              <a:t>releasing energy </a:t>
            </a:r>
            <a:r>
              <a:rPr lang="en-US" sz="2400" dirty="0" smtClean="0"/>
              <a:t>in the form of light of a specific </a:t>
            </a:r>
            <a:r>
              <a:rPr lang="en-US" sz="2400" dirty="0" err="1" smtClean="0"/>
              <a:t>colour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496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3 – an atom is made up of electrons, neutrons,  and protons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4419"/>
            <a:ext cx="9144000" cy="2673675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AC810"/>
                </a:solidFill>
              </a:rPr>
              <a:t>Atom</a:t>
            </a:r>
            <a:r>
              <a:rPr lang="en-US" sz="3200" dirty="0" smtClean="0"/>
              <a:t> – the smallest particle of an element that retains the properties of that element.</a:t>
            </a:r>
          </a:p>
          <a:p>
            <a:pPr lvl="1"/>
            <a:r>
              <a:rPr lang="en-US" sz="2800" dirty="0" smtClean="0"/>
              <a:t>Made up of 3 </a:t>
            </a:r>
            <a:r>
              <a:rPr lang="en-US" sz="2800" b="1" u="sng" dirty="0" smtClean="0">
                <a:solidFill>
                  <a:srgbClr val="FAC810"/>
                </a:solidFill>
              </a:rPr>
              <a:t>subatomic particles. 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82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28" y="84545"/>
            <a:ext cx="8859328" cy="37338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AC810"/>
                </a:solidFill>
              </a:rPr>
              <a:t>Nucleus</a:t>
            </a:r>
            <a:r>
              <a:rPr lang="en-US" sz="3200" dirty="0" smtClean="0"/>
              <a:t> – tiny region at the </a:t>
            </a:r>
            <a:r>
              <a:rPr lang="en-US" sz="3200" dirty="0" err="1" smtClean="0"/>
              <a:t>centre</a:t>
            </a:r>
            <a:r>
              <a:rPr lang="en-US" sz="3200" dirty="0" smtClean="0"/>
              <a:t> of the atom</a:t>
            </a:r>
          </a:p>
          <a:p>
            <a:pPr lvl="1"/>
            <a:r>
              <a:rPr lang="en-US" sz="2800" dirty="0" smtClean="0"/>
              <a:t>Contains both </a:t>
            </a:r>
            <a:r>
              <a:rPr lang="en-US" sz="2800" b="1" u="sng" dirty="0" smtClean="0">
                <a:solidFill>
                  <a:srgbClr val="FAC810"/>
                </a:solidFill>
              </a:rPr>
              <a:t>protons and neutrons</a:t>
            </a:r>
          </a:p>
          <a:p>
            <a:pPr lvl="1"/>
            <a:r>
              <a:rPr lang="en-US" sz="2800" dirty="0" smtClean="0"/>
              <a:t>The number of protons in a nucleus determines the </a:t>
            </a:r>
            <a:r>
              <a:rPr lang="en-US" sz="2800" b="1" u="sng" dirty="0" smtClean="0">
                <a:solidFill>
                  <a:srgbClr val="FAC810"/>
                </a:solidFill>
              </a:rPr>
              <a:t>charge </a:t>
            </a:r>
            <a:r>
              <a:rPr lang="en-US" sz="2800" dirty="0" smtClean="0"/>
              <a:t>of the nucleus and </a:t>
            </a:r>
            <a:r>
              <a:rPr lang="en-US" sz="2800" b="1" u="sng" dirty="0" smtClean="0">
                <a:solidFill>
                  <a:srgbClr val="FAC810"/>
                </a:solidFill>
              </a:rPr>
              <a:t>identity of an atom.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0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5168"/>
            <a:ext cx="9144000" cy="2892148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FAC810"/>
                </a:solidFill>
              </a:rPr>
              <a:t>Electron energy shell </a:t>
            </a:r>
          </a:p>
          <a:p>
            <a:pPr lvl="1"/>
            <a:r>
              <a:rPr lang="en-US" sz="2800" dirty="0" smtClean="0"/>
              <a:t>Electrons occupy specific regions called energy levels that surround the nucleus.</a:t>
            </a:r>
          </a:p>
          <a:p>
            <a:pPr lvl="1"/>
            <a:r>
              <a:rPr lang="en-US" sz="2800" dirty="0" smtClean="0"/>
              <a:t>An electron is like a </a:t>
            </a:r>
            <a:r>
              <a:rPr lang="en-US" sz="2800" b="1" u="sng" dirty="0" smtClean="0">
                <a:solidFill>
                  <a:srgbClr val="FAC810"/>
                </a:solidFill>
              </a:rPr>
              <a:t>spread-out cloud </a:t>
            </a:r>
            <a:r>
              <a:rPr lang="en-US" sz="2800" dirty="0" smtClean="0"/>
              <a:t>of negative charge.</a:t>
            </a:r>
            <a:endParaRPr lang="en-US" sz="2800" dirty="0"/>
          </a:p>
        </p:txBody>
      </p:sp>
      <p:sp>
        <p:nvSpPr>
          <p:cNvPr id="2" name="Action Button: Forward or Next 1">
            <a:hlinkClick r:id="rId2" highlightClick="1"/>
          </p:cNvPr>
          <p:cNvSpPr/>
          <p:nvPr/>
        </p:nvSpPr>
        <p:spPr>
          <a:xfrm>
            <a:off x="144026" y="3836552"/>
            <a:ext cx="1636656" cy="536855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6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547"/>
            <a:ext cx="914400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1 – </a:t>
            </a:r>
            <a:r>
              <a:rPr lang="en-US" b="1" dirty="0" err="1" smtClean="0">
                <a:solidFill>
                  <a:srgbClr val="FAC810"/>
                </a:solidFill>
              </a:rPr>
              <a:t>dalton</a:t>
            </a:r>
            <a:r>
              <a:rPr lang="en-US" b="1" dirty="0" smtClean="0">
                <a:solidFill>
                  <a:srgbClr val="FAC810"/>
                </a:solidFill>
              </a:rPr>
              <a:t> developed an early atomic theory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0837"/>
            <a:ext cx="9144000" cy="4164638"/>
          </a:xfrm>
        </p:spPr>
        <p:txBody>
          <a:bodyPr>
            <a:normAutofit fontScale="92500"/>
          </a:bodyPr>
          <a:lstStyle/>
          <a:p>
            <a:pPr marL="68580" indent="0" algn="ctr">
              <a:buNone/>
            </a:pPr>
            <a:r>
              <a:rPr lang="en-US" sz="2800" b="1" u="sng" dirty="0" smtClean="0">
                <a:solidFill>
                  <a:srgbClr val="FAC810"/>
                </a:solidFill>
              </a:rPr>
              <a:t>ACTIVITY – Explaining Differences in Matter</a:t>
            </a:r>
          </a:p>
          <a:p>
            <a:r>
              <a:rPr lang="en-US" sz="2800" dirty="0" smtClean="0"/>
              <a:t>Examine 3 different white solids using a magnifying glass.</a:t>
            </a:r>
          </a:p>
          <a:p>
            <a:pPr lvl="1"/>
            <a:r>
              <a:rPr lang="en-US" sz="2400" dirty="0" smtClean="0"/>
              <a:t>How would you describe each solid? </a:t>
            </a:r>
          </a:p>
          <a:p>
            <a:pPr lvl="1"/>
            <a:r>
              <a:rPr lang="en-US" sz="2400" dirty="0" smtClean="0"/>
              <a:t>How are they different or the same?</a:t>
            </a:r>
          </a:p>
          <a:p>
            <a:r>
              <a:rPr lang="en-US" sz="2800" dirty="0" smtClean="0"/>
              <a:t>Add vinegar to a small amount of each and describe what you observe.</a:t>
            </a:r>
          </a:p>
          <a:p>
            <a:r>
              <a:rPr lang="en-US" sz="2800" dirty="0" smtClean="0"/>
              <a:t>Heat a small amount of each substance on a piece of aluminum foil using a hot plate. </a:t>
            </a:r>
          </a:p>
          <a:p>
            <a:r>
              <a:rPr lang="en-US" sz="2800" dirty="0" smtClean="0"/>
              <a:t>Does the KMT help you explain the differences you observed?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1397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4 – atomic theory continues to develop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97019"/>
            <a:ext cx="9045382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scientists continued to study matter throughout the 20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century, they discovered that some of the subatomic particles were made up of </a:t>
            </a:r>
            <a:r>
              <a:rPr lang="en-US" sz="3200" b="1" u="sng" dirty="0" smtClean="0">
                <a:solidFill>
                  <a:srgbClr val="FAC810"/>
                </a:solidFill>
              </a:rPr>
              <a:t>smaller particles still.</a:t>
            </a:r>
            <a:endParaRPr lang="en-US" sz="32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44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474"/>
            <a:ext cx="7772400" cy="954272"/>
          </a:xfrm>
        </p:spPr>
        <p:txBody>
          <a:bodyPr/>
          <a:lstStyle/>
          <a:p>
            <a:pPr algn="ctr"/>
            <a:r>
              <a:rPr lang="en-US" b="1" dirty="0" smtClean="0"/>
              <a:t>quarks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7673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Quarks are </a:t>
            </a:r>
            <a:r>
              <a:rPr lang="en-US" sz="3200" b="1" u="sng" dirty="0" smtClean="0">
                <a:solidFill>
                  <a:srgbClr val="FAC810"/>
                </a:solidFill>
              </a:rPr>
              <a:t>elementary particles</a:t>
            </a:r>
            <a:r>
              <a:rPr lang="en-US" sz="3200" dirty="0" smtClean="0"/>
              <a:t>, meaning they cannot be split apart into smaller particles.</a:t>
            </a:r>
          </a:p>
          <a:p>
            <a:pPr lvl="1"/>
            <a:r>
              <a:rPr lang="en-US" sz="2800" dirty="0" smtClean="0"/>
              <a:t>There are 6 different types, called </a:t>
            </a:r>
            <a:r>
              <a:rPr lang="en-US" sz="2800" b="1" u="sng" dirty="0" err="1" smtClean="0">
                <a:solidFill>
                  <a:srgbClr val="FAC810"/>
                </a:solidFill>
              </a:rPr>
              <a:t>flavours</a:t>
            </a:r>
            <a:r>
              <a:rPr lang="en-US" sz="2800" b="1" u="sng" dirty="0" smtClean="0">
                <a:solidFill>
                  <a:srgbClr val="FAC810"/>
                </a:solidFill>
              </a:rPr>
              <a:t> </a:t>
            </a:r>
            <a:r>
              <a:rPr lang="en-US" sz="2800" dirty="0" smtClean="0"/>
              <a:t>of quarks.</a:t>
            </a:r>
          </a:p>
          <a:p>
            <a:pPr lvl="1"/>
            <a:r>
              <a:rPr lang="en-US" sz="2800" dirty="0" smtClean="0"/>
              <a:t>They are classified based on their properties, which include </a:t>
            </a:r>
            <a:r>
              <a:rPr lang="en-US" sz="2800" b="1" u="sng" dirty="0" smtClean="0">
                <a:solidFill>
                  <a:srgbClr val="FAC810"/>
                </a:solidFill>
              </a:rPr>
              <a:t>mass and electric charge.</a:t>
            </a:r>
          </a:p>
          <a:p>
            <a:pPr lvl="1"/>
            <a:r>
              <a:rPr lang="en-US" sz="2800" dirty="0" smtClean="0"/>
              <a:t>Their names are: up, down, </a:t>
            </a:r>
            <a:r>
              <a:rPr lang="en-US" sz="2800" b="1" u="sng" dirty="0" smtClean="0">
                <a:solidFill>
                  <a:srgbClr val="FAC810"/>
                </a:solidFill>
              </a:rPr>
              <a:t>strange, charm</a:t>
            </a:r>
            <a:r>
              <a:rPr lang="en-US" sz="2800" dirty="0" smtClean="0"/>
              <a:t>, top, and bottom.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882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91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Protons and neutrons are known as </a:t>
            </a:r>
            <a:r>
              <a:rPr lang="en-US" sz="3200" b="1" u="sng" dirty="0" smtClean="0">
                <a:solidFill>
                  <a:srgbClr val="FAC810"/>
                </a:solidFill>
              </a:rPr>
              <a:t>composite particles.</a:t>
            </a:r>
          </a:p>
          <a:p>
            <a:pPr lvl="1"/>
            <a:r>
              <a:rPr lang="en-US" sz="2800" dirty="0" smtClean="0"/>
              <a:t>They are both made up of </a:t>
            </a:r>
            <a:r>
              <a:rPr lang="en-US" sz="2800" b="1" u="sng" dirty="0" smtClean="0">
                <a:solidFill>
                  <a:srgbClr val="FAC810"/>
                </a:solidFill>
              </a:rPr>
              <a:t>quarks.</a:t>
            </a:r>
          </a:p>
          <a:p>
            <a:pPr lvl="1"/>
            <a:r>
              <a:rPr lang="en-US" sz="2800" dirty="0" smtClean="0"/>
              <a:t>They also contain elementary particles called </a:t>
            </a:r>
            <a:r>
              <a:rPr lang="en-US" sz="2800" b="1" u="sng" dirty="0" smtClean="0">
                <a:solidFill>
                  <a:srgbClr val="FAC810"/>
                </a:solidFill>
              </a:rPr>
              <a:t>gluons.</a:t>
            </a:r>
          </a:p>
          <a:p>
            <a:pPr lvl="2"/>
            <a:r>
              <a:rPr lang="en-US" sz="2600" dirty="0" smtClean="0"/>
              <a:t>They act as “glue” that binds quarks to one another.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734236" y="2703602"/>
            <a:ext cx="20220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FAC810"/>
                </a:solidFill>
              </a:rPr>
              <a:t>Proton</a:t>
            </a:r>
            <a:endParaRPr lang="en-US" sz="4400" b="1" dirty="0">
              <a:solidFill>
                <a:srgbClr val="FAC81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86" y="4679166"/>
            <a:ext cx="1108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AC810"/>
                </a:solidFill>
              </a:rPr>
              <a:t>gluon</a:t>
            </a:r>
            <a:endParaRPr lang="en-US" sz="2800" b="1" dirty="0">
              <a:solidFill>
                <a:srgbClr val="FAC81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15331" y="5081668"/>
            <a:ext cx="1026202" cy="38790"/>
          </a:xfrm>
          <a:prstGeom prst="straightConnector1">
            <a:avLst/>
          </a:prstGeom>
          <a:ln w="88900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81067" y="2703602"/>
            <a:ext cx="22289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AC810"/>
                </a:solidFill>
              </a:rPr>
              <a:t>Neutron</a:t>
            </a:r>
            <a:endParaRPr lang="en-US" sz="4000" b="1" dirty="0">
              <a:solidFill>
                <a:srgbClr val="FAC810"/>
              </a:solidFill>
            </a:endParaRPr>
          </a:p>
        </p:txBody>
      </p:sp>
      <p:sp>
        <p:nvSpPr>
          <p:cNvPr id="2" name="Action Button: Forward or Next 1">
            <a:hlinkClick r:id="rId2" highlightClick="1"/>
          </p:cNvPr>
          <p:cNvSpPr/>
          <p:nvPr/>
        </p:nvSpPr>
        <p:spPr>
          <a:xfrm>
            <a:off x="3927976" y="6258948"/>
            <a:ext cx="1780682" cy="419009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2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856"/>
            <a:ext cx="7772400" cy="845035"/>
          </a:xfrm>
        </p:spPr>
        <p:txBody>
          <a:bodyPr/>
          <a:lstStyle/>
          <a:p>
            <a:pPr algn="ctr"/>
            <a:r>
              <a:rPr lang="en-US" b="1" dirty="0" smtClean="0"/>
              <a:t>Leptons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346"/>
            <a:ext cx="91440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Electrons are themselves elementary particles.</a:t>
            </a:r>
          </a:p>
          <a:p>
            <a:pPr lvl="1"/>
            <a:r>
              <a:rPr lang="en-US" sz="2400" dirty="0" smtClean="0"/>
              <a:t>They are a type of elementary particle called </a:t>
            </a:r>
            <a:r>
              <a:rPr lang="en-US" sz="2400" b="1" u="sng" dirty="0" smtClean="0">
                <a:solidFill>
                  <a:srgbClr val="FAC810"/>
                </a:solidFill>
              </a:rPr>
              <a:t>leptons.</a:t>
            </a:r>
          </a:p>
          <a:p>
            <a:pPr lvl="1"/>
            <a:r>
              <a:rPr lang="en-US" sz="2400" dirty="0" smtClean="0"/>
              <a:t>They also come in six </a:t>
            </a:r>
            <a:r>
              <a:rPr lang="en-US" sz="2400" dirty="0" err="1" smtClean="0"/>
              <a:t>flavours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The key difference between quarks and leptons is that quarks experience the </a:t>
            </a:r>
            <a:r>
              <a:rPr lang="en-US" sz="2800" b="1" u="sng" dirty="0" smtClean="0">
                <a:solidFill>
                  <a:srgbClr val="FAC810"/>
                </a:solidFill>
              </a:rPr>
              <a:t>strong force</a:t>
            </a:r>
            <a:r>
              <a:rPr lang="en-US" sz="2800" dirty="0" smtClean="0"/>
              <a:t>, while </a:t>
            </a:r>
            <a:r>
              <a:rPr lang="en-US" sz="2800" b="1" u="sng" dirty="0" smtClean="0">
                <a:solidFill>
                  <a:srgbClr val="FAC810"/>
                </a:solidFill>
              </a:rPr>
              <a:t>leptons do not.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596025"/>
              </p:ext>
            </p:extLst>
          </p:nvPr>
        </p:nvGraphicFramePr>
        <p:xfrm>
          <a:off x="0" y="3304401"/>
          <a:ext cx="9144000" cy="3553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594"/>
                <a:gridCol w="6631406"/>
              </a:tblGrid>
              <a:tr h="5076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Lepton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Description 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76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electron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The electron is the lepton found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in atoms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Compared to the electron, </a:t>
                      </a:r>
                      <a:r>
                        <a:rPr lang="en-US" sz="2200" baseline="0" dirty="0" err="1" smtClean="0">
                          <a:solidFill>
                            <a:schemeClr val="bg1"/>
                          </a:solidFill>
                        </a:rPr>
                        <a:t>muon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and tau particles have the same charge (1-) but a much greater mass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76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muon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76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tau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76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electron neutrinos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Neutrinos are very difficult to detect. They have no charge and nearly massless.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200" dirty="0" smtClean="0">
                          <a:solidFill>
                            <a:schemeClr val="bg1"/>
                          </a:solidFill>
                        </a:rPr>
                        <a:t>Trillions of them pass through our</a:t>
                      </a: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 body every second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200" baseline="0" dirty="0" smtClean="0">
                          <a:solidFill>
                            <a:schemeClr val="bg1"/>
                          </a:solidFill>
                        </a:rPr>
                        <a:t>Neutrinos are produced by high energy processes</a:t>
                      </a: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7657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muon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neutrinos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765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tau neutrinos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391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20"/>
            <a:ext cx="7772400" cy="817726"/>
          </a:xfrm>
        </p:spPr>
        <p:txBody>
          <a:bodyPr/>
          <a:lstStyle/>
          <a:p>
            <a:pPr algn="ctr"/>
            <a:r>
              <a:rPr lang="en-US" b="1" dirty="0" smtClean="0"/>
              <a:t>Research continues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7473"/>
            <a:ext cx="9144000" cy="45853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 engineers and scientists continue to work together to probe the atom even further. </a:t>
            </a:r>
          </a:p>
          <a:p>
            <a:pPr lvl="1"/>
            <a:r>
              <a:rPr lang="en-US" sz="2800" dirty="0" smtClean="0"/>
              <a:t>Example: TRIUMF cyclotron in Vancouver, was built to </a:t>
            </a:r>
            <a:r>
              <a:rPr lang="en-US" sz="2800" b="1" u="sng" dirty="0" smtClean="0">
                <a:solidFill>
                  <a:schemeClr val="accent3"/>
                </a:solidFill>
              </a:rPr>
              <a:t>research the particles </a:t>
            </a:r>
            <a:r>
              <a:rPr lang="en-US" sz="2800" dirty="0" smtClean="0"/>
              <a:t>that make up matter.</a:t>
            </a:r>
          </a:p>
          <a:p>
            <a:pPr lvl="1"/>
            <a:r>
              <a:rPr lang="en-US" sz="2800" dirty="0" smtClean="0"/>
              <a:t>Electromagnets in the cyclotron </a:t>
            </a:r>
            <a:r>
              <a:rPr lang="en-US" sz="2800" b="1" u="sng" dirty="0" smtClean="0">
                <a:solidFill>
                  <a:srgbClr val="FAC810"/>
                </a:solidFill>
              </a:rPr>
              <a:t>accelerate protons </a:t>
            </a:r>
            <a:r>
              <a:rPr lang="en-US" sz="2800" dirty="0" smtClean="0"/>
              <a:t>to extraordinary speeds.</a:t>
            </a:r>
          </a:p>
          <a:p>
            <a:pPr lvl="1"/>
            <a:r>
              <a:rPr lang="en-US" sz="2800" dirty="0" smtClean="0"/>
              <a:t>The resulting beam collides with various materials, and provides data about the collision.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515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56"/>
            <a:ext cx="9144000" cy="763108"/>
          </a:xfrm>
        </p:spPr>
        <p:txBody>
          <a:bodyPr/>
          <a:lstStyle/>
          <a:p>
            <a:pPr algn="ctr"/>
            <a:r>
              <a:rPr lang="en-US" b="1" dirty="0" smtClean="0"/>
              <a:t>Greek philosophers and </a:t>
            </a:r>
            <a:r>
              <a:rPr lang="en-US" b="1" i="1" dirty="0" err="1" smtClean="0"/>
              <a:t>atomos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5818"/>
            <a:ext cx="9144000" cy="44104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idea that matter is made up of different kinds of tiny particles is thousands of years old.</a:t>
            </a:r>
          </a:p>
          <a:p>
            <a:pPr lvl="1"/>
            <a:r>
              <a:rPr lang="en-US" sz="2800" dirty="0" smtClean="0"/>
              <a:t>Democritus proposed that matter was made up of tiny particles that exist in </a:t>
            </a:r>
            <a:r>
              <a:rPr lang="en-US" sz="2800" b="1" u="sng" dirty="0" smtClean="0">
                <a:solidFill>
                  <a:srgbClr val="FAC810"/>
                </a:solidFill>
              </a:rPr>
              <a:t>empty space.</a:t>
            </a:r>
          </a:p>
          <a:p>
            <a:pPr lvl="2"/>
            <a:r>
              <a:rPr lang="en-US" sz="2400" dirty="0" smtClean="0"/>
              <a:t>He called them </a:t>
            </a:r>
            <a:r>
              <a:rPr lang="en-US" sz="2400" i="1" dirty="0" err="1" smtClean="0"/>
              <a:t>atomos</a:t>
            </a:r>
            <a:r>
              <a:rPr lang="en-US" sz="2400" dirty="0" smtClean="0"/>
              <a:t>, which means </a:t>
            </a:r>
            <a:r>
              <a:rPr lang="en-US" sz="2400" dirty="0" err="1" smtClean="0"/>
              <a:t>uncuttable</a:t>
            </a:r>
            <a:r>
              <a:rPr lang="en-US" sz="2400" dirty="0" smtClean="0"/>
              <a:t>, because they could not be </a:t>
            </a:r>
            <a:r>
              <a:rPr lang="en-US" sz="2400" b="1" u="sng" dirty="0" smtClean="0">
                <a:solidFill>
                  <a:srgbClr val="FAC810"/>
                </a:solidFill>
              </a:rPr>
              <a:t>created or destroyed</a:t>
            </a:r>
            <a:r>
              <a:rPr lang="en-US" sz="2400" dirty="0" smtClean="0"/>
              <a:t>.</a:t>
            </a:r>
          </a:p>
          <a:p>
            <a:pPr lvl="1"/>
            <a:r>
              <a:rPr lang="en-US" sz="2600" dirty="0" smtClean="0"/>
              <a:t>Democritus was a philosopher so he used </a:t>
            </a:r>
            <a:r>
              <a:rPr lang="en-US" sz="2600" b="1" u="sng" dirty="0" smtClean="0">
                <a:solidFill>
                  <a:srgbClr val="FAC810"/>
                </a:solidFill>
              </a:rPr>
              <a:t>reason and logic </a:t>
            </a:r>
            <a:r>
              <a:rPr lang="en-US" sz="2600" dirty="0" smtClean="0"/>
              <a:t>rather than experiments to support his theory.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7234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0617"/>
          </a:xfrm>
        </p:spPr>
        <p:txBody>
          <a:bodyPr/>
          <a:lstStyle/>
          <a:p>
            <a:pPr algn="ctr"/>
            <a:r>
              <a:rPr lang="en-US" b="1" dirty="0" smtClean="0"/>
              <a:t>Philosophies of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0927"/>
            <a:ext cx="9144000" cy="31788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well respected and very influential philosopher, </a:t>
            </a:r>
            <a:r>
              <a:rPr lang="en-US" sz="3200" b="1" u="sng" dirty="0" smtClean="0">
                <a:solidFill>
                  <a:srgbClr val="FAC810"/>
                </a:solidFill>
              </a:rPr>
              <a:t>Aristotle</a:t>
            </a:r>
            <a:r>
              <a:rPr lang="en-US" sz="3200" dirty="0" smtClean="0"/>
              <a:t> disagreed with Democritus’s ideas.</a:t>
            </a:r>
          </a:p>
          <a:p>
            <a:pPr lvl="1"/>
            <a:r>
              <a:rPr lang="en-US" sz="2800" dirty="0" smtClean="0"/>
              <a:t>He did not believe empty space could exist.</a:t>
            </a:r>
          </a:p>
          <a:p>
            <a:pPr lvl="1"/>
            <a:r>
              <a:rPr lang="en-US" sz="2800" dirty="0" smtClean="0"/>
              <a:t>The argument was won partly by </a:t>
            </a:r>
            <a:r>
              <a:rPr lang="en-US" sz="2800" b="1" u="sng" dirty="0" smtClean="0">
                <a:solidFill>
                  <a:srgbClr val="FAC810"/>
                </a:solidFill>
              </a:rPr>
              <a:t>popularity.</a:t>
            </a:r>
          </a:p>
          <a:p>
            <a:pPr lvl="1"/>
            <a:r>
              <a:rPr lang="en-US" sz="2800" dirty="0" smtClean="0"/>
              <a:t>Aristotle’s influence was so great that his denial of the existence of atoms persisted for </a:t>
            </a:r>
            <a:r>
              <a:rPr lang="en-US" sz="2800" b="1" u="sng" dirty="0" smtClean="0">
                <a:solidFill>
                  <a:srgbClr val="FAC810"/>
                </a:solidFill>
              </a:rPr>
              <a:t>2000 years.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625" y="4424076"/>
            <a:ext cx="10120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VS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3251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511"/>
            <a:ext cx="9144000" cy="872344"/>
          </a:xfrm>
        </p:spPr>
        <p:txBody>
          <a:bodyPr/>
          <a:lstStyle/>
          <a:p>
            <a:pPr algn="ctr"/>
            <a:r>
              <a:rPr lang="en-US" b="1" dirty="0" smtClean="0"/>
              <a:t>Atomic theory begins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328"/>
            <a:ext cx="9144000" cy="33726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John Dalton (1766-1844), was a school teacher and a scholar.</a:t>
            </a:r>
          </a:p>
          <a:p>
            <a:pPr lvl="1"/>
            <a:r>
              <a:rPr lang="en-US" sz="2800" dirty="0" smtClean="0"/>
              <a:t>He was able to conduct experiments that </a:t>
            </a:r>
            <a:r>
              <a:rPr lang="en-US" sz="2800" b="1" u="sng" dirty="0" smtClean="0">
                <a:solidFill>
                  <a:srgbClr val="FAC810"/>
                </a:solidFill>
              </a:rPr>
              <a:t>supported</a:t>
            </a:r>
            <a:r>
              <a:rPr lang="en-US" sz="2800" dirty="0" smtClean="0"/>
              <a:t> Democritus’s </a:t>
            </a:r>
            <a:r>
              <a:rPr lang="en-US" sz="2800" i="1" dirty="0" err="1" smtClean="0"/>
              <a:t>atomos</a:t>
            </a:r>
            <a:r>
              <a:rPr lang="en-US" sz="2800" dirty="0" smtClean="0"/>
              <a:t> idea.</a:t>
            </a:r>
          </a:p>
          <a:p>
            <a:pPr lvl="1"/>
            <a:r>
              <a:rPr lang="en-US" sz="2800" dirty="0" smtClean="0"/>
              <a:t>He could do this because the general methods of </a:t>
            </a:r>
            <a:r>
              <a:rPr lang="en-US" sz="2800" b="1" u="sng" dirty="0" smtClean="0">
                <a:solidFill>
                  <a:srgbClr val="FAC810"/>
                </a:solidFill>
              </a:rPr>
              <a:t>scientific inquiry </a:t>
            </a:r>
            <a:r>
              <a:rPr lang="en-US" sz="2800" dirty="0" smtClean="0"/>
              <a:t>had already been developed. </a:t>
            </a:r>
          </a:p>
        </p:txBody>
      </p:sp>
    </p:spTree>
    <p:extLst>
      <p:ext uri="{BB962C8B-B14F-4D97-AF65-F5344CB8AC3E}">
        <p14:creationId xmlns:p14="http://schemas.microsoft.com/office/powerpoint/2010/main" val="223750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01"/>
            <a:ext cx="7772400" cy="872345"/>
          </a:xfrm>
        </p:spPr>
        <p:txBody>
          <a:bodyPr/>
          <a:lstStyle/>
          <a:p>
            <a:pPr algn="ctr"/>
            <a:r>
              <a:rPr lang="en-US" b="1" dirty="0" smtClean="0"/>
              <a:t>Dalton’s atomic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3691"/>
            <a:ext cx="9144000" cy="497221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All matter is made of extremely small particles called </a:t>
            </a:r>
            <a:r>
              <a:rPr lang="en-US" sz="2800" b="1" u="sng" dirty="0" smtClean="0">
                <a:solidFill>
                  <a:srgbClr val="FAC810"/>
                </a:solidFill>
              </a:rPr>
              <a:t>atoms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Atoms cannot be created, destroyed, or </a:t>
            </a:r>
            <a:r>
              <a:rPr lang="en-US" sz="2800" b="1" u="sng" dirty="0" smtClean="0">
                <a:solidFill>
                  <a:srgbClr val="FAC810"/>
                </a:solidFill>
              </a:rPr>
              <a:t>divided.</a:t>
            </a:r>
          </a:p>
          <a:p>
            <a:r>
              <a:rPr lang="en-US" sz="2800" dirty="0" smtClean="0"/>
              <a:t>All atoms of the same element are identical in </a:t>
            </a:r>
            <a:r>
              <a:rPr lang="en-US" sz="2800" b="1" u="sng" dirty="0" smtClean="0">
                <a:solidFill>
                  <a:srgbClr val="FAC810"/>
                </a:solidFill>
              </a:rPr>
              <a:t>size, mass, and chemical properties</a:t>
            </a:r>
          </a:p>
          <a:p>
            <a:pPr lvl="1"/>
            <a:r>
              <a:rPr lang="en-US" sz="2400" dirty="0" smtClean="0"/>
              <a:t>Atoms of a specific element are different from those </a:t>
            </a:r>
            <a:r>
              <a:rPr lang="en-US" sz="2400" b="1" u="sng" dirty="0" smtClean="0">
                <a:solidFill>
                  <a:srgbClr val="FAC810"/>
                </a:solidFill>
              </a:rPr>
              <a:t>of another element.</a:t>
            </a:r>
          </a:p>
          <a:p>
            <a:r>
              <a:rPr lang="en-US" sz="2800" dirty="0" smtClean="0"/>
              <a:t>Different atoms combine in simple whole-number ratios to form </a:t>
            </a:r>
            <a:r>
              <a:rPr lang="en-US" sz="2800" b="1" u="sng" dirty="0" smtClean="0">
                <a:solidFill>
                  <a:srgbClr val="FAC810"/>
                </a:solidFill>
              </a:rPr>
              <a:t>compounds.</a:t>
            </a:r>
          </a:p>
          <a:p>
            <a:pPr lvl="1"/>
            <a:r>
              <a:rPr lang="en-US" sz="2400" dirty="0" smtClean="0"/>
              <a:t>In a chemical reaction, atoms are </a:t>
            </a:r>
            <a:r>
              <a:rPr lang="en-US" sz="2400" b="1" u="sng" dirty="0" smtClean="0">
                <a:solidFill>
                  <a:srgbClr val="FAC810"/>
                </a:solidFill>
              </a:rPr>
              <a:t>separated, combined or rearranged.</a:t>
            </a:r>
            <a:endParaRPr lang="en-US" sz="24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5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4817"/>
            <a:ext cx="9144000" cy="16002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2 – many scientists contributed to the further development of atomic theory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4929"/>
            <a:ext cx="9144000" cy="3231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After Dalton got modern atomic theory rolling in the early 1800’s, a series of discoveries followed.</a:t>
            </a:r>
          </a:p>
          <a:p>
            <a:pPr lvl="1"/>
            <a:r>
              <a:rPr lang="en-US" sz="2800" dirty="0" smtClean="0"/>
              <a:t>Throughout the remainder of the 19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century, many different scientists </a:t>
            </a:r>
            <a:r>
              <a:rPr lang="en-US" sz="2800" b="1" u="sng" dirty="0" smtClean="0">
                <a:solidFill>
                  <a:srgbClr val="FAC810"/>
                </a:solidFill>
              </a:rPr>
              <a:t>contributed to his work. </a:t>
            </a:r>
            <a:endParaRPr lang="en-US" sz="28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72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730" y="42511"/>
            <a:ext cx="8520972" cy="66752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JJ </a:t>
            </a:r>
            <a:r>
              <a:rPr lang="en-US" b="1" dirty="0" err="1" smtClean="0"/>
              <a:t>thomson</a:t>
            </a:r>
            <a:r>
              <a:rPr lang="en-US" b="1" dirty="0" smtClean="0"/>
              <a:t> and the electron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0037"/>
            <a:ext cx="9144000" cy="35365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JJ Thomson (1856-1940) studied </a:t>
            </a:r>
            <a:r>
              <a:rPr lang="en-US" sz="2800" b="1" u="sng" dirty="0" smtClean="0">
                <a:solidFill>
                  <a:srgbClr val="FAC810"/>
                </a:solidFill>
              </a:rPr>
              <a:t>electric currents </a:t>
            </a:r>
            <a:r>
              <a:rPr lang="en-US" sz="2800" dirty="0" smtClean="0"/>
              <a:t>in cathode ray tubes.</a:t>
            </a:r>
          </a:p>
          <a:p>
            <a:pPr lvl="1"/>
            <a:r>
              <a:rPr lang="en-US" sz="2400" dirty="0" smtClean="0"/>
              <a:t>When a battery is attached to the tube, a </a:t>
            </a:r>
            <a:r>
              <a:rPr lang="en-US" sz="2400" b="1" u="sng" dirty="0" smtClean="0">
                <a:solidFill>
                  <a:srgbClr val="FAC810"/>
                </a:solidFill>
              </a:rPr>
              <a:t>ray travels </a:t>
            </a:r>
            <a:r>
              <a:rPr lang="en-US" sz="2400" dirty="0" smtClean="0"/>
              <a:t>through it.</a:t>
            </a:r>
          </a:p>
          <a:p>
            <a:pPr lvl="1"/>
            <a:r>
              <a:rPr lang="en-US" sz="2400" dirty="0" smtClean="0"/>
              <a:t>They call this ray a </a:t>
            </a:r>
            <a:r>
              <a:rPr lang="en-US" sz="2400" i="1" dirty="0" smtClean="0"/>
              <a:t>cathode</a:t>
            </a:r>
            <a:r>
              <a:rPr lang="en-US" sz="2400" dirty="0" smtClean="0"/>
              <a:t> ray because it appears from the </a:t>
            </a:r>
            <a:r>
              <a:rPr lang="en-US" sz="2400" b="1" u="sng" dirty="0" smtClean="0">
                <a:solidFill>
                  <a:srgbClr val="FAC810"/>
                </a:solidFill>
              </a:rPr>
              <a:t>negative terminal.</a:t>
            </a:r>
          </a:p>
          <a:p>
            <a:pPr lvl="2"/>
            <a:r>
              <a:rPr lang="en-US" sz="2200" dirty="0" smtClean="0"/>
              <a:t>Cathode rays were streams of </a:t>
            </a:r>
            <a:r>
              <a:rPr lang="en-US" sz="2200" b="1" u="sng" dirty="0" smtClean="0">
                <a:solidFill>
                  <a:srgbClr val="FAC810"/>
                </a:solidFill>
              </a:rPr>
              <a:t>negatively charged particles. </a:t>
            </a:r>
          </a:p>
          <a:p>
            <a:pPr lvl="2"/>
            <a:r>
              <a:rPr lang="en-US" sz="2200" dirty="0" smtClean="0"/>
              <a:t>All substances produced these </a:t>
            </a:r>
            <a:r>
              <a:rPr lang="en-US" sz="2200" b="1" u="sng" dirty="0" smtClean="0">
                <a:solidFill>
                  <a:srgbClr val="FAC810"/>
                </a:solidFill>
              </a:rPr>
              <a:t>particles. </a:t>
            </a:r>
            <a:endParaRPr lang="en-US" sz="22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4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486" y="28856"/>
            <a:ext cx="8712148" cy="8859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Thomson’s model of the atom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1964"/>
            <a:ext cx="9144000" cy="402809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Thomson’s experiments suggested that there were particles much smaller than the atom.</a:t>
            </a:r>
          </a:p>
          <a:p>
            <a:pPr lvl="1"/>
            <a:r>
              <a:rPr lang="en-US" sz="2400" dirty="0" smtClean="0"/>
              <a:t>He proposed the “</a:t>
            </a:r>
            <a:r>
              <a:rPr lang="en-US" sz="2400" b="1" u="sng" dirty="0" smtClean="0">
                <a:solidFill>
                  <a:srgbClr val="FAC810"/>
                </a:solidFill>
              </a:rPr>
              <a:t>plum-pudding</a:t>
            </a:r>
            <a:r>
              <a:rPr lang="en-US" sz="2400" dirty="0" smtClean="0"/>
              <a:t>” model of the atom.</a:t>
            </a:r>
          </a:p>
          <a:p>
            <a:pPr lvl="1"/>
            <a:r>
              <a:rPr lang="en-US" sz="2400" dirty="0" smtClean="0"/>
              <a:t>He suggested that atoms were a positively charged ball with </a:t>
            </a:r>
            <a:r>
              <a:rPr lang="en-US" sz="2400" b="1" u="sng" dirty="0" smtClean="0">
                <a:solidFill>
                  <a:srgbClr val="FAC810"/>
                </a:solidFill>
              </a:rPr>
              <a:t>negatively charged electrons </a:t>
            </a:r>
            <a:r>
              <a:rPr lang="en-US" sz="2400" dirty="0" smtClean="0"/>
              <a:t>embedded inside.</a:t>
            </a:r>
          </a:p>
          <a:p>
            <a:pPr marL="68580" indent="0" algn="ctr">
              <a:buNone/>
            </a:pPr>
            <a:r>
              <a:rPr lang="en-US" sz="2800" dirty="0" smtClean="0"/>
              <a:t>Thomson’s Contribution to Modern Atomic Theory</a:t>
            </a:r>
          </a:p>
          <a:p>
            <a:r>
              <a:rPr lang="en-US" sz="2800" dirty="0" smtClean="0"/>
              <a:t>Atoms are </a:t>
            </a:r>
            <a:r>
              <a:rPr lang="en-US" sz="2800" b="1" u="sng" dirty="0" smtClean="0"/>
              <a:t>not indivisible. </a:t>
            </a:r>
          </a:p>
          <a:p>
            <a:pPr lvl="1"/>
            <a:r>
              <a:rPr lang="en-US" sz="2400" dirty="0" smtClean="0"/>
              <a:t>They contain smaller, negatively charged particles, now known as </a:t>
            </a:r>
            <a:r>
              <a:rPr lang="en-US" sz="2400" b="1" u="sng" dirty="0" smtClean="0">
                <a:solidFill>
                  <a:srgbClr val="FAC810"/>
                </a:solidFill>
              </a:rPr>
              <a:t>electrons.</a:t>
            </a:r>
            <a:endParaRPr lang="en-US" sz="24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168128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12448</TotalTime>
  <Words>1328</Words>
  <Application>Microsoft Macintosh PowerPoint</Application>
  <PresentationFormat>On-screen Show (4:3)</PresentationFormat>
  <Paragraphs>125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 Pop</vt:lpstr>
      <vt:lpstr>2.4 – How can we investigate and explain the composition of atoms</vt:lpstr>
      <vt:lpstr>Concept 1 – dalton developed an early atomic theory</vt:lpstr>
      <vt:lpstr>Greek philosophers and atomos</vt:lpstr>
      <vt:lpstr>Philosophies of matter</vt:lpstr>
      <vt:lpstr>Atomic theory begins</vt:lpstr>
      <vt:lpstr>Dalton’s atomic theory</vt:lpstr>
      <vt:lpstr>Concept 2 – many scientists contributed to the further development of atomic theory</vt:lpstr>
      <vt:lpstr>JJ thomson and the electron</vt:lpstr>
      <vt:lpstr>Thomson’s model of the atom</vt:lpstr>
      <vt:lpstr>Ernest rutherford and the nucleus</vt:lpstr>
      <vt:lpstr>PowerPoint Presentation</vt:lpstr>
      <vt:lpstr>Rutherford &amp; chadwick’s contribution to the atomic theory</vt:lpstr>
      <vt:lpstr>Niels bohr &amp; energy levels</vt:lpstr>
      <vt:lpstr>Electron energy levels </vt:lpstr>
      <vt:lpstr>Bohr’s contribution to modern atomic theory</vt:lpstr>
      <vt:lpstr>Visible effects of electron energy shells</vt:lpstr>
      <vt:lpstr>Concept 3 – an atom is made up of electrons, neutrons,  and protons</vt:lpstr>
      <vt:lpstr>PowerPoint Presentation</vt:lpstr>
      <vt:lpstr>PowerPoint Presentation</vt:lpstr>
      <vt:lpstr>Concept 4 – atomic theory continues to develop</vt:lpstr>
      <vt:lpstr>quarks</vt:lpstr>
      <vt:lpstr>PowerPoint Presentation</vt:lpstr>
      <vt:lpstr>Leptons</vt:lpstr>
      <vt:lpstr>Research continues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– How can we investigate and explain the composition of atoms</dc:title>
  <dc:creator>Danielle Martel</dc:creator>
  <cp:lastModifiedBy>Danielle Martel</cp:lastModifiedBy>
  <cp:revision>29</cp:revision>
  <dcterms:created xsi:type="dcterms:W3CDTF">2017-11-12T00:55:15Z</dcterms:created>
  <dcterms:modified xsi:type="dcterms:W3CDTF">2018-01-15T05:12:06Z</dcterms:modified>
</cp:coreProperties>
</file>