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14, 2018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Jtw8g795U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JplytSR-w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25351"/>
            <a:ext cx="9144000" cy="187504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2.3 – how can we describe and explain the states of matter?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Martel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2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775"/>
            <a:ext cx="914399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key points of the kinetic molecular theory of matter are: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5949"/>
            <a:ext cx="9143999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1. </a:t>
            </a:r>
            <a:r>
              <a:rPr lang="en-US" sz="3200" dirty="0"/>
              <a:t>A</a:t>
            </a:r>
            <a:r>
              <a:rPr lang="en-US" sz="3200" dirty="0" smtClean="0"/>
              <a:t>ll matter is made up of very </a:t>
            </a:r>
            <a:r>
              <a:rPr lang="en-US" sz="3200" b="1" u="sng" dirty="0" smtClean="0">
                <a:solidFill>
                  <a:srgbClr val="FAC810"/>
                </a:solidFill>
              </a:rPr>
              <a:t>small particles</a:t>
            </a:r>
          </a:p>
          <a:p>
            <a:r>
              <a:rPr lang="en-US" sz="3200" dirty="0" smtClean="0"/>
              <a:t>2. The particles exist in </a:t>
            </a:r>
            <a:r>
              <a:rPr lang="en-US" sz="3200" b="1" u="sng" dirty="0" smtClean="0">
                <a:solidFill>
                  <a:srgbClr val="FAC810"/>
                </a:solidFill>
              </a:rPr>
              <a:t>empty space.</a:t>
            </a:r>
          </a:p>
          <a:p>
            <a:pPr lvl="1"/>
            <a:r>
              <a:rPr lang="en-US" sz="2800" dirty="0" smtClean="0"/>
              <a:t>A) </a:t>
            </a:r>
            <a:r>
              <a:rPr lang="en-US" sz="2800" b="1" dirty="0" smtClean="0">
                <a:solidFill>
                  <a:srgbClr val="FAC810"/>
                </a:solidFill>
              </a:rPr>
              <a:t>SOLIDS</a:t>
            </a:r>
            <a:r>
              <a:rPr lang="en-US" sz="2800" dirty="0" smtClean="0"/>
              <a:t>: particles are closely packed and held in place</a:t>
            </a:r>
          </a:p>
          <a:p>
            <a:pPr lvl="1"/>
            <a:r>
              <a:rPr lang="en-US" sz="2800" dirty="0" smtClean="0"/>
              <a:t>B) </a:t>
            </a:r>
            <a:r>
              <a:rPr lang="en-US" sz="2800" b="1" dirty="0" smtClean="0">
                <a:solidFill>
                  <a:srgbClr val="FAC810"/>
                </a:solidFill>
              </a:rPr>
              <a:t>LIQUIDS</a:t>
            </a:r>
            <a:r>
              <a:rPr lang="en-US" sz="2800" dirty="0" smtClean="0"/>
              <a:t>: particles are closely packed but can move around.</a:t>
            </a:r>
          </a:p>
          <a:p>
            <a:pPr lvl="1"/>
            <a:r>
              <a:rPr lang="en-US" sz="2800" dirty="0" smtClean="0"/>
              <a:t>C) </a:t>
            </a:r>
            <a:r>
              <a:rPr lang="en-US" sz="3200" b="1" dirty="0" smtClean="0">
                <a:solidFill>
                  <a:srgbClr val="FAC810"/>
                </a:solidFill>
              </a:rPr>
              <a:t>GASES</a:t>
            </a:r>
            <a:r>
              <a:rPr lang="en-US" sz="2800" dirty="0" smtClean="0"/>
              <a:t>: particles are large amounts of empty space between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5001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14" y="219627"/>
            <a:ext cx="8798145" cy="517841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3. Particles are </a:t>
            </a:r>
            <a:r>
              <a:rPr lang="en-US" sz="3200" b="1" u="sng" dirty="0" smtClean="0">
                <a:solidFill>
                  <a:srgbClr val="FAC810"/>
                </a:solidFill>
              </a:rPr>
              <a:t>constantly moving</a:t>
            </a:r>
          </a:p>
          <a:p>
            <a:pPr lvl="1"/>
            <a:r>
              <a:rPr lang="en-US" sz="2800" dirty="0" smtClean="0"/>
              <a:t>A) Particles in solids vibrate but </a:t>
            </a:r>
            <a:r>
              <a:rPr lang="en-US" sz="2800" b="1" u="sng" dirty="0" smtClean="0">
                <a:solidFill>
                  <a:srgbClr val="FAC810"/>
                </a:solidFill>
              </a:rPr>
              <a:t>cannot move around</a:t>
            </a:r>
          </a:p>
          <a:p>
            <a:pPr lvl="1"/>
            <a:r>
              <a:rPr lang="en-US" sz="2800" dirty="0" smtClean="0"/>
              <a:t>B) Particles in liquids </a:t>
            </a:r>
            <a:r>
              <a:rPr lang="en-US" sz="2800" b="1" u="sng" dirty="0" smtClean="0">
                <a:solidFill>
                  <a:srgbClr val="FAC810"/>
                </a:solidFill>
              </a:rPr>
              <a:t>slip and slide past each other</a:t>
            </a:r>
            <a:r>
              <a:rPr lang="en-US" sz="2800" dirty="0" smtClean="0"/>
              <a:t>. They collide with each other and walls of their containers.</a:t>
            </a:r>
          </a:p>
          <a:p>
            <a:pPr lvl="1"/>
            <a:r>
              <a:rPr lang="en-US" sz="2800" dirty="0" smtClean="0"/>
              <a:t>C) Particles in gases </a:t>
            </a:r>
            <a:r>
              <a:rPr lang="en-US" sz="2800" b="1" u="sng" dirty="0" smtClean="0">
                <a:solidFill>
                  <a:srgbClr val="FAC810"/>
                </a:solidFill>
              </a:rPr>
              <a:t>move freely</a:t>
            </a:r>
            <a:r>
              <a:rPr lang="en-US" sz="2800" dirty="0" smtClean="0"/>
              <a:t>, colliding with each other and walls of their containers. </a:t>
            </a:r>
          </a:p>
          <a:p>
            <a:endParaRPr lang="en-US" sz="3200" dirty="0" smtClean="0"/>
          </a:p>
          <a:p>
            <a:r>
              <a:rPr lang="en-US" sz="3200" dirty="0" smtClean="0"/>
              <a:t>4. Energy makes particles move. The more energy they have, they </a:t>
            </a:r>
            <a:r>
              <a:rPr lang="en-US" sz="3200" b="1" u="sng" dirty="0" smtClean="0">
                <a:solidFill>
                  <a:srgbClr val="FAC810"/>
                </a:solidFill>
              </a:rPr>
              <a:t>faster they move. </a:t>
            </a:r>
            <a:endParaRPr lang="en-US" sz="3200" b="1" u="sng" dirty="0">
              <a:solidFill>
                <a:srgbClr val="FAC810"/>
              </a:solidFill>
            </a:endParaRPr>
          </a:p>
        </p:txBody>
      </p:sp>
      <p:sp>
        <p:nvSpPr>
          <p:cNvPr id="2" name="Action Button: Forward or Next 1">
            <a:hlinkClick r:id="rId2" highlightClick="1"/>
          </p:cNvPr>
          <p:cNvSpPr/>
          <p:nvPr/>
        </p:nvSpPr>
        <p:spPr>
          <a:xfrm>
            <a:off x="3225195" y="5398042"/>
            <a:ext cx="2954051" cy="609174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7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135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States of matter and the kinetic molecular theory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0" y="4224556"/>
            <a:ext cx="2650535" cy="263344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58496" y="4224556"/>
            <a:ext cx="2650535" cy="263344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93465" y="4224556"/>
            <a:ext cx="2650535" cy="263344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637479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780" y="637479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1560" y="637479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32340" y="637479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43120" y="637479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0" y="5891598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0780" y="5891598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21560" y="5891598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32340" y="5891598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43120" y="5891598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0" y="5408397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780" y="5408397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21560" y="5408397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32340" y="5408397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043120" y="5408397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82739" y="4411470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66299" y="4877413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69480" y="5891598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38129" y="5166796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13899" y="637479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166299" y="5649997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400129" y="4635812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00129" y="5464156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110773" y="6279232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647590" y="447650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407711" y="6085415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47590" y="6213653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566160" y="5360614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332330" y="4718109"/>
            <a:ext cx="510780" cy="4832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1169135"/>
            <a:ext cx="3050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Particles in a </a:t>
            </a:r>
            <a:r>
              <a:rPr lang="en-US" sz="2400" b="1" u="sng" dirty="0" smtClean="0">
                <a:solidFill>
                  <a:srgbClr val="FAC810"/>
                </a:solidFill>
              </a:rPr>
              <a:t>Solid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Very close together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Vibrate but do not move around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Attract one another </a:t>
            </a:r>
            <a:r>
              <a:rPr lang="en-US" sz="2400" b="1" u="sng" dirty="0" smtClean="0">
                <a:solidFill>
                  <a:srgbClr val="FAC810"/>
                </a:solidFill>
              </a:rPr>
              <a:t>strongly </a:t>
            </a:r>
            <a:r>
              <a:rPr lang="en-US" sz="2400" dirty="0" smtClean="0"/>
              <a:t>in a rigid structure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2954243" y="1169135"/>
            <a:ext cx="3075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Particles in a </a:t>
            </a:r>
            <a:r>
              <a:rPr lang="en-US" sz="2400" b="1" u="sng" dirty="0" smtClean="0">
                <a:solidFill>
                  <a:srgbClr val="FAC810"/>
                </a:solidFill>
              </a:rPr>
              <a:t>Liquid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Very close together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Slip and slide and revolve around one another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Attract one another </a:t>
            </a:r>
            <a:r>
              <a:rPr lang="en-US" sz="2400" b="1" u="sng" dirty="0" smtClean="0">
                <a:solidFill>
                  <a:srgbClr val="FAC810"/>
                </a:solidFill>
              </a:rPr>
              <a:t>less strongly </a:t>
            </a:r>
            <a:r>
              <a:rPr lang="en-US" sz="2400" dirty="0" smtClean="0"/>
              <a:t>than solids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909032" y="1229458"/>
            <a:ext cx="3234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Particles in a </a:t>
            </a:r>
            <a:r>
              <a:rPr lang="en-US" sz="2400" b="1" u="sng" dirty="0" smtClean="0">
                <a:solidFill>
                  <a:srgbClr val="FAC810"/>
                </a:solidFill>
              </a:rPr>
              <a:t>Gas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Very far apart compared to size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Move randomly and quickly in straight lines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Attraction to one another is </a:t>
            </a:r>
            <a:r>
              <a:rPr lang="en-US" sz="2400" b="1" u="sng" dirty="0" smtClean="0">
                <a:solidFill>
                  <a:srgbClr val="FAC810"/>
                </a:solidFill>
              </a:rPr>
              <a:t>zero</a:t>
            </a:r>
            <a:endParaRPr lang="en-US" sz="24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4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3 – changes in state result from changes in particle motion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9309"/>
            <a:ext cx="9144000" cy="4115374"/>
          </a:xfrm>
        </p:spPr>
        <p:txBody>
          <a:bodyPr>
            <a:normAutofit fontScale="85000" lnSpcReduction="10000"/>
          </a:bodyPr>
          <a:lstStyle/>
          <a:p>
            <a:pPr marL="68580" indent="0" algn="ctr">
              <a:buNone/>
            </a:pPr>
            <a:r>
              <a:rPr lang="en-US" sz="3200" b="1" u="sng" dirty="0" smtClean="0">
                <a:solidFill>
                  <a:srgbClr val="FAC810"/>
                </a:solidFill>
              </a:rPr>
              <a:t>ACTIVITY – The Cold Can</a:t>
            </a:r>
          </a:p>
          <a:p>
            <a:r>
              <a:rPr lang="en-US" sz="3200" dirty="0" smtClean="0"/>
              <a:t>Obtain 50mL of salt – divide into approximately 3 portions.</a:t>
            </a:r>
          </a:p>
          <a:p>
            <a:pPr lvl="1"/>
            <a:r>
              <a:rPr lang="en-US" sz="2800" dirty="0" smtClean="0"/>
              <a:t>Add the first portion to a clean dry can.</a:t>
            </a:r>
          </a:p>
          <a:p>
            <a:pPr lvl="1"/>
            <a:r>
              <a:rPr lang="en-US" sz="2800" dirty="0" smtClean="0"/>
              <a:t>Then half fill the can with crushed ice.</a:t>
            </a:r>
          </a:p>
          <a:p>
            <a:pPr lvl="1"/>
            <a:r>
              <a:rPr lang="en-US" sz="2800" dirty="0" smtClean="0"/>
              <a:t>Add second portion of salt, then fill the can with ice</a:t>
            </a:r>
          </a:p>
          <a:p>
            <a:pPr lvl="1"/>
            <a:r>
              <a:rPr lang="en-US" sz="2800" dirty="0" smtClean="0"/>
              <a:t>Top with the rest of the salt.</a:t>
            </a:r>
          </a:p>
          <a:p>
            <a:pPr lvl="1"/>
            <a:r>
              <a:rPr lang="en-US" sz="2800" dirty="0" smtClean="0"/>
              <a:t>Mix contents well careful not to spill.</a:t>
            </a:r>
          </a:p>
          <a:p>
            <a:r>
              <a:rPr lang="en-US" sz="3200" dirty="0" smtClean="0"/>
              <a:t>Wait 5 </a:t>
            </a:r>
            <a:r>
              <a:rPr lang="en-US" sz="3200" dirty="0" err="1" smtClean="0"/>
              <a:t>mins</a:t>
            </a:r>
            <a:r>
              <a:rPr lang="en-US" sz="3200" dirty="0" smtClean="0"/>
              <a:t>, and observe outside of can.</a:t>
            </a:r>
          </a:p>
          <a:p>
            <a:r>
              <a:rPr lang="en-US" sz="3200" dirty="0" smtClean="0"/>
              <a:t>How do you explain what you observe?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773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28" y="192015"/>
            <a:ext cx="8770537" cy="2389658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AC810"/>
                </a:solidFill>
              </a:rPr>
              <a:t>Changes of state </a:t>
            </a:r>
            <a:r>
              <a:rPr lang="en-US" sz="3200" dirty="0" smtClean="0"/>
              <a:t>occur when matter transforms from one state to another.</a:t>
            </a:r>
          </a:p>
          <a:p>
            <a:pPr lvl="1"/>
            <a:r>
              <a:rPr lang="en-US" sz="2800" dirty="0" smtClean="0"/>
              <a:t>Most pure substances can exist in all three states depending on the </a:t>
            </a:r>
            <a:r>
              <a:rPr lang="en-US" sz="2800" b="1" u="sng" dirty="0" smtClean="0">
                <a:solidFill>
                  <a:srgbClr val="FAC810"/>
                </a:solidFill>
              </a:rPr>
              <a:t>temperature and pressure.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9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9316"/>
          </a:xfrm>
        </p:spPr>
        <p:txBody>
          <a:bodyPr/>
          <a:lstStyle/>
          <a:p>
            <a:pPr algn="ctr"/>
            <a:r>
              <a:rPr lang="en-US" b="1" dirty="0" smtClean="0"/>
              <a:t>Changes of State &amp; temperature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137"/>
            <a:ext cx="9144000" cy="446051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Adding energy to matter or removing energy from matter changes the </a:t>
            </a:r>
            <a:r>
              <a:rPr lang="en-US" sz="3200" b="1" u="sng" dirty="0" smtClean="0">
                <a:solidFill>
                  <a:srgbClr val="FAC810"/>
                </a:solidFill>
              </a:rPr>
              <a:t>temperature</a:t>
            </a:r>
            <a:r>
              <a:rPr lang="en-US" sz="3200" dirty="0" smtClean="0"/>
              <a:t> of the matter.</a:t>
            </a:r>
          </a:p>
          <a:p>
            <a:pPr lvl="1"/>
            <a:r>
              <a:rPr lang="en-US" sz="2800" dirty="0" smtClean="0"/>
              <a:t>Temperature is a measure of the </a:t>
            </a:r>
            <a:r>
              <a:rPr lang="en-US" sz="2800" b="1" u="sng" dirty="0" smtClean="0">
                <a:solidFill>
                  <a:srgbClr val="FAC810"/>
                </a:solidFill>
              </a:rPr>
              <a:t>average kinetic energy </a:t>
            </a:r>
            <a:r>
              <a:rPr lang="en-US" sz="2800" dirty="0" smtClean="0"/>
              <a:t>of the particles in a substance.</a:t>
            </a:r>
          </a:p>
          <a:p>
            <a:pPr lvl="1"/>
            <a:r>
              <a:rPr lang="en-US" sz="2800" dirty="0" smtClean="0"/>
              <a:t>Increasing the temperature means the particles are </a:t>
            </a:r>
            <a:r>
              <a:rPr lang="en-US" sz="2800" b="1" u="sng" dirty="0" smtClean="0">
                <a:solidFill>
                  <a:srgbClr val="FAC810"/>
                </a:solidFill>
              </a:rPr>
              <a:t>gaining energy.</a:t>
            </a:r>
          </a:p>
          <a:p>
            <a:pPr lvl="1"/>
            <a:r>
              <a:rPr lang="en-US" sz="2800" dirty="0" smtClean="0"/>
              <a:t>Once they reach a certain temperature, they have gained </a:t>
            </a:r>
            <a:r>
              <a:rPr lang="en-US" sz="2800" b="1" u="sng" dirty="0" smtClean="0">
                <a:solidFill>
                  <a:srgbClr val="FAC810"/>
                </a:solidFill>
              </a:rPr>
              <a:t>enough energy to change state. </a:t>
            </a:r>
          </a:p>
          <a:p>
            <a:r>
              <a:rPr lang="en-US" sz="3200" b="1" u="sng" dirty="0" smtClean="0">
                <a:solidFill>
                  <a:srgbClr val="FAC810"/>
                </a:solidFill>
              </a:rPr>
              <a:t>Melting point </a:t>
            </a:r>
            <a:r>
              <a:rPr lang="en-US" sz="3200" dirty="0" smtClean="0"/>
              <a:t>– temperature at which substances melt.</a:t>
            </a:r>
          </a:p>
          <a:p>
            <a:r>
              <a:rPr lang="en-US" sz="3200" b="1" u="sng" dirty="0" smtClean="0">
                <a:solidFill>
                  <a:srgbClr val="FAC810"/>
                </a:solidFill>
              </a:rPr>
              <a:t>Boiling point </a:t>
            </a:r>
            <a:r>
              <a:rPr lang="en-US" sz="3200" dirty="0" smtClean="0"/>
              <a:t>– temperature at which substances boil.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948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kinetic molecular theory &amp; changes of state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6475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difference between the properties of solids, liquids, and gases can be explained by the difference in the </a:t>
            </a:r>
            <a:r>
              <a:rPr lang="en-US" sz="3200" b="1" u="sng" dirty="0" smtClean="0">
                <a:solidFill>
                  <a:srgbClr val="FAC810"/>
                </a:solidFill>
              </a:rPr>
              <a:t>kinetic energy</a:t>
            </a:r>
            <a:r>
              <a:rPr lang="en-US" sz="3200" dirty="0" smtClean="0"/>
              <a:t>. </a:t>
            </a:r>
          </a:p>
          <a:p>
            <a:pPr lvl="1"/>
            <a:r>
              <a:rPr lang="en-US" sz="2800" dirty="0" smtClean="0"/>
              <a:t>The average kinetic energy of the particles in the </a:t>
            </a:r>
            <a:r>
              <a:rPr lang="en-US" sz="2800" b="1" u="sng" dirty="0" smtClean="0">
                <a:solidFill>
                  <a:srgbClr val="FAC810"/>
                </a:solidFill>
              </a:rPr>
              <a:t>solid</a:t>
            </a:r>
            <a:r>
              <a:rPr lang="en-US" sz="2800" dirty="0" smtClean="0"/>
              <a:t> will be</a:t>
            </a:r>
            <a:r>
              <a:rPr lang="en-US" sz="2800" b="1" u="sng" dirty="0" smtClean="0">
                <a:solidFill>
                  <a:srgbClr val="FAC810"/>
                </a:solidFill>
              </a:rPr>
              <a:t> lower </a:t>
            </a:r>
            <a:r>
              <a:rPr lang="en-US" sz="2800" dirty="0" smtClean="0"/>
              <a:t>than that of the particles in the </a:t>
            </a:r>
            <a:r>
              <a:rPr lang="en-US" sz="2800" b="1" u="sng" dirty="0" smtClean="0">
                <a:solidFill>
                  <a:srgbClr val="FAC810"/>
                </a:solidFill>
              </a:rPr>
              <a:t>liquid.</a:t>
            </a:r>
          </a:p>
          <a:p>
            <a:pPr lvl="1"/>
            <a:r>
              <a:rPr lang="en-US" sz="2800" dirty="0" smtClean="0"/>
              <a:t>The particles in </a:t>
            </a:r>
            <a:r>
              <a:rPr lang="en-US" sz="2800" b="1" u="sng" dirty="0" smtClean="0">
                <a:solidFill>
                  <a:srgbClr val="FAC810"/>
                </a:solidFill>
              </a:rPr>
              <a:t>gas</a:t>
            </a:r>
            <a:r>
              <a:rPr lang="en-US" sz="2800" dirty="0" smtClean="0"/>
              <a:t> will have the </a:t>
            </a:r>
            <a:r>
              <a:rPr lang="en-US" sz="2800" b="1" u="sng" dirty="0" smtClean="0">
                <a:solidFill>
                  <a:srgbClr val="FAC810"/>
                </a:solidFill>
              </a:rPr>
              <a:t>greatest</a:t>
            </a:r>
            <a:r>
              <a:rPr lang="en-US" sz="2800" dirty="0" smtClean="0"/>
              <a:t> kinetic energy.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55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96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4 – the kinetic molecular theory explains physical changes and properties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4159"/>
            <a:ext cx="9144000" cy="3733800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sz="3200" b="1" u="sng" dirty="0" smtClean="0"/>
              <a:t>Explaining Diffusion</a:t>
            </a:r>
          </a:p>
          <a:p>
            <a:r>
              <a:rPr lang="en-US" sz="3200" dirty="0" smtClean="0"/>
              <a:t>If you place a sugar cube in water, it will get smaller and smaller until it “</a:t>
            </a:r>
            <a:r>
              <a:rPr lang="en-US" sz="3200" b="1" u="sng" dirty="0" smtClean="0">
                <a:solidFill>
                  <a:srgbClr val="FAC810"/>
                </a:solidFill>
              </a:rPr>
              <a:t>disappears</a:t>
            </a:r>
            <a:r>
              <a:rPr lang="en-US" sz="3200" dirty="0" smtClean="0"/>
              <a:t>.”</a:t>
            </a:r>
          </a:p>
          <a:p>
            <a:pPr lvl="1"/>
            <a:r>
              <a:rPr lang="en-US" sz="2800" dirty="0" smtClean="0"/>
              <a:t>But if you tasted the water it would be </a:t>
            </a:r>
            <a:r>
              <a:rPr lang="en-US" sz="2800" b="1" u="sng" dirty="0" smtClean="0">
                <a:solidFill>
                  <a:srgbClr val="FAC810"/>
                </a:solidFill>
              </a:rPr>
              <a:t>sweet.</a:t>
            </a:r>
          </a:p>
          <a:p>
            <a:pPr lvl="1"/>
            <a:r>
              <a:rPr lang="en-US" sz="2800" dirty="0" smtClean="0"/>
              <a:t>This proves the sugar did not disappear but is </a:t>
            </a:r>
            <a:r>
              <a:rPr lang="en-US" sz="2800" b="1" u="sng" dirty="0" smtClean="0">
                <a:solidFill>
                  <a:srgbClr val="FAC810"/>
                </a:solidFill>
              </a:rPr>
              <a:t>still present </a:t>
            </a:r>
            <a:r>
              <a:rPr lang="en-US" sz="2800" dirty="0" smtClean="0"/>
              <a:t>in the water. </a:t>
            </a:r>
          </a:p>
          <a:p>
            <a:r>
              <a:rPr lang="en-US" sz="3200" dirty="0" smtClean="0"/>
              <a:t>This is </a:t>
            </a:r>
            <a:r>
              <a:rPr lang="en-US" sz="3200" b="1" u="sng" dirty="0" smtClean="0">
                <a:solidFill>
                  <a:srgbClr val="FAC810"/>
                </a:solidFill>
              </a:rPr>
              <a:t>diffusion</a:t>
            </a:r>
            <a:r>
              <a:rPr lang="en-US" sz="3200" dirty="0" smtClean="0"/>
              <a:t>, the movement of one material through another.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840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2150"/>
          </a:xfrm>
        </p:spPr>
        <p:txBody>
          <a:bodyPr/>
          <a:lstStyle/>
          <a:p>
            <a:pPr algn="ctr"/>
            <a:r>
              <a:rPr lang="en-US" b="1" dirty="0" smtClean="0"/>
              <a:t>Explaining THERMAL EXPANSION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8870"/>
            <a:ext cx="9144000" cy="3927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Solids, liquids, and gases normally </a:t>
            </a:r>
            <a:r>
              <a:rPr lang="en-US" sz="2800" b="1" u="sng" dirty="0" smtClean="0">
                <a:solidFill>
                  <a:srgbClr val="FAC810"/>
                </a:solidFill>
              </a:rPr>
              <a:t>expand</a:t>
            </a:r>
            <a:r>
              <a:rPr lang="en-US" sz="2800" dirty="0" smtClean="0"/>
              <a:t> when they are </a:t>
            </a:r>
            <a:r>
              <a:rPr lang="en-US" sz="2800" b="1" u="sng" dirty="0" smtClean="0">
                <a:solidFill>
                  <a:srgbClr val="FAC810"/>
                </a:solidFill>
              </a:rPr>
              <a:t>heated</a:t>
            </a:r>
            <a:r>
              <a:rPr lang="en-US" sz="2800" dirty="0" smtClean="0"/>
              <a:t>, and </a:t>
            </a:r>
            <a:r>
              <a:rPr lang="en-US" sz="2800" b="1" u="sng" dirty="0" smtClean="0">
                <a:solidFill>
                  <a:srgbClr val="FAC810"/>
                </a:solidFill>
              </a:rPr>
              <a:t>contract</a:t>
            </a:r>
            <a:r>
              <a:rPr lang="en-US" sz="2800" dirty="0" smtClean="0"/>
              <a:t> when </a:t>
            </a:r>
            <a:r>
              <a:rPr lang="en-US" sz="2800" b="1" u="sng" dirty="0" smtClean="0">
                <a:solidFill>
                  <a:srgbClr val="FAC810"/>
                </a:solidFill>
              </a:rPr>
              <a:t>cooled.</a:t>
            </a:r>
          </a:p>
          <a:p>
            <a:pPr lvl="1"/>
            <a:r>
              <a:rPr lang="en-US" sz="2400" dirty="0" smtClean="0"/>
              <a:t>The expansion of heated materials is called </a:t>
            </a:r>
            <a:r>
              <a:rPr lang="en-US" sz="2400" b="1" u="sng" dirty="0" smtClean="0">
                <a:solidFill>
                  <a:srgbClr val="FAC810"/>
                </a:solidFill>
              </a:rPr>
              <a:t>thermal expansion. </a:t>
            </a:r>
          </a:p>
          <a:p>
            <a:r>
              <a:rPr lang="en-US" sz="2800" dirty="0" smtClean="0"/>
              <a:t>In places like B.C.  where temperatures vary, </a:t>
            </a:r>
            <a:r>
              <a:rPr lang="en-US" sz="2800" b="1" u="sng" dirty="0" smtClean="0">
                <a:solidFill>
                  <a:srgbClr val="FAC810"/>
                </a:solidFill>
              </a:rPr>
              <a:t>expansion joints </a:t>
            </a:r>
            <a:r>
              <a:rPr lang="en-US" sz="2800" dirty="0" smtClean="0"/>
              <a:t>allow materials to expand and contract without damaging the overall structure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827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38423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Why do materials </a:t>
            </a:r>
            <a:r>
              <a:rPr lang="en-US" sz="3200" b="1" u="sng" dirty="0" smtClean="0">
                <a:solidFill>
                  <a:srgbClr val="FAC810"/>
                </a:solidFill>
              </a:rPr>
              <a:t>expand</a:t>
            </a:r>
            <a:r>
              <a:rPr lang="en-US" sz="3200" dirty="0" smtClean="0"/>
              <a:t> when they get hotter? What is happening to the particles of those materials?</a:t>
            </a:r>
          </a:p>
          <a:p>
            <a:pPr lvl="1"/>
            <a:r>
              <a:rPr lang="en-US" sz="2800" dirty="0" smtClean="0"/>
              <a:t>Heating a solid increases the kinetic energy of its particles, which causes them to </a:t>
            </a:r>
            <a:r>
              <a:rPr lang="en-US" sz="2800" b="1" u="sng" dirty="0" smtClean="0">
                <a:solidFill>
                  <a:srgbClr val="FAC810"/>
                </a:solidFill>
              </a:rPr>
              <a:t>vibrate faster. </a:t>
            </a:r>
          </a:p>
          <a:p>
            <a:pPr lvl="2"/>
            <a:r>
              <a:rPr lang="en-US" sz="2600" dirty="0" smtClean="0"/>
              <a:t>This vibrational motion causes particles to </a:t>
            </a:r>
            <a:r>
              <a:rPr lang="en-US" sz="2600" b="1" u="sng" dirty="0" smtClean="0">
                <a:solidFill>
                  <a:srgbClr val="FAC810"/>
                </a:solidFill>
              </a:rPr>
              <a:t>move farther apart</a:t>
            </a:r>
            <a:r>
              <a:rPr lang="en-US" sz="2600" dirty="0" smtClean="0"/>
              <a:t>, causing the material to expand. </a:t>
            </a:r>
          </a:p>
          <a:p>
            <a:pPr lvl="1"/>
            <a:r>
              <a:rPr lang="en-US" sz="2800" dirty="0" smtClean="0"/>
              <a:t>Liquids expand more then solids. Their particles move more </a:t>
            </a:r>
            <a:r>
              <a:rPr lang="en-US" sz="2800" b="1" u="sng" dirty="0" smtClean="0">
                <a:solidFill>
                  <a:srgbClr val="FAC810"/>
                </a:solidFill>
              </a:rPr>
              <a:t>freely and farther apart.</a:t>
            </a:r>
          </a:p>
          <a:p>
            <a:pPr lvl="1"/>
            <a:r>
              <a:rPr lang="en-US" sz="2800" dirty="0" smtClean="0"/>
              <a:t>Gases can expand </a:t>
            </a:r>
            <a:r>
              <a:rPr lang="en-US" sz="2800" b="1" u="sng" dirty="0" smtClean="0">
                <a:solidFill>
                  <a:srgbClr val="FAC810"/>
                </a:solidFill>
              </a:rPr>
              <a:t>indefinitely</a:t>
            </a:r>
            <a:r>
              <a:rPr lang="en-US" sz="2800" dirty="0" smtClean="0"/>
              <a:t>, but not when they’re in </a:t>
            </a:r>
            <a:r>
              <a:rPr lang="en-US" sz="2800" b="1" u="sng" dirty="0" smtClean="0"/>
              <a:t>containers. </a:t>
            </a:r>
          </a:p>
          <a:p>
            <a:pPr lvl="2"/>
            <a:r>
              <a:rPr lang="en-US" sz="2600" dirty="0" smtClean="0"/>
              <a:t>The particles collide with greater force, increasing the </a:t>
            </a:r>
            <a:r>
              <a:rPr lang="en-US" sz="2600" b="1" u="sng" dirty="0" smtClean="0">
                <a:solidFill>
                  <a:srgbClr val="FAC810"/>
                </a:solidFill>
              </a:rPr>
              <a:t>pressure.</a:t>
            </a:r>
            <a:endParaRPr lang="en-US" sz="26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3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4551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Activity – What is it?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20" y="745510"/>
            <a:ext cx="8784340" cy="484581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Working in groups, add 250mL of cornstarch into a 500mL beaker. Feel the cornstarch with your hand.</a:t>
            </a:r>
          </a:p>
          <a:p>
            <a:r>
              <a:rPr lang="en-US" sz="2800" dirty="0" smtClean="0"/>
              <a:t>Slowly start adding 85mL of water and mix the cornstarch as you add the water.</a:t>
            </a:r>
          </a:p>
          <a:p>
            <a:pPr lvl="1"/>
            <a:r>
              <a:rPr lang="en-US" sz="2400" dirty="0" smtClean="0"/>
              <a:t>Mix with your hands so you can feel the consistency.</a:t>
            </a:r>
          </a:p>
          <a:p>
            <a:pPr lvl="1"/>
            <a:r>
              <a:rPr lang="en-US" sz="2400" dirty="0" smtClean="0"/>
              <a:t>What happens when you grab a handful of the mixture and try to form a ball with it?</a:t>
            </a:r>
          </a:p>
          <a:p>
            <a:pPr lvl="1"/>
            <a:r>
              <a:rPr lang="en-US" sz="2400" dirty="0" smtClean="0"/>
              <a:t>Open your hand, what happens to the ball?</a:t>
            </a:r>
          </a:p>
          <a:p>
            <a:pPr lvl="1"/>
            <a:r>
              <a:rPr lang="en-US" sz="2400" dirty="0" smtClean="0"/>
              <a:t>Slap the cornstarch quickly</a:t>
            </a:r>
          </a:p>
          <a:p>
            <a:pPr lvl="1"/>
            <a:r>
              <a:rPr lang="en-US" sz="2400" dirty="0" smtClean="0"/>
              <a:t>Now try squeezing it.</a:t>
            </a:r>
          </a:p>
          <a:p>
            <a:pPr lvl="1"/>
            <a:r>
              <a:rPr lang="en-US" sz="2400" dirty="0" smtClean="0"/>
              <a:t>Is it a liquid? Is it a solid? How do you know?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098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82"/>
            <a:ext cx="9144000" cy="816015"/>
          </a:xfrm>
        </p:spPr>
        <p:txBody>
          <a:bodyPr/>
          <a:lstStyle/>
          <a:p>
            <a:pPr algn="ctr"/>
            <a:r>
              <a:rPr lang="en-US" b="1" dirty="0" smtClean="0"/>
              <a:t>Properties of states of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0360"/>
            <a:ext cx="9144000" cy="1133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Solids, liquids and gases have distinct characteristics that can be used to classify them.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244901"/>
              </p:ext>
            </p:extLst>
          </p:nvPr>
        </p:nvGraphicFramePr>
        <p:xfrm>
          <a:off x="0" y="2090812"/>
          <a:ext cx="9144000" cy="47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09"/>
                <a:gridCol w="4569411"/>
                <a:gridCol w="2848980"/>
              </a:tblGrid>
              <a:tr h="65916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Common characteristics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Examples 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69343"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Solid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Holds its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own shape</a:t>
                      </a:r>
                    </a:p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Has a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constant volume</a:t>
                      </a:r>
                      <a:endParaRPr lang="en-US" sz="280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Wood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Silver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Plastic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69343"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Liquid </a:t>
                      </a:r>
                    </a:p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Takes the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shape of its container</a:t>
                      </a:r>
                    </a:p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Has a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constant volume</a:t>
                      </a:r>
                      <a:endParaRPr lang="en-US" sz="280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Oil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Juice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Gasoline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69343">
                <a:tc>
                  <a:txBody>
                    <a:bodyPr/>
                    <a:lstStyle/>
                    <a:p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Gas 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Takes the </a:t>
                      </a:r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shape and volume of its container</a:t>
                      </a:r>
                    </a:p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Can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be compressed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Air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Helium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Hydrogen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92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0733"/>
          </a:xfrm>
        </p:spPr>
        <p:txBody>
          <a:bodyPr/>
          <a:lstStyle/>
          <a:p>
            <a:pPr algn="ctr"/>
            <a:r>
              <a:rPr lang="en-US" b="1" dirty="0" smtClean="0"/>
              <a:t>The fourth state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8711"/>
            <a:ext cx="9144000" cy="4183138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accent3"/>
                </a:solidFill>
              </a:rPr>
              <a:t>Solids, liquids and gases </a:t>
            </a:r>
            <a:r>
              <a:rPr lang="en-US" sz="3200" dirty="0" smtClean="0"/>
              <a:t>are the most familiar states of matter.</a:t>
            </a:r>
          </a:p>
          <a:p>
            <a:pPr lvl="1"/>
            <a:r>
              <a:rPr lang="en-US" sz="2800" dirty="0" smtClean="0"/>
              <a:t>Most matter in the universe however exists as a fourth state of matter called </a:t>
            </a:r>
            <a:r>
              <a:rPr lang="en-US" sz="2800" b="1" u="sng" dirty="0" smtClean="0">
                <a:solidFill>
                  <a:srgbClr val="FAC810"/>
                </a:solidFill>
              </a:rPr>
              <a:t>plasma.</a:t>
            </a:r>
          </a:p>
          <a:p>
            <a:pPr lvl="1"/>
            <a:r>
              <a:rPr lang="en-US" sz="2800" dirty="0" smtClean="0"/>
              <a:t>A plasma is similar to a gas in  that it </a:t>
            </a:r>
            <a:r>
              <a:rPr lang="en-US" sz="2800" b="1" u="sng" dirty="0" smtClean="0">
                <a:solidFill>
                  <a:srgbClr val="FAC810"/>
                </a:solidFill>
              </a:rPr>
              <a:t>does not </a:t>
            </a:r>
            <a:r>
              <a:rPr lang="en-US" sz="2800" dirty="0" smtClean="0"/>
              <a:t>have a definite </a:t>
            </a:r>
            <a:r>
              <a:rPr lang="en-US" sz="2800" b="1" u="sng" dirty="0" smtClean="0">
                <a:solidFill>
                  <a:srgbClr val="FAC810"/>
                </a:solidFill>
              </a:rPr>
              <a:t>shape and volume.</a:t>
            </a:r>
          </a:p>
          <a:p>
            <a:pPr lvl="2"/>
            <a:r>
              <a:rPr lang="en-US" sz="2600" dirty="0" smtClean="0"/>
              <a:t>But they have </a:t>
            </a:r>
            <a:r>
              <a:rPr lang="en-US" sz="2400" b="1" u="sng" dirty="0" smtClean="0">
                <a:solidFill>
                  <a:srgbClr val="FAC810"/>
                </a:solidFill>
              </a:rPr>
              <a:t>different electrical properties </a:t>
            </a:r>
            <a:r>
              <a:rPr lang="en-US" sz="2600" dirty="0" smtClean="0"/>
              <a:t>than gases.</a:t>
            </a:r>
          </a:p>
          <a:p>
            <a:pPr lvl="2"/>
            <a:endParaRPr lang="en-US" sz="2600" dirty="0"/>
          </a:p>
        </p:txBody>
      </p:sp>
      <p:sp>
        <p:nvSpPr>
          <p:cNvPr id="4" name="Action Button: Forward or Next 3">
            <a:hlinkClick r:id="rId2" highlightClick="1"/>
          </p:cNvPr>
          <p:cNvSpPr/>
          <p:nvPr/>
        </p:nvSpPr>
        <p:spPr>
          <a:xfrm>
            <a:off x="3453528" y="5136811"/>
            <a:ext cx="2725718" cy="485144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16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48752"/>
            <a:ext cx="21811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stars, including our Sun, are made up of plasma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59656" y="0"/>
            <a:ext cx="38843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visible fork of a lightening bolt is plasma formed in the air by an electrical current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356289" y="2664507"/>
            <a:ext cx="3787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glowing gas of a neon sign is actually plasma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775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2 – matter is made of particles in constant motion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8376"/>
            <a:ext cx="9144000" cy="30828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model consists of words, pictures, physical objects, or mathematical equations that are used to represent and explain:</a:t>
            </a:r>
          </a:p>
          <a:p>
            <a:pPr lvl="1"/>
            <a:r>
              <a:rPr lang="en-US" sz="2800" dirty="0" smtClean="0"/>
              <a:t>Complex objects, living things, or </a:t>
            </a:r>
            <a:r>
              <a:rPr lang="en-US" sz="2800" b="1" u="sng" dirty="0" smtClean="0">
                <a:solidFill>
                  <a:srgbClr val="FAC810"/>
                </a:solidFill>
              </a:rPr>
              <a:t>events in nature.</a:t>
            </a:r>
          </a:p>
          <a:p>
            <a:pPr lvl="1"/>
            <a:r>
              <a:rPr lang="en-US" sz="2800" dirty="0" smtClean="0"/>
              <a:t>They help people </a:t>
            </a:r>
            <a:r>
              <a:rPr lang="en-US" sz="2800" b="1" u="sng" dirty="0" smtClean="0">
                <a:solidFill>
                  <a:srgbClr val="FAC810"/>
                </a:solidFill>
              </a:rPr>
              <a:t>analyze and communicate </a:t>
            </a:r>
            <a:r>
              <a:rPr lang="en-US" sz="2800" dirty="0" smtClean="0"/>
              <a:t>what they observe in the natural world.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702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10" y="178208"/>
            <a:ext cx="8839559" cy="539930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scientific theory is an </a:t>
            </a:r>
            <a:r>
              <a:rPr lang="en-US" sz="3200" b="1" u="sng" dirty="0" smtClean="0">
                <a:solidFill>
                  <a:srgbClr val="FAC810"/>
                </a:solidFill>
              </a:rPr>
              <a:t>explanation of a phenomenon </a:t>
            </a:r>
            <a:r>
              <a:rPr lang="en-US" sz="3200" dirty="0" smtClean="0"/>
              <a:t>in the natural world based on many </a:t>
            </a:r>
            <a:r>
              <a:rPr lang="en-US" sz="3200" b="1" u="sng" dirty="0" smtClean="0">
                <a:solidFill>
                  <a:srgbClr val="FAC810"/>
                </a:solidFill>
              </a:rPr>
              <a:t>observations and investigations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Theories can be </a:t>
            </a:r>
            <a:r>
              <a:rPr lang="en-US" sz="2800" b="1" u="sng" dirty="0" smtClean="0">
                <a:solidFill>
                  <a:srgbClr val="FAC810"/>
                </a:solidFill>
              </a:rPr>
              <a:t>modified or discarded </a:t>
            </a:r>
            <a:r>
              <a:rPr lang="en-US" sz="2800" dirty="0" smtClean="0"/>
              <a:t>with new data.</a:t>
            </a:r>
          </a:p>
          <a:p>
            <a:pPr lvl="1"/>
            <a:r>
              <a:rPr lang="en-US" sz="2800" dirty="0" smtClean="0"/>
              <a:t>Theories often lead to new conclusions.</a:t>
            </a:r>
          </a:p>
          <a:p>
            <a:r>
              <a:rPr lang="en-US" sz="3200" dirty="0" smtClean="0"/>
              <a:t>A theory is successful if it both </a:t>
            </a:r>
            <a:r>
              <a:rPr lang="en-US" sz="3200" b="1" u="sng" dirty="0" smtClean="0">
                <a:solidFill>
                  <a:srgbClr val="FAC810"/>
                </a:solidFill>
              </a:rPr>
              <a:t>explains experimental observations</a:t>
            </a:r>
            <a:r>
              <a:rPr lang="en-US" sz="3200" dirty="0" smtClean="0"/>
              <a:t>, and can be used to </a:t>
            </a:r>
            <a:r>
              <a:rPr lang="en-US" sz="3200" b="1" u="sng" dirty="0" smtClean="0">
                <a:solidFill>
                  <a:srgbClr val="FAC810"/>
                </a:solidFill>
              </a:rPr>
              <a:t>make predictions. </a:t>
            </a:r>
          </a:p>
          <a:p>
            <a:pPr lvl="1"/>
            <a:r>
              <a:rPr lang="en-US" sz="2800" dirty="0" smtClean="0"/>
              <a:t>A theory is never considered to be proven, no matter how successful it 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73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265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Explaining properties of the states of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6395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particle model of matter enables people to </a:t>
            </a:r>
            <a:r>
              <a:rPr lang="en-US" sz="3200" b="1" u="sng" dirty="0" smtClean="0">
                <a:solidFill>
                  <a:srgbClr val="FAC810"/>
                </a:solidFill>
              </a:rPr>
              <a:t>visualize and understand </a:t>
            </a:r>
            <a:r>
              <a:rPr lang="en-US" sz="3200" dirty="0" smtClean="0"/>
              <a:t>the structure of matter.</a:t>
            </a:r>
          </a:p>
          <a:p>
            <a:pPr lvl="1"/>
            <a:r>
              <a:rPr lang="en-US" sz="2800" dirty="0" smtClean="0"/>
              <a:t>According to this model, all matter is made up of very </a:t>
            </a:r>
            <a:r>
              <a:rPr lang="en-US" sz="2800" b="1" u="sng" dirty="0" smtClean="0">
                <a:solidFill>
                  <a:srgbClr val="FAC810"/>
                </a:solidFill>
              </a:rPr>
              <a:t>small particles. </a:t>
            </a:r>
          </a:p>
          <a:p>
            <a:pPr lvl="1"/>
            <a:r>
              <a:rPr lang="en-US" sz="2800" dirty="0" smtClean="0"/>
              <a:t>We cannot see these particles even with the strongest microscopes.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793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18" y="205820"/>
            <a:ext cx="8811951" cy="47504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the particle model of matter, scientists developed a theory to explain the </a:t>
            </a:r>
            <a:r>
              <a:rPr lang="en-US" sz="3200" dirty="0" err="1" smtClean="0"/>
              <a:t>behaviour</a:t>
            </a:r>
            <a:r>
              <a:rPr lang="en-US" sz="3200" dirty="0" smtClean="0"/>
              <a:t> of states of matter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b="1" u="sng" dirty="0" smtClean="0">
                <a:solidFill>
                  <a:srgbClr val="FAC810"/>
                </a:solidFill>
              </a:rPr>
              <a:t>kinetic molecular theory of matter </a:t>
            </a:r>
            <a:r>
              <a:rPr lang="en-US" sz="2800" dirty="0" smtClean="0"/>
              <a:t>(KMT)</a:t>
            </a:r>
          </a:p>
          <a:p>
            <a:pPr lvl="1"/>
            <a:r>
              <a:rPr lang="en-US" sz="2800" dirty="0" smtClean="0"/>
              <a:t>According to the theory, all particles are constantly moving, and therefore have </a:t>
            </a:r>
            <a:r>
              <a:rPr lang="en-US" sz="2800" b="1" u="sng" dirty="0" smtClean="0">
                <a:solidFill>
                  <a:srgbClr val="FAC810"/>
                </a:solidFill>
              </a:rPr>
              <a:t>kinetic energy.</a:t>
            </a:r>
          </a:p>
          <a:p>
            <a:r>
              <a:rPr lang="en-US" sz="3200" dirty="0" smtClean="0"/>
              <a:t>This theory successfully explains observations of matter, including </a:t>
            </a:r>
            <a:r>
              <a:rPr lang="en-US" sz="3200" b="1" u="sng" dirty="0" smtClean="0">
                <a:solidFill>
                  <a:srgbClr val="FAC810"/>
                </a:solidFill>
              </a:rPr>
              <a:t>properties</a:t>
            </a:r>
            <a:r>
              <a:rPr lang="en-US" sz="3200" dirty="0" smtClean="0"/>
              <a:t>, and they ways matter </a:t>
            </a:r>
            <a:r>
              <a:rPr lang="en-US" sz="3200" b="1" u="sng" dirty="0" smtClean="0">
                <a:solidFill>
                  <a:srgbClr val="FAC810"/>
                </a:solidFill>
              </a:rPr>
              <a:t>changes state.</a:t>
            </a:r>
            <a:endParaRPr lang="en-US" sz="32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4890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1190</TotalTime>
  <Words>1232</Words>
  <Application>Microsoft Macintosh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 Pop</vt:lpstr>
      <vt:lpstr>2.3 – how can we describe and explain the states of matter?</vt:lpstr>
      <vt:lpstr>Activity – What is it?</vt:lpstr>
      <vt:lpstr>Properties of states of matter</vt:lpstr>
      <vt:lpstr>The fourth state</vt:lpstr>
      <vt:lpstr>PowerPoint Presentation</vt:lpstr>
      <vt:lpstr>Concept 2 – matter is made of particles in constant motion</vt:lpstr>
      <vt:lpstr>PowerPoint Presentation</vt:lpstr>
      <vt:lpstr>Explaining properties of the states of matter</vt:lpstr>
      <vt:lpstr>PowerPoint Presentation</vt:lpstr>
      <vt:lpstr>The key points of the kinetic molecular theory of matter are:</vt:lpstr>
      <vt:lpstr>PowerPoint Presentation</vt:lpstr>
      <vt:lpstr>States of matter and the kinetic molecular theory</vt:lpstr>
      <vt:lpstr>Concept 3 – changes in state result from changes in particle motion</vt:lpstr>
      <vt:lpstr>PowerPoint Presentation</vt:lpstr>
      <vt:lpstr>Changes of State &amp; temperature</vt:lpstr>
      <vt:lpstr>The kinetic molecular theory &amp; changes of state</vt:lpstr>
      <vt:lpstr>Concept 4 – the kinetic molecular theory explains physical changes and properties</vt:lpstr>
      <vt:lpstr>Explaining THERMAL EXPANSION</vt:lpstr>
      <vt:lpstr>PowerPoint Presentation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– how can we describe and explain the states of matter?</dc:title>
  <dc:creator>Danielle Martel</dc:creator>
  <cp:lastModifiedBy>Danielle Martel</cp:lastModifiedBy>
  <cp:revision>22</cp:revision>
  <dcterms:created xsi:type="dcterms:W3CDTF">2017-11-11T00:54:27Z</dcterms:created>
  <dcterms:modified xsi:type="dcterms:W3CDTF">2018-01-15T05:13:19Z</dcterms:modified>
</cp:coreProperties>
</file>