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7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January 14, 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January 14, 2018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6400"/>
            <a:ext cx="9144000" cy="1524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dirty="0" smtClean="0"/>
              <a:t>2.2 – What are some ways to describe matter?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Ms. Martel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49379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1154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AC810"/>
                </a:solidFill>
              </a:rPr>
              <a:t>Concept 2 – matter can be described by its chemical properties</a:t>
            </a:r>
            <a:endParaRPr lang="en-US" b="1" dirty="0">
              <a:solidFill>
                <a:srgbClr val="FAC81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55425"/>
            <a:ext cx="9144000" cy="3733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 chemical property describes the </a:t>
            </a:r>
            <a:r>
              <a:rPr lang="en-US" sz="3200" b="1" u="sng" dirty="0" smtClean="0">
                <a:solidFill>
                  <a:srgbClr val="FAC810"/>
                </a:solidFill>
              </a:rPr>
              <a:t>ability of matter </a:t>
            </a:r>
            <a:r>
              <a:rPr lang="en-US" sz="3200" dirty="0" smtClean="0"/>
              <a:t>to react with another substance to form </a:t>
            </a:r>
            <a:r>
              <a:rPr lang="en-US" sz="3200" b="1" u="sng" dirty="0" smtClean="0">
                <a:solidFill>
                  <a:srgbClr val="FAC810"/>
                </a:solidFill>
              </a:rPr>
              <a:t>one or more new substances </a:t>
            </a:r>
            <a:r>
              <a:rPr lang="en-US" sz="3200" dirty="0" smtClean="0"/>
              <a:t>with different properties.</a:t>
            </a:r>
          </a:p>
          <a:p>
            <a:pPr lvl="1"/>
            <a:r>
              <a:rPr lang="en-US" sz="2800" dirty="0" smtClean="0"/>
              <a:t>Chemical properties can only be observed when a substance chemically </a:t>
            </a:r>
            <a:r>
              <a:rPr lang="en-US" sz="2800" b="1" u="sng" dirty="0" smtClean="0">
                <a:solidFill>
                  <a:srgbClr val="FAC810"/>
                </a:solidFill>
              </a:rPr>
              <a:t>interacts, or reacts, </a:t>
            </a:r>
            <a:r>
              <a:rPr lang="en-US" sz="2800" dirty="0" smtClean="0"/>
              <a:t>with another substance.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31453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4251"/>
            <a:ext cx="291282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Combustibility describes the </a:t>
            </a:r>
            <a:r>
              <a:rPr lang="en-US" sz="2800" b="1" u="sng" dirty="0" smtClean="0">
                <a:solidFill>
                  <a:srgbClr val="FAC810"/>
                </a:solidFill>
              </a:rPr>
              <a:t>ability</a:t>
            </a:r>
            <a:r>
              <a:rPr lang="en-US" sz="2800" dirty="0" smtClean="0"/>
              <a:t> of a material to </a:t>
            </a:r>
            <a:r>
              <a:rPr lang="en-US" sz="2800" b="1" u="sng" dirty="0" smtClean="0">
                <a:solidFill>
                  <a:srgbClr val="FAC810"/>
                </a:solidFill>
              </a:rPr>
              <a:t>catch fire </a:t>
            </a:r>
            <a:r>
              <a:rPr lang="en-US" sz="2800" dirty="0" smtClean="0"/>
              <a:t>and burn in air. We can burn wood and fuel because if their combustibility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940043" y="-13806"/>
            <a:ext cx="3078879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Reactivity with </a:t>
            </a:r>
            <a:r>
              <a:rPr lang="en-US" sz="2600" b="1" u="sng" dirty="0" smtClean="0">
                <a:solidFill>
                  <a:schemeClr val="accent3"/>
                </a:solidFill>
              </a:rPr>
              <a:t>oxygen </a:t>
            </a:r>
            <a:r>
              <a:rPr lang="en-US" sz="2600" dirty="0" smtClean="0"/>
              <a:t>is a chemical property. Substances in food like bananas react with oxygen when exposed to different air. Different substances form giving it that </a:t>
            </a:r>
            <a:r>
              <a:rPr lang="en-US" sz="2600" b="1" u="sng" dirty="0" smtClean="0">
                <a:solidFill>
                  <a:schemeClr val="accent3"/>
                </a:solidFill>
              </a:rPr>
              <a:t>brown </a:t>
            </a:r>
            <a:r>
              <a:rPr lang="en-US" sz="2600" b="1" u="sng" dirty="0" err="1" smtClean="0">
                <a:solidFill>
                  <a:schemeClr val="accent3"/>
                </a:solidFill>
              </a:rPr>
              <a:t>colour</a:t>
            </a:r>
            <a:r>
              <a:rPr lang="en-US" sz="2600" b="1" u="sng" dirty="0" smtClean="0">
                <a:solidFill>
                  <a:schemeClr val="accent3"/>
                </a:solidFill>
              </a:rPr>
              <a:t>.</a:t>
            </a:r>
            <a:endParaRPr lang="en-US" sz="2600" b="1" u="sng" dirty="0">
              <a:solidFill>
                <a:schemeClr val="accent3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198386" y="96639"/>
            <a:ext cx="278858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Reactivity with </a:t>
            </a:r>
            <a:r>
              <a:rPr lang="en-US" sz="2600" b="1" u="sng" dirty="0" smtClean="0">
                <a:solidFill>
                  <a:srgbClr val="FAC810"/>
                </a:solidFill>
              </a:rPr>
              <a:t>acids </a:t>
            </a:r>
            <a:r>
              <a:rPr lang="en-US" sz="2600" dirty="0" smtClean="0"/>
              <a:t>is a chemical property. Some substances react vigorously with acids others do not. Here, </a:t>
            </a:r>
            <a:r>
              <a:rPr lang="en-US" sz="2600" b="1" u="sng" dirty="0" smtClean="0">
                <a:solidFill>
                  <a:srgbClr val="FAC810"/>
                </a:solidFill>
              </a:rPr>
              <a:t>a gas forms </a:t>
            </a:r>
            <a:r>
              <a:rPr lang="en-US" sz="2600" dirty="0" smtClean="0"/>
              <a:t>when baking soda is mixed with vinegar.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847397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6580"/>
            <a:ext cx="9144000" cy="1326827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AC810"/>
                </a:solidFill>
              </a:rPr>
              <a:t>Concept 3 – matter can be described based on physical and chemical changes</a:t>
            </a:r>
            <a:endParaRPr lang="en-US" b="1" dirty="0">
              <a:solidFill>
                <a:srgbClr val="FAC81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65870"/>
            <a:ext cx="9144000" cy="373380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2800" b="1" u="sng" dirty="0" smtClean="0"/>
              <a:t>ACTIVITY</a:t>
            </a:r>
          </a:p>
          <a:p>
            <a:r>
              <a:rPr lang="en-US" sz="2800" b="1" dirty="0" smtClean="0"/>
              <a:t>What changes are happening?</a:t>
            </a:r>
          </a:p>
          <a:p>
            <a:pPr lvl="1"/>
            <a:r>
              <a:rPr lang="en-US" sz="2400" dirty="0"/>
              <a:t>T</a:t>
            </a:r>
            <a:r>
              <a:rPr lang="en-US" sz="2400" dirty="0" smtClean="0"/>
              <a:t>ake a test tube with water and part of an Alka-Seltzer tablet.</a:t>
            </a:r>
          </a:p>
          <a:p>
            <a:pPr lvl="1"/>
            <a:r>
              <a:rPr lang="en-US" sz="2400" dirty="0" smtClean="0"/>
              <a:t>Make a list of physical properties of the water and tablet.</a:t>
            </a:r>
          </a:p>
          <a:p>
            <a:pPr lvl="2"/>
            <a:r>
              <a:rPr lang="en-US" sz="2200" dirty="0" smtClean="0"/>
              <a:t>Predict what will happen when the tablet is added to the water.</a:t>
            </a:r>
          </a:p>
          <a:p>
            <a:pPr lvl="1"/>
            <a:r>
              <a:rPr lang="en-US" sz="2400" dirty="0" smtClean="0"/>
              <a:t>Add the tablet to the water and observe what happens.</a:t>
            </a:r>
          </a:p>
          <a:p>
            <a:pPr lvl="1"/>
            <a:r>
              <a:rPr lang="en-US" sz="2400" dirty="0" smtClean="0"/>
              <a:t>Which changes do you think are physical changes?</a:t>
            </a:r>
          </a:p>
          <a:p>
            <a:pPr lvl="1"/>
            <a:r>
              <a:rPr lang="en-US" sz="2400" dirty="0" smtClean="0"/>
              <a:t>Which are chemical changes? Explain.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4709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802210"/>
          </a:xfrm>
        </p:spPr>
        <p:txBody>
          <a:bodyPr/>
          <a:lstStyle/>
          <a:p>
            <a:pPr algn="ctr"/>
            <a:r>
              <a:rPr lang="en-US" b="1" dirty="0" smtClean="0"/>
              <a:t>Physical Changes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3719"/>
            <a:ext cx="9144000" cy="3733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physical changes is a change that alters a substance without changing its </a:t>
            </a:r>
            <a:r>
              <a:rPr lang="en-US" sz="2800" b="1" u="sng" dirty="0" smtClean="0">
                <a:solidFill>
                  <a:schemeClr val="accent3"/>
                </a:solidFill>
              </a:rPr>
              <a:t>chemical identity or composition.</a:t>
            </a:r>
          </a:p>
          <a:p>
            <a:pPr lvl="1"/>
            <a:r>
              <a:rPr lang="en-US" sz="2400" dirty="0"/>
              <a:t>W</a:t>
            </a:r>
            <a:r>
              <a:rPr lang="en-US" sz="2400" dirty="0" smtClean="0"/>
              <a:t>ater can exist in all three physical states, </a:t>
            </a:r>
            <a:r>
              <a:rPr lang="en-US" sz="2400" b="1" u="sng" dirty="0" smtClean="0">
                <a:solidFill>
                  <a:srgbClr val="FAC810"/>
                </a:solidFill>
              </a:rPr>
              <a:t>solid, liquid, and gas.</a:t>
            </a:r>
          </a:p>
          <a:p>
            <a:r>
              <a:rPr lang="en-US" sz="2800" dirty="0" smtClean="0"/>
              <a:t>When a substance changes from one state to another, the physical change is known as a </a:t>
            </a:r>
            <a:r>
              <a:rPr lang="en-US" sz="2800" b="1" u="sng" dirty="0" smtClean="0">
                <a:solidFill>
                  <a:srgbClr val="FAC810"/>
                </a:solidFill>
              </a:rPr>
              <a:t>change of state.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279958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135"/>
            <a:ext cx="7772400" cy="802210"/>
          </a:xfrm>
        </p:spPr>
        <p:txBody>
          <a:bodyPr/>
          <a:lstStyle/>
          <a:p>
            <a:pPr algn="ctr"/>
            <a:r>
              <a:rPr lang="en-US" b="1" dirty="0" smtClean="0"/>
              <a:t>Chemistry changes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995" y="882303"/>
            <a:ext cx="8908584" cy="433626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During a chemical change, one type of matter changes to produce one or more </a:t>
            </a:r>
            <a:r>
              <a:rPr lang="en-US" sz="3200" b="1" u="sng" dirty="0" smtClean="0">
                <a:solidFill>
                  <a:srgbClr val="FAC810"/>
                </a:solidFill>
              </a:rPr>
              <a:t>different types of matter. </a:t>
            </a:r>
          </a:p>
          <a:p>
            <a:pPr lvl="1"/>
            <a:r>
              <a:rPr lang="en-US" sz="2800" dirty="0" smtClean="0"/>
              <a:t>The matter that is produced has a </a:t>
            </a:r>
            <a:r>
              <a:rPr lang="en-US" sz="2800" b="1" u="sng" dirty="0" smtClean="0">
                <a:solidFill>
                  <a:srgbClr val="FAC810"/>
                </a:solidFill>
              </a:rPr>
              <a:t>different identity </a:t>
            </a:r>
            <a:r>
              <a:rPr lang="en-US" sz="2800" dirty="0" smtClean="0"/>
              <a:t>and </a:t>
            </a:r>
            <a:r>
              <a:rPr lang="en-US" sz="2800" b="1" u="sng" dirty="0" smtClean="0"/>
              <a:t>different properties </a:t>
            </a:r>
            <a:r>
              <a:rPr lang="en-US" sz="2800" dirty="0" smtClean="0"/>
              <a:t>from the original matter.</a:t>
            </a:r>
          </a:p>
          <a:p>
            <a:pPr lvl="2"/>
            <a:r>
              <a:rPr lang="en-US" sz="2400" dirty="0" smtClean="0"/>
              <a:t>Substances that take part in a chemical change are called the </a:t>
            </a:r>
            <a:r>
              <a:rPr lang="en-US" sz="2400" b="1" u="sng" dirty="0" smtClean="0">
                <a:solidFill>
                  <a:srgbClr val="FAC810"/>
                </a:solidFill>
              </a:rPr>
              <a:t>reactants.</a:t>
            </a:r>
          </a:p>
          <a:p>
            <a:pPr lvl="2"/>
            <a:r>
              <a:rPr lang="en-US" sz="2400" dirty="0" smtClean="0"/>
              <a:t>Substances that are formed are called </a:t>
            </a:r>
            <a:r>
              <a:rPr lang="en-US" sz="2400" b="1" u="sng" dirty="0" smtClean="0">
                <a:solidFill>
                  <a:srgbClr val="FAC810"/>
                </a:solidFill>
              </a:rPr>
              <a:t>products.</a:t>
            </a:r>
            <a:endParaRPr lang="en-US" sz="2400" b="1" u="sng" dirty="0">
              <a:solidFill>
                <a:srgbClr val="FAC8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5706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6927"/>
          </a:xfrm>
        </p:spPr>
        <p:txBody>
          <a:bodyPr/>
          <a:lstStyle/>
          <a:p>
            <a:pPr algn="ctr"/>
            <a:r>
              <a:rPr lang="en-US" b="1" dirty="0" smtClean="0"/>
              <a:t>Law of conservation of mass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096" y="854691"/>
            <a:ext cx="8628043" cy="3733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 any chemical reaction, the total mass of the products is the same as the total mass of the reactants.</a:t>
            </a:r>
            <a:endParaRPr lang="en-US" sz="2800" dirty="0" smtClean="0"/>
          </a:p>
          <a:p>
            <a:pPr lvl="1"/>
            <a:r>
              <a:rPr lang="en-US" sz="2800" dirty="0" smtClean="0"/>
              <a:t>Mass is neither </a:t>
            </a:r>
            <a:r>
              <a:rPr lang="en-US" sz="2800" b="1" u="sng" dirty="0" smtClean="0">
                <a:solidFill>
                  <a:srgbClr val="FAC810"/>
                </a:solidFill>
              </a:rPr>
              <a:t>created nor destroyed </a:t>
            </a:r>
            <a:r>
              <a:rPr lang="en-US" sz="2800" dirty="0" smtClean="0"/>
              <a:t>during a chemical reaction.</a:t>
            </a:r>
          </a:p>
          <a:p>
            <a:pPr lvl="1"/>
            <a:endParaRPr lang="en-US" sz="3200" dirty="0"/>
          </a:p>
          <a:p>
            <a:pPr marL="68580" indent="0" algn="ctr">
              <a:buNone/>
            </a:pPr>
            <a:r>
              <a:rPr lang="en-US" sz="3200" b="1" u="sng" dirty="0" smtClean="0">
                <a:solidFill>
                  <a:srgbClr val="FAC810"/>
                </a:solidFill>
              </a:rPr>
              <a:t>Mass of reactants </a:t>
            </a:r>
            <a:r>
              <a:rPr lang="en-US" sz="3200" dirty="0" smtClean="0"/>
              <a:t>= </a:t>
            </a:r>
            <a:r>
              <a:rPr lang="en-US" sz="3200" b="1" u="sng" dirty="0" smtClean="0">
                <a:solidFill>
                  <a:srgbClr val="FAC810"/>
                </a:solidFill>
              </a:rPr>
              <a:t>Mass of products</a:t>
            </a:r>
          </a:p>
        </p:txBody>
      </p:sp>
    </p:spTree>
    <p:extLst>
      <p:ext uri="{BB962C8B-B14F-4D97-AF65-F5344CB8AC3E}">
        <p14:creationId xmlns:p14="http://schemas.microsoft.com/office/powerpoint/2010/main" val="1441776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91803"/>
            <a:ext cx="9144000" cy="1451079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AC810"/>
                </a:solidFill>
              </a:rPr>
              <a:t>Concept 4 – matter can be classified based on how it responds to physical and chemical changes</a:t>
            </a:r>
            <a:endParaRPr lang="en-US" b="1" dirty="0">
              <a:solidFill>
                <a:srgbClr val="FAC81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580" y="1862510"/>
            <a:ext cx="8922389" cy="3733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Matter can be classified based on how it can be </a:t>
            </a:r>
            <a:r>
              <a:rPr lang="en-US" sz="3200" b="1" u="sng" dirty="0" smtClean="0">
                <a:solidFill>
                  <a:schemeClr val="accent3"/>
                </a:solidFill>
              </a:rPr>
              <a:t>separated or broken down </a:t>
            </a:r>
            <a:r>
              <a:rPr lang="en-US" sz="3200" dirty="0" smtClean="0"/>
              <a:t>using physical and chemical changes.</a:t>
            </a:r>
          </a:p>
          <a:p>
            <a:pPr lvl="1"/>
            <a:r>
              <a:rPr lang="en-US" sz="2800" dirty="0" smtClean="0"/>
              <a:t>Matter can either be a </a:t>
            </a:r>
            <a:r>
              <a:rPr lang="en-US" sz="2800" b="1" u="sng" dirty="0" smtClean="0">
                <a:solidFill>
                  <a:srgbClr val="FAC810"/>
                </a:solidFill>
              </a:rPr>
              <a:t>mixture or a pure substance.</a:t>
            </a:r>
          </a:p>
          <a:p>
            <a:pPr lvl="2"/>
            <a:r>
              <a:rPr lang="en-US" sz="2600" dirty="0" smtClean="0"/>
              <a:t>A pure substance can either be a </a:t>
            </a:r>
            <a:r>
              <a:rPr lang="en-US" sz="2600" b="1" u="sng" dirty="0" smtClean="0">
                <a:solidFill>
                  <a:srgbClr val="FAC810"/>
                </a:solidFill>
              </a:rPr>
              <a:t>compound or pure element.</a:t>
            </a:r>
            <a:endParaRPr lang="en-US" sz="2600" b="1" u="sng" dirty="0">
              <a:solidFill>
                <a:srgbClr val="FAC8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121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960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Table 2.1 – classifying matter based on physical changes and chemical changes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4312069"/>
              </p:ext>
            </p:extLst>
          </p:nvPr>
        </p:nvGraphicFramePr>
        <p:xfrm>
          <a:off x="0" y="1645504"/>
          <a:ext cx="9144000" cy="52428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170"/>
                <a:gridCol w="2484876"/>
                <a:gridCol w="5043954"/>
              </a:tblGrid>
              <a:tr h="130312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Type of Matter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Description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Examples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01361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Mixtures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Can be separated into parts by physical changes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A mixture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of iron fillings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and sand can be 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separated using a magnet.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408185">
                <a:tc rowSpan="2"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Pure substances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Compounds: </a:t>
                      </a:r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can be broken down into two or more elements by chemical changes, not physical</a:t>
                      </a:r>
                      <a:endParaRPr lang="en-US" sz="2000" b="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Passing an electric 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current through water 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produces the elements</a:t>
                      </a:r>
                    </a:p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hydrogen and oxygen.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1303124">
                <a:tc v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Elements:</a:t>
                      </a:r>
                      <a:r>
                        <a:rPr lang="en-US" sz="2000" b="0" dirty="0" smtClean="0">
                          <a:solidFill>
                            <a:schemeClr val="bg1"/>
                          </a:solidFill>
                        </a:rPr>
                        <a:t> cannot</a:t>
                      </a:r>
                      <a:r>
                        <a:rPr lang="en-US" sz="2000" b="0" baseline="0" dirty="0" smtClean="0">
                          <a:solidFill>
                            <a:schemeClr val="bg1"/>
                          </a:solidFill>
                        </a:rPr>
                        <a:t> be separated or broken down by physical or chemical changes</a:t>
                      </a:r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/>
                          </a:solidFill>
                        </a:rPr>
                        <a:t>These lights contain</a:t>
                      </a:r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chemeClr val="bg1"/>
                          </a:solidFill>
                        </a:rPr>
                        <a:t>neon gas, an element.</a:t>
                      </a:r>
                      <a:endParaRPr lang="en-US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9371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3"/>
                </a:solidFill>
              </a:rPr>
              <a:t>Concept 1 – matter can be described by its physical properties</a:t>
            </a:r>
            <a:endParaRPr lang="en-US" b="1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958"/>
            <a:ext cx="9144000" cy="4270114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All matter has different characteristics that can be used to describe it.</a:t>
            </a:r>
            <a:endParaRPr lang="en-US" sz="2800" dirty="0" smtClean="0"/>
          </a:p>
          <a:p>
            <a:r>
              <a:rPr lang="en-US" sz="2800" dirty="0"/>
              <a:t>A</a:t>
            </a:r>
            <a:r>
              <a:rPr lang="en-US" sz="2800" dirty="0" smtClean="0"/>
              <a:t> physical property of matter is a characteristic that can be </a:t>
            </a:r>
            <a:r>
              <a:rPr lang="en-US" sz="2800" b="1" u="sng" dirty="0" smtClean="0">
                <a:solidFill>
                  <a:srgbClr val="FAC810"/>
                </a:solidFill>
              </a:rPr>
              <a:t>observed or measured </a:t>
            </a:r>
            <a:r>
              <a:rPr lang="en-US" sz="2800" dirty="0" smtClean="0"/>
              <a:t>without changing its </a:t>
            </a:r>
            <a:r>
              <a:rPr lang="en-US" sz="2800" b="1" u="sng" dirty="0" smtClean="0">
                <a:solidFill>
                  <a:srgbClr val="FAC810"/>
                </a:solidFill>
              </a:rPr>
              <a:t>chemical identity.</a:t>
            </a:r>
          </a:p>
          <a:p>
            <a:pPr lvl="1"/>
            <a:r>
              <a:rPr lang="en-US" sz="2800" b="1" u="sng" dirty="0" smtClean="0">
                <a:solidFill>
                  <a:srgbClr val="FAC810"/>
                </a:solidFill>
              </a:rPr>
              <a:t>Qualitative properties </a:t>
            </a:r>
            <a:r>
              <a:rPr lang="en-US" sz="2800" dirty="0" smtClean="0"/>
              <a:t>can be described and compared using words like “red,” “sweet-smelling,” or “shiny.”</a:t>
            </a:r>
          </a:p>
          <a:p>
            <a:pPr lvl="1"/>
            <a:r>
              <a:rPr lang="en-US" sz="2800" b="1" u="sng" dirty="0" smtClean="0">
                <a:solidFill>
                  <a:srgbClr val="FAC810"/>
                </a:solidFill>
              </a:rPr>
              <a:t>Quantitative properties </a:t>
            </a:r>
            <a:r>
              <a:rPr lang="en-US" sz="2800" dirty="0" smtClean="0"/>
              <a:t>have a numerical value associated with them.</a:t>
            </a:r>
          </a:p>
        </p:txBody>
      </p:sp>
    </p:spTree>
    <p:extLst>
      <p:ext uri="{BB962C8B-B14F-4D97-AF65-F5344CB8AC3E}">
        <p14:creationId xmlns:p14="http://schemas.microsoft.com/office/powerpoint/2010/main" val="1617106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3746"/>
            <a:ext cx="9144000" cy="84362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/>
              <a:t>Qualitative physical properties</a:t>
            </a:r>
            <a:endParaRPr lang="en-US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0" y="891956"/>
            <a:ext cx="314751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These berries each have distinct </a:t>
            </a:r>
            <a:r>
              <a:rPr lang="en-US" sz="2800" b="1" u="sng" dirty="0" err="1" smtClean="0">
                <a:solidFill>
                  <a:srgbClr val="FAC810"/>
                </a:solidFill>
              </a:rPr>
              <a:t>colours</a:t>
            </a:r>
            <a:r>
              <a:rPr lang="en-US" sz="2800" b="1" u="sng" dirty="0" smtClean="0">
                <a:solidFill>
                  <a:srgbClr val="FAC810"/>
                </a:solidFill>
              </a:rPr>
              <a:t>, </a:t>
            </a:r>
            <a:r>
              <a:rPr lang="en-US" sz="2800" b="1" u="sng" dirty="0" err="1" smtClean="0">
                <a:solidFill>
                  <a:srgbClr val="FAC810"/>
                </a:solidFill>
              </a:rPr>
              <a:t>flavours</a:t>
            </a:r>
            <a:r>
              <a:rPr lang="en-US" sz="2800" b="1" u="sng" dirty="0" smtClean="0">
                <a:solidFill>
                  <a:srgbClr val="FAC810"/>
                </a:solidFill>
              </a:rPr>
              <a:t>, and </a:t>
            </a:r>
            <a:r>
              <a:rPr lang="en-US" sz="2800" b="1" u="sng" dirty="0" err="1" smtClean="0">
                <a:solidFill>
                  <a:srgbClr val="FAC810"/>
                </a:solidFill>
              </a:rPr>
              <a:t>odours</a:t>
            </a:r>
            <a:r>
              <a:rPr lang="en-US" sz="2800" b="1" u="sng" dirty="0" smtClean="0">
                <a:solidFill>
                  <a:srgbClr val="FAC810"/>
                </a:solidFill>
              </a:rPr>
              <a:t> </a:t>
            </a:r>
            <a:r>
              <a:rPr lang="en-US" sz="2800" dirty="0" smtClean="0"/>
              <a:t>due to a variety of substances in each fruit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147510" y="1960414"/>
            <a:ext cx="313370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Gold is popular for </a:t>
            </a:r>
            <a:r>
              <a:rPr lang="en-US" sz="2800" dirty="0" err="1" smtClean="0"/>
              <a:t>jewlery</a:t>
            </a:r>
            <a:r>
              <a:rPr lang="en-US" sz="2800" dirty="0" smtClean="0"/>
              <a:t> because it is </a:t>
            </a:r>
            <a:r>
              <a:rPr lang="en-US" sz="2800" b="1" u="sng" dirty="0" smtClean="0">
                <a:solidFill>
                  <a:srgbClr val="FAC810"/>
                </a:solidFill>
              </a:rPr>
              <a:t>lustrous</a:t>
            </a:r>
            <a:r>
              <a:rPr lang="en-US" sz="2800" dirty="0" smtClean="0"/>
              <a:t> (shiny) and </a:t>
            </a:r>
            <a:r>
              <a:rPr lang="en-US" sz="2800" b="1" u="sng" dirty="0" smtClean="0">
                <a:solidFill>
                  <a:srgbClr val="FAC810"/>
                </a:solidFill>
              </a:rPr>
              <a:t>malleable</a:t>
            </a:r>
            <a:r>
              <a:rPr lang="en-US" sz="2800" dirty="0" smtClean="0">
                <a:solidFill>
                  <a:srgbClr val="FAC810"/>
                </a:solidFill>
              </a:rPr>
              <a:t> </a:t>
            </a:r>
            <a:r>
              <a:rPr lang="en-US" sz="2800" dirty="0" smtClean="0"/>
              <a:t>(easy to shape)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281214" y="924985"/>
            <a:ext cx="2862785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AC810"/>
                </a:solidFill>
              </a:rPr>
              <a:t>Texture</a:t>
            </a:r>
            <a:r>
              <a:rPr lang="en-US" sz="2800" dirty="0" smtClean="0"/>
              <a:t> is a physical property that describes how the surface of a substance feels. Sandpaper is rough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90419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6976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Quantitative physical properties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8049" y="1023020"/>
            <a:ext cx="2954242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temperature at which a substance melts its called the </a:t>
            </a:r>
            <a:r>
              <a:rPr lang="en-US" sz="2800" b="1" u="sng" dirty="0" smtClean="0">
                <a:solidFill>
                  <a:srgbClr val="FAC810"/>
                </a:solidFill>
              </a:rPr>
              <a:t>melting point</a:t>
            </a:r>
            <a:r>
              <a:rPr lang="en-US" sz="2800" b="1" u="sng" dirty="0" smtClean="0"/>
              <a:t>. </a:t>
            </a:r>
            <a:r>
              <a:rPr lang="en-US" sz="2800" dirty="0" smtClean="0"/>
              <a:t>Chocolate </a:t>
            </a:r>
            <a:r>
              <a:rPr lang="en-US" sz="2800" dirty="0" err="1" smtClean="0"/>
              <a:t>metls</a:t>
            </a:r>
            <a:r>
              <a:rPr lang="en-US" sz="2800" dirty="0" smtClean="0"/>
              <a:t> between 30-32° C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188925" y="1023020"/>
            <a:ext cx="295424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</a:t>
            </a:r>
            <a:r>
              <a:rPr lang="en-US" sz="2800" b="1" u="sng" dirty="0" smtClean="0">
                <a:solidFill>
                  <a:srgbClr val="FAC810"/>
                </a:solidFill>
              </a:rPr>
              <a:t>boiling point </a:t>
            </a:r>
            <a:r>
              <a:rPr lang="en-US" sz="2800" dirty="0" smtClean="0"/>
              <a:t>is the temperature at which a liquid becomes a gas. The boiling point of water is 100</a:t>
            </a:r>
            <a:r>
              <a:rPr lang="en-US" sz="2800" dirty="0"/>
              <a:t>° C 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394339" y="911178"/>
            <a:ext cx="2710931" cy="35394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AC810"/>
                </a:solidFill>
              </a:rPr>
              <a:t>Viscosity</a:t>
            </a:r>
            <a:r>
              <a:rPr lang="en-US" sz="2800" dirty="0" smtClean="0"/>
              <a:t> describes the rate at which material flows. Molasses has a high viscosity, which means its flows very slowly.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66055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774598"/>
          </a:xfrm>
        </p:spPr>
        <p:txBody>
          <a:bodyPr/>
          <a:lstStyle/>
          <a:p>
            <a:pPr algn="ctr"/>
            <a:r>
              <a:rPr lang="en-US" b="1" dirty="0" smtClean="0"/>
              <a:t>Mass and volume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28556"/>
            <a:ext cx="9144000" cy="463851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All matter has two things in common: </a:t>
            </a:r>
            <a:r>
              <a:rPr lang="en-US" sz="3200" b="1" u="sng" dirty="0" smtClean="0">
                <a:solidFill>
                  <a:srgbClr val="FAC810"/>
                </a:solidFill>
              </a:rPr>
              <a:t>mass and volume.</a:t>
            </a:r>
          </a:p>
          <a:p>
            <a:pPr lvl="1"/>
            <a:r>
              <a:rPr lang="en-US" sz="2800" dirty="0" smtClean="0"/>
              <a:t>Mass is the </a:t>
            </a:r>
            <a:r>
              <a:rPr lang="en-US" sz="2800" b="1" u="sng" dirty="0" smtClean="0">
                <a:solidFill>
                  <a:srgbClr val="FAC810"/>
                </a:solidFill>
              </a:rPr>
              <a:t>quantity of matter </a:t>
            </a:r>
            <a:r>
              <a:rPr lang="en-US" sz="2800" dirty="0" smtClean="0"/>
              <a:t>in a sample being measured.</a:t>
            </a:r>
          </a:p>
          <a:p>
            <a:pPr lvl="2"/>
            <a:r>
              <a:rPr lang="en-US" sz="2400" dirty="0" smtClean="0"/>
              <a:t>Common units for measuring mass are </a:t>
            </a:r>
            <a:r>
              <a:rPr lang="en-US" sz="2400" b="1" u="sng" dirty="0" smtClean="0">
                <a:solidFill>
                  <a:srgbClr val="FAC810"/>
                </a:solidFill>
              </a:rPr>
              <a:t>kilogram</a:t>
            </a:r>
            <a:r>
              <a:rPr lang="en-US" sz="2400" dirty="0" smtClean="0"/>
              <a:t> (kg), and </a:t>
            </a:r>
            <a:r>
              <a:rPr lang="en-US" sz="2400" b="1" u="sng" dirty="0" smtClean="0">
                <a:solidFill>
                  <a:srgbClr val="FAC810"/>
                </a:solidFill>
              </a:rPr>
              <a:t>gram</a:t>
            </a:r>
            <a:r>
              <a:rPr lang="en-US" sz="2400" b="1" u="sng" dirty="0" smtClean="0"/>
              <a:t> </a:t>
            </a:r>
            <a:r>
              <a:rPr lang="en-US" sz="2400" dirty="0" smtClean="0"/>
              <a:t>(g).</a:t>
            </a:r>
          </a:p>
          <a:p>
            <a:pPr lvl="1"/>
            <a:r>
              <a:rPr lang="en-US" sz="2800" dirty="0" smtClean="0"/>
              <a:t>Volume is the </a:t>
            </a:r>
            <a:r>
              <a:rPr lang="en-US" sz="2800" b="1" u="sng" dirty="0" smtClean="0">
                <a:solidFill>
                  <a:srgbClr val="FAC810"/>
                </a:solidFill>
              </a:rPr>
              <a:t>amount of space </a:t>
            </a:r>
            <a:r>
              <a:rPr lang="en-US" sz="2800" dirty="0" smtClean="0"/>
              <a:t>that material takes up. </a:t>
            </a:r>
          </a:p>
          <a:p>
            <a:pPr lvl="2"/>
            <a:r>
              <a:rPr lang="en-US" sz="2400" dirty="0" smtClean="0"/>
              <a:t>Volume of a</a:t>
            </a:r>
            <a:r>
              <a:rPr lang="en-US" sz="2400" dirty="0" smtClean="0">
                <a:solidFill>
                  <a:srgbClr val="FAC810"/>
                </a:solidFill>
              </a:rPr>
              <a:t> </a:t>
            </a:r>
            <a:r>
              <a:rPr lang="en-US" sz="2400" b="1" u="sng" dirty="0" smtClean="0">
                <a:solidFill>
                  <a:srgbClr val="FAC810"/>
                </a:solidFill>
              </a:rPr>
              <a:t>solid</a:t>
            </a:r>
            <a:r>
              <a:rPr lang="en-US" sz="2400" dirty="0" smtClean="0">
                <a:solidFill>
                  <a:srgbClr val="FAC810"/>
                </a:solidFill>
              </a:rPr>
              <a:t> </a:t>
            </a:r>
            <a:r>
              <a:rPr lang="en-US" sz="2400" dirty="0" smtClean="0"/>
              <a:t>is measured in cubic units like cubic </a:t>
            </a:r>
            <a:r>
              <a:rPr lang="en-US" sz="2400" dirty="0" err="1" smtClean="0"/>
              <a:t>metres</a:t>
            </a:r>
            <a:r>
              <a:rPr lang="en-US" sz="2400" dirty="0" smtClean="0"/>
              <a:t> (m3) or cubic </a:t>
            </a:r>
            <a:r>
              <a:rPr lang="en-US" sz="2400" dirty="0" err="1" smtClean="0"/>
              <a:t>centimetres</a:t>
            </a:r>
            <a:r>
              <a:rPr lang="en-US" sz="2400" dirty="0" smtClean="0"/>
              <a:t> (cm3).</a:t>
            </a:r>
          </a:p>
          <a:p>
            <a:pPr lvl="2"/>
            <a:r>
              <a:rPr lang="en-US" sz="2400" dirty="0" smtClean="0"/>
              <a:t>Volume of a</a:t>
            </a:r>
            <a:r>
              <a:rPr lang="en-US" sz="2400" dirty="0" smtClean="0">
                <a:solidFill>
                  <a:srgbClr val="FAC810"/>
                </a:solidFill>
              </a:rPr>
              <a:t> </a:t>
            </a:r>
            <a:r>
              <a:rPr lang="en-US" sz="2400" b="1" u="sng" dirty="0" smtClean="0">
                <a:solidFill>
                  <a:srgbClr val="FAC810"/>
                </a:solidFill>
              </a:rPr>
              <a:t>liquid</a:t>
            </a:r>
            <a:r>
              <a:rPr lang="en-US" sz="2400" dirty="0" smtClean="0">
                <a:solidFill>
                  <a:srgbClr val="FAC810"/>
                </a:solidFill>
              </a:rPr>
              <a:t> </a:t>
            </a:r>
            <a:r>
              <a:rPr lang="en-US" sz="2400" dirty="0" smtClean="0"/>
              <a:t>is measured in </a:t>
            </a:r>
            <a:r>
              <a:rPr lang="en-US" sz="2400" dirty="0" err="1" smtClean="0"/>
              <a:t>litres</a:t>
            </a:r>
            <a:r>
              <a:rPr lang="en-US" sz="2400" dirty="0" smtClean="0"/>
              <a:t> (L).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439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329"/>
            <a:ext cx="9144000" cy="82982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/>
              <a:t>Density – a physical property related to mass and volume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8417"/>
            <a:ext cx="9144000" cy="37338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Density is the </a:t>
            </a:r>
            <a:r>
              <a:rPr lang="en-US" sz="3200" b="1" u="sng" dirty="0" smtClean="0">
                <a:solidFill>
                  <a:srgbClr val="FAC810"/>
                </a:solidFill>
              </a:rPr>
              <a:t>mass of a material</a:t>
            </a:r>
            <a:r>
              <a:rPr lang="en-US" sz="3200" dirty="0" smtClean="0">
                <a:solidFill>
                  <a:srgbClr val="FAC810"/>
                </a:solidFill>
              </a:rPr>
              <a:t> </a:t>
            </a:r>
            <a:r>
              <a:rPr lang="en-US" sz="3200" dirty="0" smtClean="0"/>
              <a:t>that occupies a </a:t>
            </a:r>
            <a:r>
              <a:rPr lang="en-US" sz="3200" b="1" u="sng" dirty="0" smtClean="0">
                <a:solidFill>
                  <a:srgbClr val="FAC810"/>
                </a:solidFill>
              </a:rPr>
              <a:t>certain volume.</a:t>
            </a:r>
          </a:p>
          <a:p>
            <a:pPr lvl="1"/>
            <a:r>
              <a:rPr lang="en-US" sz="2800" dirty="0" smtClean="0"/>
              <a:t>Common density units are grams per cubic </a:t>
            </a:r>
            <a:r>
              <a:rPr lang="en-US" sz="2800" dirty="0" err="1" smtClean="0"/>
              <a:t>centimetre</a:t>
            </a:r>
            <a:r>
              <a:rPr lang="en-US" sz="2800" dirty="0" smtClean="0"/>
              <a:t> (g/cm3) for solids, and grams per </a:t>
            </a:r>
            <a:r>
              <a:rPr lang="en-US" sz="2800" dirty="0" err="1" smtClean="0"/>
              <a:t>millilitre</a:t>
            </a:r>
            <a:r>
              <a:rPr lang="en-US" sz="2800" dirty="0" smtClean="0"/>
              <a:t> (g/mL) for liquids.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920583" y="5329015"/>
            <a:ext cx="2066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INSERT FIGURE 2.6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951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329"/>
            <a:ext cx="7772400" cy="746987"/>
          </a:xfrm>
        </p:spPr>
        <p:txBody>
          <a:bodyPr/>
          <a:lstStyle/>
          <a:p>
            <a:pPr algn="ctr"/>
            <a:r>
              <a:rPr lang="en-US" b="1" dirty="0" smtClean="0"/>
              <a:t>Determining density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3274"/>
            <a:ext cx="9144000" cy="190645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Typically, density is </a:t>
            </a:r>
            <a:r>
              <a:rPr lang="en-US" sz="3200" b="1" u="sng" dirty="0" smtClean="0">
                <a:solidFill>
                  <a:srgbClr val="FAC810"/>
                </a:solidFill>
              </a:rPr>
              <a:t>calculated. </a:t>
            </a:r>
          </a:p>
          <a:p>
            <a:pPr lvl="1"/>
            <a:r>
              <a:rPr lang="en-US" sz="2800" dirty="0" smtClean="0"/>
              <a:t>First you measure the </a:t>
            </a:r>
            <a:r>
              <a:rPr lang="en-US" sz="2800" b="1" u="sng" dirty="0" smtClean="0">
                <a:solidFill>
                  <a:srgbClr val="FAC810"/>
                </a:solidFill>
              </a:rPr>
              <a:t>mass and volume</a:t>
            </a:r>
            <a:r>
              <a:rPr lang="en-US" sz="2800" dirty="0" smtClean="0"/>
              <a:t>, then use the following equation: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636730" y="2913010"/>
            <a:ext cx="34650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Density Equation</a:t>
            </a:r>
          </a:p>
          <a:p>
            <a:pPr algn="ctr"/>
            <a:endParaRPr lang="en-US" sz="2800" dirty="0"/>
          </a:p>
          <a:p>
            <a:r>
              <a:rPr lang="en-US" sz="2800" b="1" dirty="0" smtClean="0">
                <a:solidFill>
                  <a:srgbClr val="FAC810"/>
                </a:solidFill>
              </a:rPr>
              <a:t>density = __</a:t>
            </a:r>
            <a:r>
              <a:rPr lang="en-US" sz="2800" b="1" u="sng" dirty="0" smtClean="0">
                <a:solidFill>
                  <a:srgbClr val="FAC810"/>
                </a:solidFill>
              </a:rPr>
              <a:t>mass__</a:t>
            </a:r>
            <a:endParaRPr lang="en-US" sz="2800" b="1" dirty="0" smtClean="0">
              <a:solidFill>
                <a:srgbClr val="FAC810"/>
              </a:solidFill>
            </a:endParaRPr>
          </a:p>
          <a:p>
            <a:r>
              <a:rPr lang="en-US" sz="2800" b="1" dirty="0">
                <a:solidFill>
                  <a:srgbClr val="FAC810"/>
                </a:solidFill>
              </a:rPr>
              <a:t> </a:t>
            </a:r>
            <a:r>
              <a:rPr lang="en-US" sz="2800" b="1" dirty="0" smtClean="0">
                <a:solidFill>
                  <a:srgbClr val="FAC810"/>
                </a:solidFill>
              </a:rPr>
              <a:t>                 volume</a:t>
            </a:r>
            <a:endParaRPr lang="en-US" sz="2800" b="1" dirty="0">
              <a:solidFill>
                <a:srgbClr val="FAC81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882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45462" y="41417"/>
            <a:ext cx="791018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Example: </a:t>
            </a:r>
            <a:endParaRPr lang="en-US" sz="3200" b="1" u="sng" dirty="0"/>
          </a:p>
          <a:p>
            <a:pPr algn="ctr"/>
            <a:r>
              <a:rPr lang="en-US" sz="3200" dirty="0" smtClean="0"/>
              <a:t>If a sample of jet fuel has a mass of 8.30g and a volume of 10.3 mL, what is its density?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-1" y="2222724"/>
            <a:ext cx="33131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Mass = 8.30 g</a:t>
            </a:r>
          </a:p>
          <a:p>
            <a:endParaRPr lang="en-US" sz="3200" dirty="0"/>
          </a:p>
          <a:p>
            <a:r>
              <a:rPr lang="en-US" sz="3200" dirty="0" smtClean="0"/>
              <a:t>Volume = 10.3 mL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348533" y="2029443"/>
            <a:ext cx="418287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density = __</a:t>
            </a:r>
            <a:r>
              <a:rPr lang="en-US" sz="3200" u="sng" dirty="0"/>
              <a:t>mass__</a:t>
            </a:r>
            <a:endParaRPr lang="en-US" sz="3200" dirty="0"/>
          </a:p>
          <a:p>
            <a:r>
              <a:rPr lang="en-US" sz="3200" dirty="0"/>
              <a:t>                  volume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46191" y="3244347"/>
            <a:ext cx="288521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= __</a:t>
            </a:r>
            <a:r>
              <a:rPr lang="en-US" sz="3200" u="sng" dirty="0" smtClean="0"/>
              <a:t>8.30g__</a:t>
            </a:r>
            <a:endParaRPr lang="en-US" sz="3200" dirty="0" smtClean="0"/>
          </a:p>
          <a:p>
            <a:r>
              <a:rPr lang="en-US" sz="3200" dirty="0"/>
              <a:t> </a:t>
            </a:r>
            <a:r>
              <a:rPr lang="en-US" sz="3200" dirty="0" smtClean="0"/>
              <a:t>    10.3 mL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646191" y="4652533"/>
            <a:ext cx="26524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accent3"/>
                </a:solidFill>
              </a:rPr>
              <a:t>= 0.806 g/mL</a:t>
            </a:r>
            <a:endParaRPr lang="en-US" sz="32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61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329"/>
            <a:ext cx="7772400" cy="85743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AC810"/>
                </a:solidFill>
              </a:rPr>
              <a:t>Activity</a:t>
            </a:r>
            <a:endParaRPr lang="en-US" b="1" dirty="0">
              <a:solidFill>
                <a:srgbClr val="FAC81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800" y="869761"/>
            <a:ext cx="8880974" cy="4624922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Finding Density</a:t>
            </a:r>
          </a:p>
          <a:p>
            <a:pPr lvl="1"/>
            <a:r>
              <a:rPr lang="en-US" sz="2800" dirty="0" smtClean="0"/>
              <a:t>I will provide you and a partner with a set of cubes of different materials.</a:t>
            </a:r>
          </a:p>
          <a:p>
            <a:pPr lvl="2"/>
            <a:r>
              <a:rPr lang="en-US" sz="2600" dirty="0" smtClean="0"/>
              <a:t>Using a ruler, measure the volume of each cube. What units will you use?</a:t>
            </a:r>
          </a:p>
          <a:p>
            <a:pPr lvl="2"/>
            <a:r>
              <a:rPr lang="en-US" sz="2600" dirty="0" smtClean="0"/>
              <a:t>Measure the mass of each cube. Make sure to report it in the correct units.</a:t>
            </a:r>
          </a:p>
          <a:p>
            <a:endParaRPr lang="en-US" sz="3200" dirty="0" smtClean="0"/>
          </a:p>
          <a:p>
            <a:r>
              <a:rPr lang="en-US" sz="3200" dirty="0" smtClean="0"/>
              <a:t>Which material was the most dense? Which material was the least dense?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66678305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2677</TotalTime>
  <Words>1052</Words>
  <Application>Microsoft Macintosh PowerPoint</Application>
  <PresentationFormat>On-screen Show (4:3)</PresentationFormat>
  <Paragraphs>103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Urban Pop</vt:lpstr>
      <vt:lpstr>2.2 – What are some ways to describe matter?</vt:lpstr>
      <vt:lpstr>Concept 1 – matter can be described by its physical properties</vt:lpstr>
      <vt:lpstr>Qualitative physical properties</vt:lpstr>
      <vt:lpstr>Quantitative physical properties</vt:lpstr>
      <vt:lpstr>Mass and volume</vt:lpstr>
      <vt:lpstr>Density – a physical property related to mass and volume</vt:lpstr>
      <vt:lpstr>Determining density</vt:lpstr>
      <vt:lpstr>PowerPoint Presentation</vt:lpstr>
      <vt:lpstr>Activity</vt:lpstr>
      <vt:lpstr>Concept 2 – matter can be described by its chemical properties</vt:lpstr>
      <vt:lpstr>PowerPoint Presentation</vt:lpstr>
      <vt:lpstr>Concept 3 – matter can be described based on physical and chemical changes</vt:lpstr>
      <vt:lpstr>Physical Changes</vt:lpstr>
      <vt:lpstr>Chemistry changes</vt:lpstr>
      <vt:lpstr>Law of conservation of mass</vt:lpstr>
      <vt:lpstr>Concept 4 – matter can be classified based on how it responds to physical and chemical changes</vt:lpstr>
      <vt:lpstr>Table 2.1 – classifying matter based on physical changes and chemical changes</vt:lpstr>
    </vt:vector>
  </TitlesOfParts>
  <Company>Teacher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2.2 – What are some ways to describe matter?</dc:title>
  <dc:creator>Danielle Martel</dc:creator>
  <cp:lastModifiedBy>Danielle Martel</cp:lastModifiedBy>
  <cp:revision>21</cp:revision>
  <dcterms:created xsi:type="dcterms:W3CDTF">2017-11-10T16:33:58Z</dcterms:created>
  <dcterms:modified xsi:type="dcterms:W3CDTF">2018-01-15T05:07:30Z</dcterms:modified>
</cp:coreProperties>
</file>