
<file path=[Content_Types].xml><?xml version="1.0" encoding="utf-8"?>
<Types xmlns="http://schemas.openxmlformats.org/package/2006/content-types">
  <Default Extension="xml" ContentType="application/xml"/>
  <Default Extension="pbm" ContentType="image/png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95" r:id="rId3"/>
    <p:sldId id="29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9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September 3,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3,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3,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3,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e.kahoot.it/kahoots/my-kahoot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bm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7283" y="2252614"/>
            <a:ext cx="3582798" cy="3008526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 smtClean="0"/>
              <a:t>Descent with Modification: A Darwinian View of Life</a:t>
            </a:r>
            <a:endParaRPr lang="en-US" sz="4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7282" y="5457675"/>
            <a:ext cx="3582799" cy="5717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Ms. Martel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567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pagos-torto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484" y="0"/>
            <a:ext cx="3978354" cy="2742525"/>
          </a:xfrm>
          <a:prstGeom prst="rect">
            <a:avLst/>
          </a:prstGeom>
        </p:spPr>
      </p:pic>
      <p:pic>
        <p:nvPicPr>
          <p:cNvPr id="7" name="Picture 6" descr="Galapagos-Tortoise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29" y="864638"/>
            <a:ext cx="3669425" cy="24453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57" y="3309943"/>
            <a:ext cx="8252514" cy="3211695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3) The Galapagos Islands</a:t>
            </a:r>
            <a:r>
              <a:rPr lang="en-US" sz="2800" dirty="0" smtClean="0"/>
              <a:t>: </a:t>
            </a:r>
            <a:r>
              <a:rPr lang="en-US" sz="2800" b="1" dirty="0" smtClean="0"/>
              <a:t>the most influential </a:t>
            </a:r>
            <a:r>
              <a:rPr lang="en-US" sz="2800" dirty="0" smtClean="0"/>
              <a:t>stop on Darwin’s voyage.</a:t>
            </a:r>
          </a:p>
          <a:p>
            <a:pPr lvl="1"/>
            <a:r>
              <a:rPr lang="en-US" sz="2600" dirty="0" smtClean="0"/>
              <a:t>Darwin noted that although they were close together they had very </a:t>
            </a:r>
            <a:r>
              <a:rPr lang="en-US" sz="2600" b="1" dirty="0" smtClean="0"/>
              <a:t>different climates.</a:t>
            </a:r>
          </a:p>
          <a:p>
            <a:pPr lvl="1"/>
            <a:r>
              <a:rPr lang="en-US" sz="2600" dirty="0" smtClean="0"/>
              <a:t>He was fascinated by the land tortoises, marine iguanas, and finches that varied in </a:t>
            </a:r>
            <a:r>
              <a:rPr lang="en-US" sz="2600" b="1" dirty="0" smtClean="0"/>
              <a:t>predictable ways from one island to another. </a:t>
            </a:r>
            <a:endParaRPr lang="en-US" sz="2600" b="1" dirty="0"/>
          </a:p>
        </p:txBody>
      </p:sp>
      <p:pic>
        <p:nvPicPr>
          <p:cNvPr id="6" name="Picture 5" descr="saddleb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25" y="1"/>
            <a:ext cx="3692064" cy="249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02" y="2999151"/>
            <a:ext cx="8225491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 noted that the shape of tortoise’s shell could be used to identify </a:t>
            </a:r>
            <a:r>
              <a:rPr lang="en-US" sz="2800" b="1" dirty="0" smtClean="0"/>
              <a:t>which island it inhabited. </a:t>
            </a:r>
          </a:p>
          <a:p>
            <a:r>
              <a:rPr lang="en-US" sz="2800" dirty="0" smtClean="0"/>
              <a:t>He also collected an assortment of birds that had </a:t>
            </a:r>
            <a:r>
              <a:rPr lang="en-US" sz="2800" b="1" dirty="0" smtClean="0"/>
              <a:t>differently shaped beaks. </a:t>
            </a:r>
            <a:r>
              <a:rPr lang="en-US" sz="2800" dirty="0" smtClean="0"/>
              <a:t>At first he thought they were wrens, finches, warblers, and blackbirds. </a:t>
            </a:r>
            <a:endParaRPr lang="en-US" sz="2800" dirty="0"/>
          </a:p>
        </p:txBody>
      </p:sp>
      <p:pic>
        <p:nvPicPr>
          <p:cNvPr id="4" name="Picture 3" descr="Darwin-fin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2" y="0"/>
            <a:ext cx="8225491" cy="304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4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90" y="643083"/>
            <a:ext cx="7024744" cy="769162"/>
          </a:xfrm>
        </p:spPr>
        <p:txBody>
          <a:bodyPr/>
          <a:lstStyle/>
          <a:p>
            <a:r>
              <a:rPr lang="en-US" b="1" dirty="0" smtClean="0"/>
              <a:t>The Journey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90" y="1506751"/>
            <a:ext cx="8225492" cy="4329557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Darwin </a:t>
            </a:r>
            <a:r>
              <a:rPr lang="en-US" sz="2800" i="1" dirty="0"/>
              <a:t>o</a:t>
            </a:r>
            <a:r>
              <a:rPr lang="en-US" sz="2800" i="1" dirty="0" smtClean="0"/>
              <a:t>bserved that the </a:t>
            </a:r>
            <a:r>
              <a:rPr lang="en-US" sz="2800" b="1" i="1" dirty="0" smtClean="0"/>
              <a:t>characteristics of many animals and plants varied noticeably </a:t>
            </a:r>
            <a:r>
              <a:rPr lang="en-US" sz="2800" i="1" dirty="0" smtClean="0"/>
              <a:t>among the different islands of the Galapagos.</a:t>
            </a:r>
          </a:p>
          <a:p>
            <a:pPr lvl="1"/>
            <a:endParaRPr lang="en-US" sz="2600" i="1" dirty="0" smtClean="0"/>
          </a:p>
          <a:p>
            <a:pPr lvl="1"/>
            <a:endParaRPr lang="en-US" sz="2600" i="1" dirty="0"/>
          </a:p>
          <a:p>
            <a:pPr lvl="1"/>
            <a:r>
              <a:rPr lang="en-US" sz="2600" dirty="0" smtClean="0"/>
              <a:t>He began to wonder if animals living on different islands had once been members of </a:t>
            </a:r>
            <a:r>
              <a:rPr lang="en-US" sz="2600" b="1" dirty="0" smtClean="0"/>
              <a:t>the same species.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746" y="2996186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4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07" y="689915"/>
            <a:ext cx="822858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1.2 </a:t>
            </a:r>
            <a:r>
              <a:rPr lang="mr-IN" b="1" dirty="0" smtClean="0"/>
              <a:t>–</a:t>
            </a:r>
            <a:r>
              <a:rPr lang="en-US" b="1" dirty="0" smtClean="0"/>
              <a:t> IDEAS THAT SHAPED DARWIN’S THINKING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07" y="1859872"/>
            <a:ext cx="8228587" cy="46789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Darwin’s voyage came during one of the </a:t>
            </a:r>
            <a:r>
              <a:rPr lang="en-US" sz="2800" b="1" dirty="0" smtClean="0"/>
              <a:t>most exciting periods </a:t>
            </a:r>
            <a:r>
              <a:rPr lang="en-US" sz="2800" dirty="0" smtClean="0"/>
              <a:t>in the history of Western science.</a:t>
            </a:r>
          </a:p>
          <a:p>
            <a:pPr lvl="1"/>
            <a:r>
              <a:rPr lang="en-US" sz="2600" dirty="0" smtClean="0"/>
              <a:t>During this time a rich fossil record was </a:t>
            </a:r>
            <a:r>
              <a:rPr lang="en-US" sz="2600" b="1" dirty="0" smtClean="0"/>
              <a:t>challenging the traditional view </a:t>
            </a:r>
            <a:r>
              <a:rPr lang="en-US" sz="2600" dirty="0" smtClean="0"/>
              <a:t>that Earth had been created only a few thousand years ago.</a:t>
            </a:r>
          </a:p>
          <a:p>
            <a:pPr lvl="1"/>
            <a:r>
              <a:rPr lang="en-US" sz="2600" dirty="0" smtClean="0"/>
              <a:t>Darwin began to realize that what he was observing </a:t>
            </a:r>
            <a:r>
              <a:rPr lang="en-US" sz="2600" b="1" dirty="0" smtClean="0"/>
              <a:t>did not fit into this view of unchanging life.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50529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07" y="636328"/>
            <a:ext cx="8201564" cy="78267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An Ancient, Changing Earth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07" y="1648607"/>
            <a:ext cx="8201564" cy="41877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During the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centuries, scientists gathered information suggesting that Earth was </a:t>
            </a:r>
            <a:r>
              <a:rPr lang="en-US" sz="2800" b="1" dirty="0" smtClean="0"/>
              <a:t>very old and had changed slowly over time.</a:t>
            </a:r>
          </a:p>
          <a:p>
            <a:r>
              <a:rPr lang="en-US" sz="2800" i="1" dirty="0" smtClean="0"/>
              <a:t>Hutton and Lyell helped scientists recognize that Earth is many millions of years old, and the </a:t>
            </a:r>
            <a:r>
              <a:rPr lang="en-US" sz="2800" b="1" i="1" dirty="0" smtClean="0"/>
              <a:t>processes that changed Earth in the past are the same that operate in the present</a:t>
            </a:r>
            <a:r>
              <a:rPr lang="en-US" sz="2800" i="1" dirty="0" smtClean="0"/>
              <a:t>. 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607" y="5238841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08" y="702518"/>
            <a:ext cx="4175096" cy="201298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Hutton and Geological Change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07" y="3053254"/>
            <a:ext cx="8255610" cy="34855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 1795, James Hutton proposed that l</a:t>
            </a:r>
            <a:r>
              <a:rPr lang="en-US" sz="2800" b="1" dirty="0" smtClean="0"/>
              <a:t>ayers of rock form very slowly.</a:t>
            </a:r>
          </a:p>
          <a:p>
            <a:pPr lvl="1"/>
            <a:r>
              <a:rPr lang="en-US" sz="2600" dirty="0" smtClean="0"/>
              <a:t>Also that some rocks are moved up by </a:t>
            </a:r>
            <a:r>
              <a:rPr lang="en-US" sz="2600" b="1" dirty="0" smtClean="0"/>
              <a:t>forces beneath Earth’s surface.</a:t>
            </a:r>
          </a:p>
          <a:p>
            <a:pPr lvl="1"/>
            <a:r>
              <a:rPr lang="en-US" sz="2600" dirty="0" smtClean="0"/>
              <a:t>And that rocks, mountains, and valleys are shaped by natural forces including rain, wind, heat, and cold temperatures.</a:t>
            </a:r>
          </a:p>
          <a:p>
            <a:pPr lvl="1"/>
            <a:r>
              <a:rPr lang="en-US" sz="2600" dirty="0" smtClean="0"/>
              <a:t>Hutton proposed that these </a:t>
            </a:r>
            <a:r>
              <a:rPr lang="en-US" sz="2600" b="1" dirty="0" smtClean="0"/>
              <a:t>processes occur very slowly over millions of years. 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574" y="0"/>
            <a:ext cx="4695426" cy="29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7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85" y="487718"/>
            <a:ext cx="3996350" cy="2403416"/>
          </a:xfrm>
        </p:spPr>
        <p:txBody>
          <a:bodyPr/>
          <a:lstStyle/>
          <a:p>
            <a:pPr algn="ctr"/>
            <a:r>
              <a:rPr lang="en-US" b="1" dirty="0" smtClean="0"/>
              <a:t>Lyell’s Principles of Geology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13" y="3391393"/>
            <a:ext cx="8171446" cy="32284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Lyell stressed that scientists must explain past events in terms of processes that they can observe such as </a:t>
            </a:r>
            <a:r>
              <a:rPr lang="en-US" sz="2800" b="1" dirty="0" smtClean="0"/>
              <a:t>volcanic eruptions and erosion. </a:t>
            </a:r>
          </a:p>
          <a:p>
            <a:pPr lvl="1"/>
            <a:r>
              <a:rPr lang="en-US" sz="2600" dirty="0" smtClean="0"/>
              <a:t>His work explained how geological features could be </a:t>
            </a:r>
            <a:r>
              <a:rPr lang="en-US" sz="2600" b="1" dirty="0" smtClean="0"/>
              <a:t>built up or torn down over long periods of time</a:t>
            </a:r>
            <a:r>
              <a:rPr lang="en-US" sz="2600" dirty="0" smtClean="0"/>
              <a:t>.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607" y="1"/>
            <a:ext cx="4955393" cy="34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08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91" y="729475"/>
            <a:ext cx="8225491" cy="36612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understanding of geology influenced Darwin in two ways.</a:t>
            </a:r>
          </a:p>
          <a:p>
            <a:pPr lvl="1"/>
            <a:r>
              <a:rPr lang="en-US" sz="2600" dirty="0" smtClean="0"/>
              <a:t>1. If Earth could change over time, </a:t>
            </a:r>
            <a:r>
              <a:rPr lang="en-US" sz="2600" b="1" dirty="0" smtClean="0"/>
              <a:t>might life change as well</a:t>
            </a:r>
            <a:r>
              <a:rPr lang="en-US" sz="2600" dirty="0" smtClean="0"/>
              <a:t>?</a:t>
            </a:r>
          </a:p>
          <a:p>
            <a:pPr lvl="1"/>
            <a:r>
              <a:rPr lang="en-US" sz="2600" dirty="0" smtClean="0"/>
              <a:t>2. He realized that it would have taken many years for life to change in the way he suggested. </a:t>
            </a:r>
            <a:r>
              <a:rPr lang="en-US" sz="2600" b="1" dirty="0" smtClean="0"/>
              <a:t>This would have been possible only if Earth were extremely old. </a:t>
            </a:r>
            <a:endParaRPr lang="en-US" sz="2600" b="1" dirty="0"/>
          </a:p>
        </p:txBody>
      </p:sp>
      <p:pic>
        <p:nvPicPr>
          <p:cNvPr id="5" name="Picture 4" descr="c3fc4d715fe4a8d43e8b6dcfb806ee91e94f8fa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13" y="4161072"/>
            <a:ext cx="7121076" cy="23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58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54" y="625898"/>
            <a:ext cx="8161028" cy="80615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Lamarck’s Evolution Hypotheses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57" y="1486032"/>
            <a:ext cx="8266025" cy="436378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Jean-Baptiste Lamarck was among the first scientists to recognize that living things have changed over time. </a:t>
            </a:r>
          </a:p>
          <a:p>
            <a:pPr lvl="1"/>
            <a:r>
              <a:rPr lang="en-US" sz="2600" dirty="0" smtClean="0"/>
              <a:t>He also realized that organisms were </a:t>
            </a:r>
            <a:r>
              <a:rPr lang="en-US" sz="2600" b="1" dirty="0" smtClean="0"/>
              <a:t>somehow adapted to their environments. </a:t>
            </a:r>
          </a:p>
          <a:p>
            <a:pPr lvl="1"/>
            <a:r>
              <a:rPr lang="en-US" sz="2600" i="1" dirty="0" smtClean="0"/>
              <a:t>Lamarck proposed that by </a:t>
            </a:r>
            <a:r>
              <a:rPr lang="en-US" sz="2600" b="1" i="1" dirty="0" smtClean="0"/>
              <a:t>selective use or disuse of organs</a:t>
            </a:r>
            <a:r>
              <a:rPr lang="en-US" sz="2600" i="1" dirty="0" smtClean="0"/>
              <a:t>, organisms acquired or lost certain traits during their lifetime. These traits could then be </a:t>
            </a:r>
            <a:r>
              <a:rPr lang="en-US" sz="2600" b="1" i="1" dirty="0" smtClean="0"/>
              <a:t>passed on to their offspring</a:t>
            </a:r>
            <a:r>
              <a:rPr lang="en-US" sz="2600" i="1" dirty="0" smtClean="0"/>
              <a:t>. Over time, this process led to </a:t>
            </a:r>
            <a:r>
              <a:rPr lang="en-US" sz="2600" b="1" i="1" dirty="0" smtClean="0"/>
              <a:t>change in a species</a:t>
            </a:r>
            <a:r>
              <a:rPr lang="en-US" sz="2600" i="1" dirty="0" smtClean="0"/>
              <a:t>. 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50" y="5382210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7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04" y="702455"/>
            <a:ext cx="8144420" cy="5809352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A) Tendency Toward Perfection:</a:t>
            </a:r>
            <a:r>
              <a:rPr lang="en-US" sz="2800" dirty="0" smtClean="0"/>
              <a:t> he proposed organisms </a:t>
            </a:r>
            <a:r>
              <a:rPr lang="en-US" sz="2800" b="1" dirty="0" smtClean="0"/>
              <a:t>change and acquire features </a:t>
            </a:r>
            <a:r>
              <a:rPr lang="en-US" sz="2800" dirty="0" smtClean="0"/>
              <a:t>that help them live successfully in their environments.</a:t>
            </a:r>
          </a:p>
          <a:p>
            <a:r>
              <a:rPr lang="en-US" sz="2800" b="1" i="1" dirty="0" smtClean="0"/>
              <a:t>B) Use and Disuse</a:t>
            </a:r>
            <a:r>
              <a:rPr lang="en-US" sz="2800" i="1" dirty="0" smtClean="0"/>
              <a:t>: </a:t>
            </a:r>
            <a:r>
              <a:rPr lang="en-US" sz="2800" dirty="0" smtClean="0"/>
              <a:t>he proposed organisms could </a:t>
            </a:r>
            <a:r>
              <a:rPr lang="en-US" sz="2800" b="1" dirty="0" smtClean="0"/>
              <a:t>alter the size or shape of particular organs </a:t>
            </a:r>
            <a:r>
              <a:rPr lang="en-US" sz="2800" dirty="0" smtClean="0"/>
              <a:t>by using their bodies in new ways. </a:t>
            </a:r>
          </a:p>
          <a:p>
            <a:r>
              <a:rPr lang="en-US" sz="2800" b="1" i="1" dirty="0" smtClean="0"/>
              <a:t>C) Inheritance of Acquired Traits</a:t>
            </a:r>
            <a:r>
              <a:rPr lang="en-US" sz="2800" dirty="0" smtClean="0"/>
              <a:t>: Lamarck thought that </a:t>
            </a:r>
            <a:r>
              <a:rPr lang="en-US" sz="2800" b="1" dirty="0" smtClean="0"/>
              <a:t>acquired characteristics could be inherited</a:t>
            </a:r>
            <a:r>
              <a:rPr lang="en-US" sz="2800" dirty="0" smtClean="0"/>
              <a:t>. Ex. if a giraffe elongated it’s neck to reach higher trees, it’s offspring would inherit the elongated neck.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44430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512259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hlinkClick r:id="rId2"/>
              </a:rPr>
              <a:t>KAHOOT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312780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67" y="766765"/>
            <a:ext cx="9170667" cy="51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87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07" y="568325"/>
            <a:ext cx="8242099" cy="7151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Evaluating Lamarck’s Hypotheses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07" y="1364443"/>
            <a:ext cx="8242099" cy="40935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Lamarck’s hypotheses was incorrect in several ways.</a:t>
            </a:r>
          </a:p>
          <a:p>
            <a:pPr lvl="1"/>
            <a:r>
              <a:rPr lang="en-US" sz="2600" dirty="0" smtClean="0"/>
              <a:t>Lamarck like Darwin </a:t>
            </a:r>
            <a:r>
              <a:rPr lang="en-US" sz="2600" b="1" dirty="0" smtClean="0"/>
              <a:t>did not know how traits are inherited.</a:t>
            </a:r>
          </a:p>
          <a:p>
            <a:pPr lvl="1"/>
            <a:r>
              <a:rPr lang="en-US" sz="2600" dirty="0" smtClean="0"/>
              <a:t>He did not know that an organism’s </a:t>
            </a:r>
            <a:r>
              <a:rPr lang="en-US" sz="2600" b="1" dirty="0" err="1" smtClean="0"/>
              <a:t>behaviour</a:t>
            </a:r>
            <a:r>
              <a:rPr lang="en-US" sz="2600" b="1" dirty="0" smtClean="0"/>
              <a:t> has no effect </a:t>
            </a:r>
            <a:r>
              <a:rPr lang="en-US" sz="2600" dirty="0" smtClean="0"/>
              <a:t>on it’s heritable characteristics.</a:t>
            </a:r>
          </a:p>
          <a:p>
            <a:pPr lvl="1"/>
            <a:r>
              <a:rPr lang="en-US" sz="2600" dirty="0" smtClean="0"/>
              <a:t>However, he was the </a:t>
            </a:r>
            <a:r>
              <a:rPr lang="en-US" sz="2600" b="1" dirty="0" smtClean="0"/>
              <a:t>first to develop a hypotheses of evolution </a:t>
            </a:r>
            <a:r>
              <a:rPr lang="en-US" sz="2600" dirty="0" smtClean="0"/>
              <a:t>and to realize that organisms adapt to their environment.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49247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9" y="351259"/>
            <a:ext cx="3807188" cy="12158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Population Growth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79" y="1567156"/>
            <a:ext cx="8211980" cy="486359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Another important influence on Darwin came from economist Thomas Malthus.</a:t>
            </a:r>
          </a:p>
          <a:p>
            <a:pPr lvl="1"/>
            <a:r>
              <a:rPr lang="en-US" sz="2600" dirty="0" smtClean="0"/>
              <a:t>In 1798, Malthus noted that </a:t>
            </a:r>
            <a:r>
              <a:rPr lang="en-US" sz="2600" b="1" dirty="0" smtClean="0"/>
              <a:t>babies were being born faster than people were dying.</a:t>
            </a:r>
          </a:p>
          <a:p>
            <a:pPr lvl="1"/>
            <a:r>
              <a:rPr lang="en-US" sz="2600" i="1" dirty="0" smtClean="0"/>
              <a:t>Malthus reasoned that if the human population continued to grow unchecked, sooner or later there would be </a:t>
            </a:r>
            <a:r>
              <a:rPr lang="en-US" sz="2600" b="1" i="1" dirty="0" smtClean="0"/>
              <a:t>insufficient living space and food for everyone.</a:t>
            </a:r>
            <a:endParaRPr lang="en-US" sz="2600" b="1" dirty="0" smtClean="0"/>
          </a:p>
          <a:p>
            <a:r>
              <a:rPr lang="en-US" sz="2800" dirty="0" smtClean="0"/>
              <a:t>Darwin developed questions around this  proposal that became </a:t>
            </a:r>
            <a:r>
              <a:rPr lang="en-US" sz="2800" b="1" dirty="0" smtClean="0"/>
              <a:t>central to his explanation of evolutionary change</a:t>
            </a:r>
            <a:r>
              <a:rPr lang="en-US" sz="2800" dirty="0" smtClean="0"/>
              <a:t>, such as</a:t>
            </a: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</a:p>
          <a:p>
            <a:pPr lvl="1"/>
            <a:r>
              <a:rPr lang="en-US" sz="2600" dirty="0" smtClean="0"/>
              <a:t>What factors determine which offspring survive and reproduce?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92591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1837" y="3647693"/>
            <a:ext cx="8350192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9931" y="3688223"/>
            <a:ext cx="87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1750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17454" y="3674713"/>
            <a:ext cx="87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1800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9930" y="310729"/>
            <a:ext cx="3648141" cy="27238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1785 </a:t>
            </a:r>
            <a:r>
              <a:rPr lang="mr-IN" sz="2400" dirty="0" smtClean="0"/>
              <a:t>–</a:t>
            </a:r>
            <a:r>
              <a:rPr lang="en-US" sz="2400" dirty="0" smtClean="0"/>
              <a:t> James Hutton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Proposed </a:t>
            </a:r>
            <a:r>
              <a:rPr lang="en-US" sz="2100" b="1" dirty="0" smtClean="0"/>
              <a:t>Earth is shaped by geological forces</a:t>
            </a:r>
            <a:r>
              <a:rPr lang="en-US" sz="2100" dirty="0" smtClean="0"/>
              <a:t> that took place over extremely long periods of time. Estimates Earth to be millions of years old.</a:t>
            </a:r>
            <a:endParaRPr lang="en-US" sz="21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999722" y="3034551"/>
            <a:ext cx="1878119" cy="613142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34700" y="4431271"/>
            <a:ext cx="4364258" cy="20774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1798 </a:t>
            </a:r>
            <a:r>
              <a:rPr lang="mr-IN" sz="2400" dirty="0" smtClean="0"/>
              <a:t>–</a:t>
            </a:r>
            <a:r>
              <a:rPr lang="en-US" sz="2400" dirty="0" smtClean="0"/>
              <a:t> Thomas Malthus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Malthus predicts that the human population will grow faster than the space and food supplies </a:t>
            </a:r>
            <a:r>
              <a:rPr lang="en-US" sz="2100" b="1" dirty="0" smtClean="0"/>
              <a:t>needed to sustain it.</a:t>
            </a:r>
            <a:endParaRPr lang="en-US" sz="21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877701" y="3661203"/>
            <a:ext cx="639753" cy="77006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96700" y="553909"/>
            <a:ext cx="4350747" cy="276998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1809 </a:t>
            </a:r>
            <a:r>
              <a:rPr lang="mr-IN" sz="2400" dirty="0" smtClean="0"/>
              <a:t>–</a:t>
            </a:r>
            <a:r>
              <a:rPr lang="en-US" sz="2400" dirty="0" smtClean="0"/>
              <a:t> Jean </a:t>
            </a:r>
            <a:r>
              <a:rPr lang="mr-IN" sz="2400" dirty="0" smtClean="0"/>
              <a:t>–</a:t>
            </a:r>
            <a:r>
              <a:rPr lang="en-US" sz="2400" dirty="0" smtClean="0"/>
              <a:t> Baptiste Lamarck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Lamarck publishes his hypotheses of </a:t>
            </a:r>
            <a:r>
              <a:rPr lang="en-US" sz="2100" b="1" dirty="0" smtClean="0"/>
              <a:t>inheritance of acquired traits</a:t>
            </a:r>
            <a:r>
              <a:rPr lang="en-US" sz="2100" dirty="0" smtClean="0"/>
              <a:t>. The ideas are flawed, but is the first to propose a mechanism of evolution</a:t>
            </a:r>
            <a:endParaRPr lang="en-US" sz="21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553144" y="3323898"/>
            <a:ext cx="297256" cy="32379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52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10769" y="4163398"/>
            <a:ext cx="8350192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0542" y="3701733"/>
            <a:ext cx="87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1850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6065" y="3701733"/>
            <a:ext cx="87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1900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9931" y="5031435"/>
            <a:ext cx="2499652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1831 </a:t>
            </a:r>
            <a:r>
              <a:rPr lang="mr-IN" sz="2400" dirty="0" smtClean="0"/>
              <a:t>–</a:t>
            </a:r>
            <a:r>
              <a:rPr lang="en-US" sz="2400" dirty="0" smtClean="0"/>
              <a:t> Charles Darwin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Sets sail on the H.M.S. Beagle</a:t>
            </a:r>
            <a:endParaRPr lang="en-US" sz="2100" dirty="0"/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>
            <a:off x="1229559" y="4163398"/>
            <a:ext cx="520198" cy="868037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7701" y="716029"/>
            <a:ext cx="3553560" cy="27238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1858 </a:t>
            </a:r>
            <a:r>
              <a:rPr lang="mr-IN" sz="2400" dirty="0" smtClean="0"/>
              <a:t>–</a:t>
            </a:r>
            <a:r>
              <a:rPr lang="en-US" sz="2400" dirty="0" smtClean="0"/>
              <a:t> Alfred Wallace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Wallace writes to Darwin, speculating on evolution by natural selection, based on his studies of the </a:t>
            </a:r>
            <a:r>
              <a:rPr lang="en-US" sz="2100" b="1" dirty="0" smtClean="0"/>
              <a:t>distribution of plants and animals</a:t>
            </a:r>
            <a:endParaRPr lang="en-US" sz="21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702188" y="3439851"/>
            <a:ext cx="2733754" cy="626651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5884" y="358600"/>
            <a:ext cx="3445467" cy="33701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1833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CA" sz="2400" dirty="0" smtClean="0"/>
              <a:t>Charles Lyell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In the second volume of Principles of Geology, he explains that processes occurring now have </a:t>
            </a:r>
            <a:r>
              <a:rPr lang="en-US" sz="2100" b="1" dirty="0" smtClean="0"/>
              <a:t>shaped Earth’s geological features </a:t>
            </a:r>
            <a:r>
              <a:rPr lang="en-US" sz="2100" dirty="0" smtClean="0"/>
              <a:t>over long periods of time</a:t>
            </a:r>
            <a:endParaRPr lang="en-US" sz="21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601129" y="3728753"/>
            <a:ext cx="297256" cy="434646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91351" y="5031435"/>
            <a:ext cx="3877840" cy="11079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1859 </a:t>
            </a:r>
            <a:r>
              <a:rPr lang="mr-IN" sz="2400" dirty="0" smtClean="0"/>
              <a:t>–</a:t>
            </a:r>
            <a:r>
              <a:rPr lang="en-US" sz="2400" dirty="0" smtClean="0"/>
              <a:t> Charles Darwin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Publishes </a:t>
            </a:r>
            <a:r>
              <a:rPr lang="en-US" sz="2100" b="1" i="1" dirty="0" smtClean="0"/>
              <a:t>On the Origin of Species</a:t>
            </a:r>
            <a:endParaRPr lang="en-US" sz="21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52153" y="4163398"/>
            <a:ext cx="520198" cy="868037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70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07" y="663348"/>
            <a:ext cx="8228587" cy="728632"/>
          </a:xfrm>
        </p:spPr>
        <p:txBody>
          <a:bodyPr>
            <a:normAutofit/>
          </a:bodyPr>
          <a:lstStyle/>
          <a:p>
            <a:r>
              <a:rPr lang="en-US" b="1" dirty="0" smtClean="0"/>
              <a:t>1.3 </a:t>
            </a:r>
            <a:r>
              <a:rPr lang="mr-IN" b="1" dirty="0" smtClean="0"/>
              <a:t>–</a:t>
            </a:r>
            <a:r>
              <a:rPr lang="en-US" b="1" dirty="0" smtClean="0"/>
              <a:t> DARWIN PRESENTS HIS CASE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07" y="1648217"/>
            <a:ext cx="8228587" cy="46609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Darwin returned to England in 1836, he made some remarkable discoveries.</a:t>
            </a:r>
          </a:p>
          <a:p>
            <a:pPr lvl="1"/>
            <a:r>
              <a:rPr lang="en-US" sz="2600" dirty="0" smtClean="0"/>
              <a:t>The birds he collected turned out to be different species of finches, all of whom migrated over from South America, and subsequently </a:t>
            </a:r>
            <a:r>
              <a:rPr lang="en-US" sz="2600" b="1" dirty="0" smtClean="0"/>
              <a:t>became different species specialized to the island they inhabited. </a:t>
            </a:r>
          </a:p>
          <a:p>
            <a:pPr lvl="1"/>
            <a:r>
              <a:rPr lang="en-US" sz="2600" dirty="0" smtClean="0"/>
              <a:t>The tortoises and marine iguana’s had a similar story.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67184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19" y="635875"/>
            <a:ext cx="82150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Publication of </a:t>
            </a:r>
            <a:r>
              <a:rPr lang="en-US" b="1" i="1" dirty="0" smtClean="0"/>
              <a:t>On the Origin of Species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19" y="1846362"/>
            <a:ext cx="8215075" cy="473299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Darwin filled notebooks with his ideas about species diversity and the </a:t>
            </a:r>
            <a:r>
              <a:rPr lang="en-US" sz="2800" b="1" dirty="0" smtClean="0"/>
              <a:t>process that would later be called evolution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He did not rush to publish his thoughts as they would </a:t>
            </a:r>
            <a:r>
              <a:rPr lang="en-US" sz="2600" b="1" dirty="0" smtClean="0"/>
              <a:t>challenge fundamental scientific beliefs </a:t>
            </a:r>
            <a:r>
              <a:rPr lang="en-US" sz="2600" dirty="0" smtClean="0"/>
              <a:t>and spent 25 years gathering as much evidence as he could.</a:t>
            </a:r>
          </a:p>
          <a:p>
            <a:pPr lvl="1"/>
            <a:r>
              <a:rPr lang="en-US" sz="2600" dirty="0" smtClean="0"/>
              <a:t>In 1858 he received a short essay from Alfred Wallace, that summarized the </a:t>
            </a:r>
            <a:r>
              <a:rPr lang="en-US" sz="2600" b="1" dirty="0" smtClean="0"/>
              <a:t>same thoughts on evolutionary </a:t>
            </a:r>
            <a:r>
              <a:rPr lang="en-US" sz="2600" dirty="0" smtClean="0"/>
              <a:t>change Darwin had. </a:t>
            </a:r>
          </a:p>
          <a:p>
            <a:pPr lvl="2"/>
            <a:r>
              <a:rPr lang="en-US" sz="2400" dirty="0" smtClean="0"/>
              <a:t>At a scientific meeting later that year, Wallace’s essay was presented together with some of Darwin’s work.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6498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95" y="663801"/>
            <a:ext cx="820156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Inherited Variation and Artificial Selection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95" y="1833758"/>
            <a:ext cx="8201563" cy="463751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Darwin’s conversations with plant and animal breeders lead him to believe that there was </a:t>
            </a:r>
            <a:r>
              <a:rPr lang="en-US" sz="2800" b="1" dirty="0" smtClean="0"/>
              <a:t>heritable variation </a:t>
            </a:r>
            <a:r>
              <a:rPr lang="en-US" sz="2800" dirty="0" smtClean="0"/>
              <a:t>within an organism </a:t>
            </a:r>
            <a:r>
              <a:rPr lang="mr-IN" sz="2800" dirty="0" smtClean="0"/>
              <a:t>–</a:t>
            </a:r>
            <a:r>
              <a:rPr lang="en-US" sz="2800" dirty="0" smtClean="0"/>
              <a:t> differences that are </a:t>
            </a:r>
            <a:r>
              <a:rPr lang="en-US" sz="2800" b="1" dirty="0" smtClean="0"/>
              <a:t>passed from parents to offspring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Darwin termed the process of selective breeding of plants and animals </a:t>
            </a:r>
            <a:r>
              <a:rPr lang="en-US" sz="2600" b="1" dirty="0" smtClean="0"/>
              <a:t>artificial selection.</a:t>
            </a:r>
          </a:p>
          <a:p>
            <a:pPr lvl="1"/>
            <a:r>
              <a:rPr lang="en-US" sz="2600" i="1" dirty="0" smtClean="0"/>
              <a:t>In artificial selection, </a:t>
            </a:r>
            <a:r>
              <a:rPr lang="en-US" sz="2600" b="1" i="1" dirty="0" smtClean="0"/>
              <a:t>nature provided the variation</a:t>
            </a:r>
            <a:r>
              <a:rPr lang="en-US" sz="2600" i="1" dirty="0" smtClean="0"/>
              <a:t>, and humans selected those variations that they </a:t>
            </a:r>
            <a:r>
              <a:rPr lang="en-US" sz="2600" b="1" i="1" dirty="0" smtClean="0"/>
              <a:t>found useful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176" y="5728227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4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19" y="310729"/>
            <a:ext cx="4593957" cy="149960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Evolution by Natural Selection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19" y="1810336"/>
            <a:ext cx="4816263" cy="47284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Darwin’s next insight was to </a:t>
            </a:r>
            <a:r>
              <a:rPr lang="en-US" sz="2800" b="1" dirty="0" smtClean="0"/>
              <a:t>compare in nature to artificial selection.</a:t>
            </a:r>
          </a:p>
          <a:p>
            <a:pPr lvl="1"/>
            <a:r>
              <a:rPr lang="en-US" sz="2600" dirty="0" smtClean="0"/>
              <a:t>He developed a scientific hypothesis to explain </a:t>
            </a:r>
            <a:r>
              <a:rPr lang="en-US" sz="2600" b="1" dirty="0" smtClean="0"/>
              <a:t>how evolution occurs.</a:t>
            </a:r>
          </a:p>
          <a:p>
            <a:pPr lvl="1"/>
            <a:r>
              <a:rPr lang="en-US" sz="2600" dirty="0" smtClean="0"/>
              <a:t>This is where he made his greatest contribution </a:t>
            </a:r>
            <a:r>
              <a:rPr lang="mr-IN" sz="2600" dirty="0" smtClean="0"/>
              <a:t>–</a:t>
            </a:r>
            <a:r>
              <a:rPr lang="en-US" sz="2600" dirty="0" smtClean="0"/>
              <a:t> and </a:t>
            </a:r>
            <a:r>
              <a:rPr lang="en-US" sz="2600" b="1" dirty="0" smtClean="0"/>
              <a:t>his strongest break with the past.</a:t>
            </a:r>
            <a:endParaRPr lang="en-US" sz="2600" b="1" dirty="0"/>
          </a:p>
        </p:txBody>
      </p:sp>
      <p:pic>
        <p:nvPicPr>
          <p:cNvPr id="5" name="Picture 4" descr="913a6b3d81665307972aa3c3f7bdc4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83" y="0"/>
            <a:ext cx="3868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06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90" y="299937"/>
            <a:ext cx="4253071" cy="11456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Struggle for Existence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90" y="1445568"/>
            <a:ext cx="8198469" cy="316133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struggle for existence means members of each species compete regularly to </a:t>
            </a:r>
            <a:r>
              <a:rPr lang="en-US" sz="2800" b="1" dirty="0" smtClean="0"/>
              <a:t>obtain food, living space, and other necessities of life.</a:t>
            </a:r>
          </a:p>
          <a:p>
            <a:pPr lvl="1"/>
            <a:r>
              <a:rPr lang="en-US" sz="2600" dirty="0" smtClean="0"/>
              <a:t>In this struggle, the faster predators can </a:t>
            </a:r>
            <a:r>
              <a:rPr lang="en-US" sz="2600" b="1" dirty="0" smtClean="0"/>
              <a:t>catch more prey</a:t>
            </a:r>
            <a:r>
              <a:rPr lang="en-US" sz="2600" dirty="0" smtClean="0"/>
              <a:t>, and prey that are better camouflaged or have defenses can </a:t>
            </a:r>
            <a:r>
              <a:rPr lang="en-US" sz="2600" b="1" dirty="0" smtClean="0"/>
              <a:t>avoid being caught.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096" y="4148357"/>
            <a:ext cx="5185089" cy="29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3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33" y="301863"/>
            <a:ext cx="8181148" cy="1143000"/>
          </a:xfrm>
        </p:spPr>
        <p:txBody>
          <a:bodyPr/>
          <a:lstStyle/>
          <a:p>
            <a:pPr algn="ctr"/>
            <a:r>
              <a:rPr lang="en-US" b="1" dirty="0" smtClean="0"/>
              <a:t>Do Lima Beans Show Variation?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3" y="1444863"/>
            <a:ext cx="8181147" cy="500487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1. Count out 10 lima beans and measure the length of each in millimeters. Record your results.</a:t>
            </a:r>
          </a:p>
          <a:p>
            <a:r>
              <a:rPr lang="en-US" sz="2800" dirty="0" smtClean="0"/>
              <a:t>2. Combine your data with the data of two/three other classmates. Place all the data on one graph paper between the three of you. Plot the length on the x-axis, and the number of beans of each length on the y-axis.</a:t>
            </a:r>
          </a:p>
          <a:p>
            <a:pPr marL="68580" indent="0" algn="ctr">
              <a:buNone/>
            </a:pPr>
            <a:r>
              <a:rPr lang="en-US" sz="2800" b="1" i="1" dirty="0" smtClean="0"/>
              <a:t>Calculate the average length of the beans. Are most lima beans close to the average length? Would your graph look the same if you collected </a:t>
            </a:r>
            <a:r>
              <a:rPr lang="en-US" sz="2800" b="1" i="1" smtClean="0"/>
              <a:t>the entire </a:t>
            </a:r>
            <a:r>
              <a:rPr lang="en-US" sz="2800" b="1" i="1" dirty="0" smtClean="0"/>
              <a:t>classes data?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776071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5" y="1149254"/>
            <a:ext cx="367207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Survival of the Fittest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90" y="3134314"/>
            <a:ext cx="8198469" cy="354938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Darwin called the ability of an individual to survive and reproduce in its environment </a:t>
            </a:r>
            <a:r>
              <a:rPr lang="en-US" sz="2800" b="1" dirty="0" smtClean="0"/>
              <a:t>fitness</a:t>
            </a:r>
            <a:r>
              <a:rPr lang="en-US" sz="2800" dirty="0" smtClean="0"/>
              <a:t>. </a:t>
            </a:r>
          </a:p>
          <a:p>
            <a:pPr lvl="1"/>
            <a:r>
              <a:rPr lang="en-US" sz="2600" dirty="0" smtClean="0"/>
              <a:t>He proposed fitness is a </a:t>
            </a:r>
            <a:r>
              <a:rPr lang="en-US" sz="2600" b="1" dirty="0" smtClean="0"/>
              <a:t>result of adaptations.</a:t>
            </a:r>
          </a:p>
          <a:p>
            <a:pPr lvl="1"/>
            <a:r>
              <a:rPr lang="en-US" sz="2600" dirty="0" smtClean="0"/>
              <a:t>An adaptation is an inherited characteristic that </a:t>
            </a:r>
            <a:r>
              <a:rPr lang="en-US" sz="2600" b="1" dirty="0" smtClean="0"/>
              <a:t>increases an organisms chance of survival.</a:t>
            </a:r>
          </a:p>
          <a:p>
            <a:pPr lvl="2"/>
            <a:r>
              <a:rPr lang="en-US" sz="2400" dirty="0" smtClean="0"/>
              <a:t>Adaptations can include anything from </a:t>
            </a:r>
            <a:r>
              <a:rPr lang="en-US" sz="2400" b="1" dirty="0" smtClean="0"/>
              <a:t>anatomical/structural characteristics</a:t>
            </a:r>
            <a:r>
              <a:rPr lang="en-US" sz="2400" dirty="0" smtClean="0"/>
              <a:t>, physiological processes or functions, </a:t>
            </a:r>
            <a:r>
              <a:rPr lang="en-US" sz="2400" b="1" dirty="0" smtClean="0"/>
              <a:t>and </a:t>
            </a:r>
            <a:r>
              <a:rPr lang="en-US" sz="2400" b="1" dirty="0" err="1" smtClean="0"/>
              <a:t>behaviour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58" y="0"/>
            <a:ext cx="5382242" cy="30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54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80" y="3147761"/>
            <a:ext cx="8198467" cy="3508977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The concept of fitness is </a:t>
            </a:r>
            <a:r>
              <a:rPr lang="en-US" sz="2800" b="1" dirty="0" smtClean="0"/>
              <a:t>central to the process of evolution.</a:t>
            </a:r>
          </a:p>
          <a:p>
            <a:pPr lvl="1"/>
            <a:r>
              <a:rPr lang="en-US" sz="2600" dirty="0" smtClean="0"/>
              <a:t>Generation after generation, individuals compete to </a:t>
            </a:r>
            <a:r>
              <a:rPr lang="en-US" sz="2600" b="1" dirty="0" smtClean="0"/>
              <a:t>survive and produce offspring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Individuals that are better suited to their environment </a:t>
            </a:r>
            <a:r>
              <a:rPr lang="mr-IN" sz="2600" dirty="0" smtClean="0"/>
              <a:t>–</a:t>
            </a:r>
            <a:r>
              <a:rPr lang="en-US" sz="2600" dirty="0" smtClean="0"/>
              <a:t> </a:t>
            </a:r>
            <a:r>
              <a:rPr lang="en-US" sz="2600" b="1" dirty="0" smtClean="0"/>
              <a:t>with adaptations that enable fitness </a:t>
            </a:r>
            <a:r>
              <a:rPr lang="mr-IN" sz="2600" dirty="0" smtClean="0"/>
              <a:t>–</a:t>
            </a:r>
            <a:r>
              <a:rPr lang="en-US" sz="2600" dirty="0" smtClean="0"/>
              <a:t> survive and reproduce most successfully.</a:t>
            </a:r>
          </a:p>
          <a:p>
            <a:pPr lvl="1"/>
            <a:r>
              <a:rPr lang="en-US" sz="2600" dirty="0" smtClean="0"/>
              <a:t>Darwin called this process </a:t>
            </a:r>
            <a:r>
              <a:rPr lang="en-US" sz="2600" b="1" dirty="0" smtClean="0"/>
              <a:t>survival of the fittest.</a:t>
            </a:r>
            <a:endParaRPr lang="en-US" sz="2600" b="1" dirty="0"/>
          </a:p>
        </p:txBody>
      </p:sp>
      <p:pic>
        <p:nvPicPr>
          <p:cNvPr id="5" name="Picture 4" descr="Screen-Shot-2014-06-16-at-2.43.19-PM-e14029442581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84" y="-176559"/>
            <a:ext cx="4982416" cy="33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35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03" y="743050"/>
            <a:ext cx="8211979" cy="576507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Because of its similarities to artificial selection, Darwin referred to survival of the fittest as </a:t>
            </a:r>
            <a:r>
              <a:rPr lang="en-US" sz="2800" b="1" dirty="0" smtClean="0"/>
              <a:t>natural selection.</a:t>
            </a:r>
          </a:p>
          <a:p>
            <a:pPr lvl="1"/>
            <a:r>
              <a:rPr lang="en-US" sz="2600" dirty="0" smtClean="0"/>
              <a:t>In both artificial and natural selection, </a:t>
            </a:r>
            <a:r>
              <a:rPr lang="en-US" sz="2600" b="1" dirty="0" smtClean="0"/>
              <a:t>only certain individuals of a population</a:t>
            </a:r>
            <a:r>
              <a:rPr lang="en-US" sz="2600" dirty="0" smtClean="0"/>
              <a:t> produce new individuals. </a:t>
            </a:r>
          </a:p>
          <a:p>
            <a:pPr lvl="1"/>
            <a:r>
              <a:rPr lang="en-US" sz="2600" i="1" dirty="0" smtClean="0"/>
              <a:t>Overtime natural selection results in changes in the </a:t>
            </a:r>
            <a:r>
              <a:rPr lang="en-US" sz="2600" b="1" i="1" dirty="0" smtClean="0"/>
              <a:t>inherited characteristics of a population</a:t>
            </a:r>
            <a:r>
              <a:rPr lang="en-US" sz="2600" i="1" dirty="0" smtClean="0"/>
              <a:t>. These changes increase a species’ </a:t>
            </a:r>
            <a:r>
              <a:rPr lang="en-US" sz="2600" b="1" i="1" dirty="0" smtClean="0"/>
              <a:t>fitness in it’s environment</a:t>
            </a:r>
            <a:r>
              <a:rPr lang="en-US" sz="2600" i="1" dirty="0" smtClean="0"/>
              <a:t>.</a:t>
            </a:r>
            <a:endParaRPr lang="en-US" sz="2600" dirty="0" smtClean="0"/>
          </a:p>
          <a:p>
            <a:pPr lvl="1"/>
            <a:endParaRPr lang="en-US" sz="2600" dirty="0"/>
          </a:p>
          <a:p>
            <a:r>
              <a:rPr lang="en-US" sz="2800" dirty="0" smtClean="0"/>
              <a:t>Natural selection cannot be seen directly, it can only be observed as </a:t>
            </a:r>
            <a:r>
              <a:rPr lang="en-US" sz="2800" b="1" dirty="0" smtClean="0"/>
              <a:t>changes in a population over many generations.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804" y="4228620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36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602553"/>
            <a:ext cx="7024744" cy="850222"/>
          </a:xfrm>
        </p:spPr>
        <p:txBody>
          <a:bodyPr/>
          <a:lstStyle/>
          <a:p>
            <a:pPr algn="ctr"/>
            <a:r>
              <a:rPr lang="en-US" b="1" dirty="0" smtClean="0"/>
              <a:t>Descent With Modification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04" y="1902133"/>
            <a:ext cx="8171443" cy="432596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Each living species has descended, </a:t>
            </a:r>
            <a:r>
              <a:rPr lang="en-US" sz="2800" b="1" dirty="0" smtClean="0"/>
              <a:t>with changes</a:t>
            </a:r>
            <a:r>
              <a:rPr lang="en-US" sz="2800" dirty="0" smtClean="0"/>
              <a:t>, from other species over time.</a:t>
            </a:r>
          </a:p>
          <a:p>
            <a:pPr lvl="1"/>
            <a:r>
              <a:rPr lang="en-US" sz="2600" dirty="0" smtClean="0"/>
              <a:t>He referred to this principle as </a:t>
            </a:r>
            <a:r>
              <a:rPr lang="en-US" sz="2600" b="1" dirty="0" smtClean="0"/>
              <a:t>descent with modification.</a:t>
            </a:r>
          </a:p>
          <a:p>
            <a:pPr lvl="1"/>
            <a:r>
              <a:rPr lang="en-US" sz="2600" dirty="0" smtClean="0"/>
              <a:t>This implies that </a:t>
            </a:r>
            <a:r>
              <a:rPr lang="en-US" sz="2600" b="1" dirty="0" smtClean="0"/>
              <a:t>all living organisms are related to one another.</a:t>
            </a:r>
          </a:p>
          <a:p>
            <a:pPr lvl="1"/>
            <a:r>
              <a:rPr lang="en-US" sz="2600" dirty="0" smtClean="0"/>
              <a:t>If we look far enough back, we could find the </a:t>
            </a:r>
            <a:r>
              <a:rPr lang="en-US" sz="2600" b="1" dirty="0" smtClean="0"/>
              <a:t>common ancestors </a:t>
            </a:r>
            <a:r>
              <a:rPr lang="en-US" sz="2600" dirty="0" smtClean="0"/>
              <a:t>of all living things.</a:t>
            </a:r>
          </a:p>
          <a:p>
            <a:pPr lvl="1"/>
            <a:r>
              <a:rPr lang="en-US" sz="2600" dirty="0" smtClean="0"/>
              <a:t>This is the principle known as </a:t>
            </a:r>
            <a:r>
              <a:rPr lang="en-US" sz="2600" b="1" dirty="0" smtClean="0"/>
              <a:t>common descent.</a:t>
            </a:r>
          </a:p>
          <a:p>
            <a:pPr lvl="1"/>
            <a:r>
              <a:rPr lang="en-US" sz="2600" dirty="0" smtClean="0"/>
              <a:t>All species </a:t>
            </a:r>
            <a:r>
              <a:rPr lang="mr-IN" sz="2600" dirty="0" smtClean="0"/>
              <a:t>–</a:t>
            </a:r>
            <a:r>
              <a:rPr lang="en-US" sz="2600" dirty="0" smtClean="0"/>
              <a:t> </a:t>
            </a:r>
            <a:r>
              <a:rPr lang="en-US" sz="2600" b="1" dirty="0" smtClean="0"/>
              <a:t>living and extinct </a:t>
            </a:r>
            <a:r>
              <a:rPr lang="mr-IN" sz="2600" dirty="0" smtClean="0"/>
              <a:t>–</a:t>
            </a:r>
            <a:r>
              <a:rPr lang="en-US" sz="2600" dirty="0" smtClean="0"/>
              <a:t> were derived from common ancestors.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73011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25" y="352165"/>
            <a:ext cx="37936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Evidence of 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26" y="1557767"/>
            <a:ext cx="4807048" cy="4940530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Darwin argued that living things have been evolving on Earth for millions of years. Evidence for this process could be found in the </a:t>
            </a:r>
            <a:r>
              <a:rPr lang="en-US" sz="2800" b="1" i="1" dirty="0" smtClean="0"/>
              <a:t>fossil record, geographical distribution of living species, homologous structures, and embryology.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41" y="496208"/>
            <a:ext cx="4660963" cy="5005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83" y="5563082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18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66" y="433678"/>
            <a:ext cx="4482769" cy="8907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1. The Fossil Record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66" y="1810273"/>
            <a:ext cx="8211981" cy="466100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By comparing fossils from older rock layers with fossils from younger layers, scientists could document the fact the </a:t>
            </a:r>
            <a:r>
              <a:rPr lang="en-US" sz="2800" b="1" dirty="0" smtClean="0"/>
              <a:t>life on Earth has changed over time.</a:t>
            </a:r>
          </a:p>
          <a:p>
            <a:pPr lvl="1"/>
            <a:r>
              <a:rPr lang="en-US" sz="2600" dirty="0" smtClean="0"/>
              <a:t>Researchers have discovered many </a:t>
            </a:r>
            <a:r>
              <a:rPr lang="en-US" sz="2600" b="1" dirty="0" smtClean="0"/>
              <a:t>transitional fossils </a:t>
            </a:r>
            <a:r>
              <a:rPr lang="en-US" sz="2600" dirty="0" smtClean="0"/>
              <a:t>that document various intermediate stages in the evolution of modern species from organisms that are now extinct. </a:t>
            </a:r>
          </a:p>
          <a:p>
            <a:pPr lvl="1"/>
            <a:r>
              <a:rPr lang="en-US" sz="2600" dirty="0" smtClean="0"/>
              <a:t>Gaps remain in the record of many species, and these gaps are important as they point out uncertainties in our </a:t>
            </a:r>
            <a:r>
              <a:rPr lang="en-US" sz="2600" b="1" dirty="0" smtClean="0"/>
              <a:t>understanding of exactly how some species evolved.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493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34d1382-02a1-47f4-b0c8-ae157c9966e6image3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75" y="255583"/>
            <a:ext cx="5366271" cy="6279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91" y="364769"/>
            <a:ext cx="4280093" cy="13870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2. Geographic Distribution of Living Species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91" y="1751855"/>
            <a:ext cx="5320489" cy="478329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Darwin noted two observations with regards to geography. </a:t>
            </a:r>
          </a:p>
          <a:p>
            <a:pPr lvl="1"/>
            <a:r>
              <a:rPr lang="en-US" sz="2600" dirty="0" smtClean="0"/>
              <a:t>Some species </a:t>
            </a:r>
            <a:r>
              <a:rPr lang="en-US" sz="2600" b="1" dirty="0" smtClean="0"/>
              <a:t>modified to their different environments </a:t>
            </a:r>
            <a:r>
              <a:rPr lang="en-US" sz="2600" dirty="0" smtClean="0"/>
              <a:t>from a single common ancestor.</a:t>
            </a:r>
          </a:p>
          <a:p>
            <a:pPr lvl="1"/>
            <a:r>
              <a:rPr lang="en-US" sz="2600" dirty="0" smtClean="0"/>
              <a:t>While others who lived on different continents, yet had similar ecological conditions, evolved striking </a:t>
            </a:r>
            <a:r>
              <a:rPr lang="en-US" sz="2600" b="1" dirty="0" smtClean="0"/>
              <a:t>features in common despite having different ancestors.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999020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02" y="311636"/>
            <a:ext cx="43746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3. Homologous Body Structures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02" y="1580604"/>
            <a:ext cx="8252515" cy="49041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Structures that have different mature forms but develop from the same </a:t>
            </a:r>
            <a:r>
              <a:rPr lang="en-US" sz="2800" b="1" dirty="0" smtClean="0"/>
              <a:t>embryonic tissues </a:t>
            </a:r>
            <a:r>
              <a:rPr lang="en-US" sz="2800" dirty="0" smtClean="0"/>
              <a:t>are called </a:t>
            </a:r>
            <a:r>
              <a:rPr lang="en-US" sz="2800" b="1" dirty="0" smtClean="0"/>
              <a:t>homologous structures.</a:t>
            </a:r>
          </a:p>
          <a:p>
            <a:pPr lvl="1"/>
            <a:r>
              <a:rPr lang="en-US" sz="2600" dirty="0" smtClean="0"/>
              <a:t>Provides strong evidence that </a:t>
            </a:r>
            <a:r>
              <a:rPr lang="en-US" sz="2600" b="1" dirty="0" smtClean="0"/>
              <a:t>all four-limbed vertebrates </a:t>
            </a:r>
            <a:r>
              <a:rPr lang="en-US" sz="2600" dirty="0" smtClean="0"/>
              <a:t>have descended, with modifications, from common ancestors. </a:t>
            </a:r>
          </a:p>
          <a:p>
            <a:pPr lvl="1"/>
            <a:r>
              <a:rPr lang="en-US" sz="2600" dirty="0" smtClean="0"/>
              <a:t>Not all homologous structures serve important functions, some are merely </a:t>
            </a:r>
            <a:r>
              <a:rPr lang="en-US" sz="2600" b="1" dirty="0" smtClean="0"/>
              <a:t>traces of homologous organs.</a:t>
            </a:r>
          </a:p>
          <a:p>
            <a:pPr lvl="1"/>
            <a:r>
              <a:rPr lang="en-US" sz="2600" dirty="0" smtClean="0"/>
              <a:t>These </a:t>
            </a:r>
            <a:r>
              <a:rPr lang="en-US" sz="2600" b="1" dirty="0" smtClean="0"/>
              <a:t>vestigial organs </a:t>
            </a:r>
            <a:r>
              <a:rPr lang="en-US" sz="2600" dirty="0" smtClean="0"/>
              <a:t>may resemble miniature legs, tails, or other structures.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78364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3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01" y="311636"/>
            <a:ext cx="406390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Similarities in Embryology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01" y="1702194"/>
            <a:ext cx="8184958" cy="47420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early stages, or embryos, of many animals with </a:t>
            </a:r>
            <a:r>
              <a:rPr lang="en-US" sz="2800" b="1" dirty="0" smtClean="0"/>
              <a:t>backbones are very similar.</a:t>
            </a:r>
          </a:p>
          <a:p>
            <a:r>
              <a:rPr lang="en-US" sz="2800" dirty="0" smtClean="0"/>
              <a:t>What do these similarities mean? </a:t>
            </a:r>
          </a:p>
          <a:p>
            <a:pPr lvl="1"/>
            <a:r>
              <a:rPr lang="en-US" sz="2600" dirty="0" smtClean="0"/>
              <a:t>Same groups of embryonic cells </a:t>
            </a:r>
            <a:r>
              <a:rPr lang="en-US" sz="2600" b="1" dirty="0" smtClean="0"/>
              <a:t>develop in the same order and in similar patterns </a:t>
            </a:r>
            <a:r>
              <a:rPr lang="en-US" sz="2600" dirty="0" smtClean="0"/>
              <a:t>or produce the tissues and organs of all vertebrates.</a:t>
            </a:r>
          </a:p>
          <a:p>
            <a:pPr lvl="1"/>
            <a:r>
              <a:rPr lang="en-US" sz="2600" dirty="0" smtClean="0"/>
              <a:t>These common cells and tissues, growing in similar ways, </a:t>
            </a:r>
            <a:r>
              <a:rPr lang="en-US" sz="2600" b="1" dirty="0" smtClean="0"/>
              <a:t>produce the homologous structures discussed earlier.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52451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70" y="641962"/>
            <a:ext cx="8149840" cy="7714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1.1 </a:t>
            </a:r>
            <a:r>
              <a:rPr lang="mr-IN" b="1" dirty="0" smtClean="0"/>
              <a:t>–</a:t>
            </a:r>
            <a:r>
              <a:rPr lang="en-US" b="1" dirty="0" smtClean="0"/>
              <a:t> THE PUZZLE OF LIFE’S DIVERSITY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70" y="1499522"/>
            <a:ext cx="8149840" cy="4260518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Think-Pair-Share: </a:t>
            </a:r>
            <a:r>
              <a:rPr lang="en-US" sz="2800" dirty="0" smtClean="0"/>
              <a:t>What is EVOLUTION?</a:t>
            </a:r>
          </a:p>
          <a:p>
            <a:pPr lvl="1"/>
            <a:r>
              <a:rPr lang="en-US" sz="2600" dirty="0" smtClean="0"/>
              <a:t>Evolution </a:t>
            </a:r>
            <a:r>
              <a:rPr lang="mr-IN" sz="2600" dirty="0" smtClean="0"/>
              <a:t>–</a:t>
            </a:r>
            <a:r>
              <a:rPr lang="en-US" sz="2600" dirty="0" smtClean="0"/>
              <a:t> the process by which modern organisms have descended from ancient organisms.</a:t>
            </a:r>
          </a:p>
          <a:p>
            <a:r>
              <a:rPr lang="en-US" sz="2800" b="1" u="sng" dirty="0" smtClean="0"/>
              <a:t>Think-Pair-Share: </a:t>
            </a:r>
            <a:r>
              <a:rPr lang="en-US" sz="2800" dirty="0" smtClean="0"/>
              <a:t>What is a THEORY?</a:t>
            </a:r>
          </a:p>
          <a:p>
            <a:pPr lvl="1"/>
            <a:r>
              <a:rPr lang="en-US" sz="2600" dirty="0" smtClean="0"/>
              <a:t>Theory </a:t>
            </a:r>
            <a:r>
              <a:rPr lang="mr-IN" sz="2600" dirty="0" smtClean="0"/>
              <a:t>–</a:t>
            </a:r>
            <a:r>
              <a:rPr lang="en-US" sz="2600" dirty="0" smtClean="0"/>
              <a:t> is a well supported testable explanation of phenomena that have occurred in the natural world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3068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mblr_lybo2fjLoe1qbn6nco1_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5" y="0"/>
            <a:ext cx="7759307" cy="68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95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89" y="450268"/>
            <a:ext cx="7185097" cy="819667"/>
          </a:xfrm>
        </p:spPr>
        <p:txBody>
          <a:bodyPr>
            <a:normAutofit/>
          </a:bodyPr>
          <a:lstStyle/>
          <a:p>
            <a:r>
              <a:rPr lang="en-US" b="1" dirty="0" smtClean="0"/>
              <a:t>Summary of Darwin’s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04" y="1472523"/>
            <a:ext cx="8184955" cy="4998754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Individual organisms differ, and some of this </a:t>
            </a:r>
            <a:r>
              <a:rPr lang="en-US" sz="2600" b="1" dirty="0" smtClean="0"/>
              <a:t>variation is heritable.</a:t>
            </a:r>
          </a:p>
          <a:p>
            <a:r>
              <a:rPr lang="en-US" sz="2600" dirty="0" smtClean="0"/>
              <a:t>Organisms </a:t>
            </a:r>
            <a:r>
              <a:rPr lang="en-US" sz="2600" b="1" dirty="0" smtClean="0"/>
              <a:t>produce more offspring than can survive</a:t>
            </a:r>
            <a:r>
              <a:rPr lang="en-US" sz="2600" dirty="0" smtClean="0"/>
              <a:t>, and many that do, do not reproduce.</a:t>
            </a:r>
          </a:p>
          <a:p>
            <a:r>
              <a:rPr lang="en-US" sz="2600" dirty="0" smtClean="0"/>
              <a:t>Organisms </a:t>
            </a:r>
            <a:r>
              <a:rPr lang="en-US" sz="2600" b="1" dirty="0" smtClean="0"/>
              <a:t>compete for limited resources. </a:t>
            </a:r>
          </a:p>
          <a:p>
            <a:r>
              <a:rPr lang="en-US" sz="2600" dirty="0" smtClean="0"/>
              <a:t>Each individual organism has advantages and disadvantages. Individuals best suited survive and reproduce, and </a:t>
            </a:r>
            <a:r>
              <a:rPr lang="en-US" sz="2600" b="1" dirty="0" smtClean="0"/>
              <a:t>pass on their traits to their offspring</a:t>
            </a:r>
            <a:r>
              <a:rPr lang="en-US" sz="2600" dirty="0" smtClean="0"/>
              <a:t>. This causes species to change over time.</a:t>
            </a:r>
          </a:p>
          <a:p>
            <a:r>
              <a:rPr lang="en-US" sz="2600" dirty="0" smtClean="0"/>
              <a:t>Species alive today are descended with modification from ancestra</a:t>
            </a:r>
            <a:r>
              <a:rPr lang="en-US" sz="2600" b="1" dirty="0" smtClean="0"/>
              <a:t>l species in the past</a:t>
            </a:r>
            <a:r>
              <a:rPr lang="en-US" sz="2600" dirty="0" smtClean="0"/>
              <a:t>. This unites all organisms on Earth into a </a:t>
            </a:r>
            <a:r>
              <a:rPr lang="en-US" sz="2600" b="1" dirty="0" smtClean="0"/>
              <a:t>single tree of life.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14124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40" y="526889"/>
            <a:ext cx="6271186" cy="85112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Voyage of the Beagle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91" y="1567094"/>
            <a:ext cx="8252515" cy="4877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individual who contributed more to our understanding of evolution than anyone was </a:t>
            </a:r>
            <a:r>
              <a:rPr lang="en-US" sz="2800" b="1" dirty="0" smtClean="0"/>
              <a:t>Charles Darwin. </a:t>
            </a:r>
          </a:p>
          <a:p>
            <a:pPr lvl="1"/>
            <a:r>
              <a:rPr lang="en-US" sz="2600" dirty="0" smtClean="0"/>
              <a:t>In 1831 he set sail for a </a:t>
            </a:r>
            <a:r>
              <a:rPr lang="en-US" sz="2600" b="1" dirty="0" smtClean="0"/>
              <a:t>voyage around the world </a:t>
            </a:r>
            <a:r>
              <a:rPr lang="en-US" sz="2600" dirty="0" smtClean="0"/>
              <a:t>on the H.M.S. Beagle.</a:t>
            </a:r>
          </a:p>
          <a:p>
            <a:r>
              <a:rPr lang="en-US" sz="2800" i="1" dirty="0" smtClean="0"/>
              <a:t>During his travels, Darwin made </a:t>
            </a:r>
            <a:r>
              <a:rPr lang="en-US" sz="2800" b="1" i="1" dirty="0" smtClean="0"/>
              <a:t>numerous observations and collected evidence </a:t>
            </a:r>
            <a:r>
              <a:rPr lang="en-US" sz="2800" i="1" dirty="0" smtClean="0"/>
              <a:t>that led him to propose a revolutionary hypothesis about the way</a:t>
            </a:r>
            <a:r>
              <a:rPr lang="en-US" sz="2800" b="1" i="1" dirty="0" smtClean="0"/>
              <a:t> life changes over time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48" y="5509041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6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73" y="478700"/>
            <a:ext cx="3364441" cy="57688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Darwin collected </a:t>
            </a:r>
            <a:r>
              <a:rPr lang="en-US" sz="2800" b="1" dirty="0" smtClean="0"/>
              <a:t>plant and animal specimens </a:t>
            </a:r>
            <a:r>
              <a:rPr lang="en-US" sz="2800" dirty="0" smtClean="0"/>
              <a:t>wherever the ship anchored, and would then </a:t>
            </a:r>
            <a:r>
              <a:rPr lang="en-US" sz="2800" b="1" dirty="0" smtClean="0"/>
              <a:t>study them while at sea.</a:t>
            </a:r>
          </a:p>
          <a:p>
            <a:pPr lvl="1"/>
            <a:r>
              <a:rPr lang="en-US" sz="2600" dirty="0" smtClean="0"/>
              <a:t>He filled many notebooks with his </a:t>
            </a:r>
            <a:r>
              <a:rPr lang="en-US" sz="2600" b="1" dirty="0" smtClean="0"/>
              <a:t>observations and thoughts.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514" y="0"/>
            <a:ext cx="5222485" cy="4363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5469" y="4436596"/>
            <a:ext cx="44845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600" dirty="0"/>
              <a:t>Eventually coming up with a scientific explanation for the </a:t>
            </a:r>
            <a:r>
              <a:rPr lang="en-US" sz="2600" b="1" dirty="0"/>
              <a:t>diversity of life on this planet.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490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13" y="585368"/>
            <a:ext cx="7024744" cy="806157"/>
          </a:xfrm>
        </p:spPr>
        <p:txBody>
          <a:bodyPr/>
          <a:lstStyle/>
          <a:p>
            <a:r>
              <a:rPr lang="en-US" b="1" dirty="0" smtClean="0"/>
              <a:t>Darwin’s Observations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13" y="1472521"/>
            <a:ext cx="8157934" cy="5079816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1) Patterns of Diversity</a:t>
            </a:r>
            <a:r>
              <a:rPr lang="en-US" sz="2800" dirty="0" smtClean="0"/>
              <a:t>: Darwin noted how so many plants and animals seemed so well suited to </a:t>
            </a:r>
            <a:r>
              <a:rPr lang="en-US" sz="2800" b="1" dirty="0" smtClean="0"/>
              <a:t>whatever environment they inhabited.</a:t>
            </a:r>
          </a:p>
          <a:p>
            <a:pPr lvl="1"/>
            <a:r>
              <a:rPr lang="en-US" sz="2600" dirty="0" smtClean="0"/>
              <a:t>He was impressed by the many ways in which </a:t>
            </a:r>
            <a:r>
              <a:rPr lang="en-US" sz="2600" b="1" dirty="0" smtClean="0"/>
              <a:t>organisms survived and produced offspring.</a:t>
            </a:r>
          </a:p>
          <a:p>
            <a:pPr lvl="1"/>
            <a:r>
              <a:rPr lang="en-US" sz="2600" dirty="0" smtClean="0"/>
              <a:t>He was also puzzled by where </a:t>
            </a:r>
            <a:r>
              <a:rPr lang="en-US" sz="2600" b="1" dirty="0" smtClean="0"/>
              <a:t>different species lived, and did not live.</a:t>
            </a:r>
          </a:p>
          <a:p>
            <a:pPr lvl="2"/>
            <a:r>
              <a:rPr lang="en-US" sz="2400" dirty="0" smtClean="0"/>
              <a:t>Ex. why were there no rabbits in Australia, despite the presence of habitats that seemed perfect for them? Similarly, why were there no kangaroos in England?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115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yptodon-asper-edente-fossile-du-Pleistocene-dont-des-plaques-osseuses-isolees-et-des.pb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12" y="0"/>
            <a:ext cx="7417888" cy="25482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15" y="2445241"/>
            <a:ext cx="8198467" cy="4309745"/>
          </a:xfrm>
        </p:spPr>
        <p:txBody>
          <a:bodyPr>
            <a:normAutofit fontScale="92500"/>
          </a:bodyPr>
          <a:lstStyle/>
          <a:p>
            <a:r>
              <a:rPr lang="en-US" sz="2800" b="1" u="sng" dirty="0" smtClean="0"/>
              <a:t>2) Living Organisms &amp; Fossils</a:t>
            </a:r>
            <a:r>
              <a:rPr lang="en-US" sz="2800" dirty="0" smtClean="0"/>
              <a:t>: Darwin soon realized that living animals represented just </a:t>
            </a:r>
            <a:r>
              <a:rPr lang="en-US" sz="2800" b="1" dirty="0" smtClean="0"/>
              <a:t>part of the puzzle.</a:t>
            </a:r>
          </a:p>
          <a:p>
            <a:pPr lvl="1"/>
            <a:r>
              <a:rPr lang="en-US" sz="2600" dirty="0" smtClean="0"/>
              <a:t>Darwin collected the preserved </a:t>
            </a:r>
            <a:r>
              <a:rPr lang="en-US" sz="2600" b="1" dirty="0" smtClean="0"/>
              <a:t>remains of ancient organisms called fossils. </a:t>
            </a:r>
          </a:p>
          <a:p>
            <a:pPr lvl="1"/>
            <a:r>
              <a:rPr lang="en-US" sz="2600" dirty="0" smtClean="0"/>
              <a:t>Some resembled organisms </a:t>
            </a:r>
            <a:r>
              <a:rPr lang="en-US" sz="2600" b="1" dirty="0" smtClean="0"/>
              <a:t>still alive today</a:t>
            </a:r>
            <a:r>
              <a:rPr lang="en-US" sz="2600" dirty="0" smtClean="0"/>
              <a:t>, while others were unlike </a:t>
            </a:r>
            <a:r>
              <a:rPr lang="en-US" sz="2600" b="1" dirty="0" smtClean="0"/>
              <a:t>any other creature he had ever seen. </a:t>
            </a:r>
          </a:p>
          <a:p>
            <a:pPr lvl="2"/>
            <a:r>
              <a:rPr lang="en-US" sz="2400" dirty="0" smtClean="0"/>
              <a:t>Why had so many of these species disappeared?</a:t>
            </a:r>
          </a:p>
          <a:p>
            <a:pPr lvl="2"/>
            <a:r>
              <a:rPr lang="en-US" sz="2400" dirty="0" smtClean="0"/>
              <a:t>How were they related to living species?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4905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23423</TotalTime>
  <Words>2375</Words>
  <Application>Microsoft Macintosh PowerPoint</Application>
  <PresentationFormat>On-screen Show (4:3)</PresentationFormat>
  <Paragraphs>160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Austin</vt:lpstr>
      <vt:lpstr>Descent with Modification: A Darwinian View of Life</vt:lpstr>
      <vt:lpstr>KAHOOT</vt:lpstr>
      <vt:lpstr>Do Lima Beans Show Variation?</vt:lpstr>
      <vt:lpstr>1.1 – THE PUZZLE OF LIFE’S DIVERSITY</vt:lpstr>
      <vt:lpstr>Voyage of the Beagle</vt:lpstr>
      <vt:lpstr>PowerPoint Presentation</vt:lpstr>
      <vt:lpstr>PowerPoint Presentation</vt:lpstr>
      <vt:lpstr>Darwin’s Observations</vt:lpstr>
      <vt:lpstr>PowerPoint Presentation</vt:lpstr>
      <vt:lpstr>PowerPoint Presentation</vt:lpstr>
      <vt:lpstr>PowerPoint Presentation</vt:lpstr>
      <vt:lpstr>The Journey Home</vt:lpstr>
      <vt:lpstr>1.2 – IDEAS THAT SHAPED DARWIN’S THINKING</vt:lpstr>
      <vt:lpstr>An Ancient, Changing Earth</vt:lpstr>
      <vt:lpstr>Hutton and Geological Change</vt:lpstr>
      <vt:lpstr>Lyell’s Principles of Geology</vt:lpstr>
      <vt:lpstr>PowerPoint Presentation</vt:lpstr>
      <vt:lpstr>Lamarck’s Evolution Hypotheses</vt:lpstr>
      <vt:lpstr>PowerPoint Presentation</vt:lpstr>
      <vt:lpstr>PowerPoint Presentation</vt:lpstr>
      <vt:lpstr>Evaluating Lamarck’s Hypotheses</vt:lpstr>
      <vt:lpstr>Population Growth</vt:lpstr>
      <vt:lpstr>PowerPoint Presentation</vt:lpstr>
      <vt:lpstr>PowerPoint Presentation</vt:lpstr>
      <vt:lpstr>1.3 – DARWIN PRESENTS HIS CASE</vt:lpstr>
      <vt:lpstr>Publication of On the Origin of Species</vt:lpstr>
      <vt:lpstr>Inherited Variation and Artificial Selection</vt:lpstr>
      <vt:lpstr>Evolution by Natural Selection</vt:lpstr>
      <vt:lpstr>The Struggle for Existence</vt:lpstr>
      <vt:lpstr>Survival of the Fittest</vt:lpstr>
      <vt:lpstr>PowerPoint Presentation</vt:lpstr>
      <vt:lpstr>PowerPoint Presentation</vt:lpstr>
      <vt:lpstr>Descent With Modification</vt:lpstr>
      <vt:lpstr>Evidence of Evolution</vt:lpstr>
      <vt:lpstr>1. The Fossil Record</vt:lpstr>
      <vt:lpstr>2. Geographic Distribution of Living Species</vt:lpstr>
      <vt:lpstr>3. Homologous Body Structures</vt:lpstr>
      <vt:lpstr>PowerPoint Presentation</vt:lpstr>
      <vt:lpstr>Similarities in Embryology</vt:lpstr>
      <vt:lpstr>PowerPoint Presentation</vt:lpstr>
      <vt:lpstr>Summary of Darwin’s Theory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Descent with Modification: A Darwinian View of Life</dc:title>
  <dc:creator>Danielle Martel</dc:creator>
  <cp:lastModifiedBy>Danielle Martel</cp:lastModifiedBy>
  <cp:revision>40</cp:revision>
  <dcterms:created xsi:type="dcterms:W3CDTF">2018-08-21T21:39:15Z</dcterms:created>
  <dcterms:modified xsi:type="dcterms:W3CDTF">2018-09-10T02:51:24Z</dcterms:modified>
</cp:coreProperties>
</file>