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 id="271" r:id="rId17"/>
    <p:sldId id="272" r:id="rId18"/>
    <p:sldId id="273" r:id="rId19"/>
    <p:sldId id="274" r:id="rId20"/>
    <p:sldId id="315" r:id="rId21"/>
    <p:sldId id="275" r:id="rId22"/>
    <p:sldId id="276" r:id="rId23"/>
    <p:sldId id="277"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0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CA"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19-04-02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CA"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19-04-02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CA"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19-04-02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CA"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19-04-02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CA"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CA"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19-04-02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CA"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CA"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19-04-02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CA"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19-04-02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19-04-02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CA"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19-04-02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19-04-02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19-04-02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19-04-02</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19-04-02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19-04-02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19-04-02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CA"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19-04-02</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0848" y="2157319"/>
            <a:ext cx="8915400" cy="877824"/>
          </a:xfrm>
        </p:spPr>
        <p:txBody>
          <a:bodyPr>
            <a:normAutofit/>
          </a:bodyPr>
          <a:lstStyle/>
          <a:p>
            <a:r>
              <a:rPr lang="en-US" sz="4400" b="1" dirty="0" smtClean="0"/>
              <a:t>12 - Plant Diversity</a:t>
            </a:r>
            <a:endParaRPr lang="en-US" sz="4400" b="1" dirty="0"/>
          </a:p>
        </p:txBody>
      </p:sp>
      <p:sp>
        <p:nvSpPr>
          <p:cNvPr id="3" name="Subtitle 2"/>
          <p:cNvSpPr>
            <a:spLocks noGrp="1"/>
          </p:cNvSpPr>
          <p:nvPr>
            <p:ph type="subTitle" idx="1"/>
          </p:nvPr>
        </p:nvSpPr>
        <p:spPr>
          <a:xfrm>
            <a:off x="249512" y="3034553"/>
            <a:ext cx="8001000" cy="3823447"/>
          </a:xfrm>
        </p:spPr>
        <p:txBody>
          <a:bodyPr>
            <a:normAutofit/>
          </a:bodyPr>
          <a:lstStyle/>
          <a:p>
            <a:r>
              <a:rPr lang="en-US" sz="2400" dirty="0" smtClean="0"/>
              <a:t>Ms. Martel</a:t>
            </a:r>
            <a:endParaRPr lang="en-US" sz="2400" dirty="0"/>
          </a:p>
        </p:txBody>
      </p:sp>
      <p:pic>
        <p:nvPicPr>
          <p:cNvPr id="4" name="Picture 3"/>
          <p:cNvPicPr>
            <a:picLocks noChangeAspect="1"/>
          </p:cNvPicPr>
          <p:nvPr/>
        </p:nvPicPr>
        <p:blipFill>
          <a:blip r:embed="rId2"/>
          <a:stretch>
            <a:fillRect/>
          </a:stretch>
        </p:blipFill>
        <p:spPr>
          <a:xfrm>
            <a:off x="5280338" y="0"/>
            <a:ext cx="3863662" cy="6858000"/>
          </a:xfrm>
          <a:prstGeom prst="rect">
            <a:avLst/>
          </a:prstGeom>
        </p:spPr>
      </p:pic>
    </p:spTree>
    <p:extLst>
      <p:ext uri="{BB962C8B-B14F-4D97-AF65-F5344CB8AC3E}">
        <p14:creationId xmlns:p14="http://schemas.microsoft.com/office/powerpoint/2010/main" val="68472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b="1" dirty="0" smtClean="0"/>
              <a:t>What Plants Need to Survive</a:t>
            </a:r>
            <a:endParaRPr lang="en-US" sz="4000" b="1" dirty="0"/>
          </a:p>
        </p:txBody>
      </p:sp>
      <p:sp>
        <p:nvSpPr>
          <p:cNvPr id="3" name="Content Placeholder 2"/>
          <p:cNvSpPr>
            <a:spLocks noGrp="1"/>
          </p:cNvSpPr>
          <p:nvPr>
            <p:ph idx="1"/>
          </p:nvPr>
        </p:nvSpPr>
        <p:spPr>
          <a:xfrm>
            <a:off x="316639" y="1400090"/>
            <a:ext cx="8703216" cy="5225918"/>
          </a:xfrm>
        </p:spPr>
        <p:txBody>
          <a:bodyPr>
            <a:normAutofit/>
          </a:bodyPr>
          <a:lstStyle/>
          <a:p>
            <a:r>
              <a:rPr lang="en-US" sz="2800" dirty="0" smtClean="0"/>
              <a:t>Surviving as stationary organisms on land is a difficult task, but plants have developed a </a:t>
            </a:r>
            <a:r>
              <a:rPr lang="en-US" sz="2800" b="1" dirty="0" smtClean="0"/>
              <a:t>number of adaptations that enable them to succeed.</a:t>
            </a:r>
          </a:p>
          <a:p>
            <a:r>
              <a:rPr lang="en-US" sz="2800" i="1" dirty="0" smtClean="0"/>
              <a:t>The lives of plants center on the need for </a:t>
            </a:r>
            <a:r>
              <a:rPr lang="en-US" sz="2800" b="1" i="1" dirty="0" smtClean="0"/>
              <a:t>sunlight, water and minerals, gas exchange, and the transport of water and nutrients </a:t>
            </a:r>
            <a:r>
              <a:rPr lang="en-US" sz="2800" i="1" dirty="0" smtClean="0"/>
              <a:t>throughout the plant body.</a:t>
            </a:r>
            <a:endParaRPr lang="en-US" sz="2800" i="1" dirty="0"/>
          </a:p>
        </p:txBody>
      </p:sp>
      <p:pic>
        <p:nvPicPr>
          <p:cNvPr id="4" name="Picture 3"/>
          <p:cNvPicPr>
            <a:picLocks noChangeAspect="1"/>
          </p:cNvPicPr>
          <p:nvPr/>
        </p:nvPicPr>
        <p:blipFill>
          <a:blip r:embed="rId2"/>
          <a:stretch>
            <a:fillRect/>
          </a:stretch>
        </p:blipFill>
        <p:spPr>
          <a:xfrm>
            <a:off x="7024986" y="4695739"/>
            <a:ext cx="1669243" cy="709984"/>
          </a:xfrm>
          <a:prstGeom prst="rect">
            <a:avLst/>
          </a:prstGeom>
        </p:spPr>
      </p:pic>
    </p:spTree>
    <p:extLst>
      <p:ext uri="{BB962C8B-B14F-4D97-AF65-F5344CB8AC3E}">
        <p14:creationId xmlns:p14="http://schemas.microsoft.com/office/powerpoint/2010/main" val="57450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637" cy="914400"/>
          </a:xfrm>
        </p:spPr>
        <p:txBody>
          <a:bodyPr>
            <a:normAutofit/>
          </a:bodyPr>
          <a:lstStyle/>
          <a:p>
            <a:r>
              <a:rPr lang="en-US" sz="4000" dirty="0" smtClean="0"/>
              <a:t>Sunlight</a:t>
            </a:r>
            <a:endParaRPr lang="en-US" sz="4000" dirty="0"/>
          </a:p>
        </p:txBody>
      </p:sp>
      <p:sp>
        <p:nvSpPr>
          <p:cNvPr id="3" name="Content Placeholder 2"/>
          <p:cNvSpPr>
            <a:spLocks noGrp="1"/>
          </p:cNvSpPr>
          <p:nvPr>
            <p:ph idx="1"/>
          </p:nvPr>
        </p:nvSpPr>
        <p:spPr>
          <a:xfrm>
            <a:off x="0" y="3630465"/>
            <a:ext cx="9144000" cy="3028103"/>
          </a:xfrm>
        </p:spPr>
        <p:txBody>
          <a:bodyPr>
            <a:normAutofit/>
          </a:bodyPr>
          <a:lstStyle/>
          <a:p>
            <a:r>
              <a:rPr lang="en-US" sz="2800" dirty="0" smtClean="0"/>
              <a:t>Plants use </a:t>
            </a:r>
            <a:r>
              <a:rPr lang="en-US" sz="2800" b="1" dirty="0" smtClean="0"/>
              <a:t>energy from sunlight </a:t>
            </a:r>
            <a:r>
              <a:rPr lang="en-US" sz="2800" dirty="0" smtClean="0"/>
              <a:t>to carry out photosynthesis.</a:t>
            </a:r>
          </a:p>
          <a:p>
            <a:pPr lvl="1"/>
            <a:r>
              <a:rPr lang="en-US" sz="2600" dirty="0" smtClean="0"/>
              <a:t>Every plant displays adaptations shaped by the </a:t>
            </a:r>
            <a:r>
              <a:rPr lang="en-US" sz="2600" b="1" dirty="0" smtClean="0"/>
              <a:t>need to gather sunlight.</a:t>
            </a:r>
          </a:p>
          <a:p>
            <a:pPr lvl="1"/>
            <a:r>
              <a:rPr lang="en-US" sz="2600" dirty="0" smtClean="0"/>
              <a:t>Photosynthetic organs such as leaves are arranged on the </a:t>
            </a:r>
            <a:r>
              <a:rPr lang="en-US" sz="2600" b="1" dirty="0" smtClean="0"/>
              <a:t>stem to maximize light absorption.</a:t>
            </a:r>
            <a:endParaRPr lang="en-US" sz="2600" b="1" dirty="0"/>
          </a:p>
        </p:txBody>
      </p:sp>
    </p:spTree>
    <p:extLst>
      <p:ext uri="{BB962C8B-B14F-4D97-AF65-F5344CB8AC3E}">
        <p14:creationId xmlns:p14="http://schemas.microsoft.com/office/powerpoint/2010/main" val="101642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52" y="0"/>
            <a:ext cx="9144000" cy="1400090"/>
          </a:xfrm>
        </p:spPr>
        <p:txBody>
          <a:bodyPr>
            <a:normAutofit/>
          </a:bodyPr>
          <a:lstStyle/>
          <a:p>
            <a:r>
              <a:rPr lang="en-US" sz="4000" dirty="0" smtClean="0"/>
              <a:t>Water &amp; </a:t>
            </a:r>
            <a:br>
              <a:rPr lang="en-US" sz="4000" dirty="0" smtClean="0"/>
            </a:br>
            <a:r>
              <a:rPr lang="en-US" sz="4000" dirty="0" smtClean="0"/>
              <a:t>Minerals</a:t>
            </a:r>
            <a:endParaRPr lang="en-US" sz="4000" dirty="0"/>
          </a:p>
        </p:txBody>
      </p:sp>
      <p:sp>
        <p:nvSpPr>
          <p:cNvPr id="3" name="Content Placeholder 2"/>
          <p:cNvSpPr>
            <a:spLocks noGrp="1"/>
          </p:cNvSpPr>
          <p:nvPr>
            <p:ph idx="1"/>
          </p:nvPr>
        </p:nvSpPr>
        <p:spPr>
          <a:xfrm>
            <a:off x="0" y="2783900"/>
            <a:ext cx="9144000" cy="3889431"/>
          </a:xfrm>
        </p:spPr>
        <p:txBody>
          <a:bodyPr>
            <a:normAutofit lnSpcReduction="10000"/>
          </a:bodyPr>
          <a:lstStyle/>
          <a:p>
            <a:r>
              <a:rPr lang="en-US" sz="2800" dirty="0" smtClean="0"/>
              <a:t>All cells require a </a:t>
            </a:r>
            <a:r>
              <a:rPr lang="en-US" sz="2800" b="1" dirty="0" smtClean="0"/>
              <a:t>constant supply of water.</a:t>
            </a:r>
          </a:p>
          <a:p>
            <a:pPr lvl="1"/>
            <a:r>
              <a:rPr lang="en-US" sz="2600" dirty="0" smtClean="0"/>
              <a:t>Plants must </a:t>
            </a:r>
            <a:r>
              <a:rPr lang="en-US" sz="2600" b="1" dirty="0" smtClean="0"/>
              <a:t>obtain and deliver water </a:t>
            </a:r>
            <a:r>
              <a:rPr lang="en-US" sz="2600" dirty="0" smtClean="0"/>
              <a:t>to all of their cells.</a:t>
            </a:r>
          </a:p>
          <a:p>
            <a:pPr lvl="1"/>
            <a:r>
              <a:rPr lang="en-US" sz="2600" b="1" dirty="0" smtClean="0"/>
              <a:t>Water is a raw material of photosynthesis</a:t>
            </a:r>
            <a:r>
              <a:rPr lang="en-US" sz="2600" dirty="0" smtClean="0"/>
              <a:t>, it is used up quickly when the sun is shining.</a:t>
            </a:r>
          </a:p>
          <a:p>
            <a:pPr lvl="1"/>
            <a:r>
              <a:rPr lang="en-US" sz="2600" dirty="0" smtClean="0"/>
              <a:t>Sunny conditions can cause living tissues to </a:t>
            </a:r>
            <a:r>
              <a:rPr lang="en-US" sz="2600" b="1" dirty="0" smtClean="0"/>
              <a:t>dry out</a:t>
            </a:r>
          </a:p>
          <a:p>
            <a:pPr lvl="1"/>
            <a:r>
              <a:rPr lang="en-US" sz="2600" dirty="0" smtClean="0"/>
              <a:t>Thus, plants have developed structures that </a:t>
            </a:r>
            <a:r>
              <a:rPr lang="en-US" sz="2600" b="1" dirty="0" smtClean="0"/>
              <a:t>limit water loss.</a:t>
            </a:r>
          </a:p>
          <a:p>
            <a:pPr lvl="1"/>
            <a:r>
              <a:rPr lang="en-US" sz="2600" dirty="0" smtClean="0"/>
              <a:t>As they absorb water, </a:t>
            </a:r>
            <a:r>
              <a:rPr lang="en-US" sz="2600" b="1" dirty="0" smtClean="0"/>
              <a:t>plants also absorb minerals</a:t>
            </a:r>
            <a:r>
              <a:rPr lang="en-US" sz="2600" dirty="0" smtClean="0"/>
              <a:t>.</a:t>
            </a:r>
            <a:endParaRPr lang="en-US" sz="2600" dirty="0"/>
          </a:p>
        </p:txBody>
      </p:sp>
    </p:spTree>
    <p:extLst>
      <p:ext uri="{BB962C8B-B14F-4D97-AF65-F5344CB8AC3E}">
        <p14:creationId xmlns:p14="http://schemas.microsoft.com/office/powerpoint/2010/main" val="222914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8"/>
            <a:ext cx="9144000" cy="914400"/>
          </a:xfrm>
        </p:spPr>
        <p:txBody>
          <a:bodyPr>
            <a:normAutofit/>
          </a:bodyPr>
          <a:lstStyle/>
          <a:p>
            <a:r>
              <a:rPr lang="en-US" sz="4000" dirty="0" smtClean="0"/>
              <a:t>Gas Exchange</a:t>
            </a:r>
            <a:endParaRPr lang="en-US" sz="4000" dirty="0"/>
          </a:p>
        </p:txBody>
      </p:sp>
      <p:sp>
        <p:nvSpPr>
          <p:cNvPr id="3" name="Content Placeholder 2"/>
          <p:cNvSpPr>
            <a:spLocks noGrp="1"/>
          </p:cNvSpPr>
          <p:nvPr>
            <p:ph idx="1"/>
          </p:nvPr>
        </p:nvSpPr>
        <p:spPr>
          <a:xfrm>
            <a:off x="0" y="3890949"/>
            <a:ext cx="9144000" cy="2766103"/>
          </a:xfrm>
        </p:spPr>
        <p:txBody>
          <a:bodyPr>
            <a:normAutofit/>
          </a:bodyPr>
          <a:lstStyle/>
          <a:p>
            <a:r>
              <a:rPr lang="en-US" sz="2800" dirty="0" smtClean="0"/>
              <a:t>Plants require </a:t>
            </a:r>
            <a:r>
              <a:rPr lang="en-US" sz="2800" b="1" dirty="0" smtClean="0"/>
              <a:t>oxygen to support cellular respiration</a:t>
            </a:r>
            <a:r>
              <a:rPr lang="en-US" sz="2800" dirty="0" smtClean="0"/>
              <a:t>, as well as </a:t>
            </a:r>
            <a:r>
              <a:rPr lang="en-US" sz="2800" b="1" dirty="0" smtClean="0"/>
              <a:t>carbon dioxide to carry out photosynthesis.</a:t>
            </a:r>
          </a:p>
          <a:p>
            <a:pPr lvl="1"/>
            <a:r>
              <a:rPr lang="en-US" sz="2600" dirty="0" smtClean="0"/>
              <a:t>They must exchange these gases with the atmosphere without losing excessive amounts of </a:t>
            </a:r>
            <a:r>
              <a:rPr lang="en-US" sz="2600" b="1" dirty="0" smtClean="0"/>
              <a:t>water through evaporation.</a:t>
            </a:r>
            <a:endParaRPr lang="en-US" sz="2600" b="1" dirty="0"/>
          </a:p>
        </p:txBody>
      </p:sp>
      <p:pic>
        <p:nvPicPr>
          <p:cNvPr id="4" name="Picture 3"/>
          <p:cNvPicPr>
            <a:picLocks noChangeAspect="1"/>
          </p:cNvPicPr>
          <p:nvPr/>
        </p:nvPicPr>
        <p:blipFill>
          <a:blip r:embed="rId2"/>
          <a:stretch>
            <a:fillRect/>
          </a:stretch>
        </p:blipFill>
        <p:spPr>
          <a:xfrm>
            <a:off x="3451641" y="914928"/>
            <a:ext cx="5692358" cy="3059643"/>
          </a:xfrm>
          <a:prstGeom prst="rect">
            <a:avLst/>
          </a:prstGeom>
        </p:spPr>
      </p:pic>
    </p:spTree>
    <p:extLst>
      <p:ext uri="{BB962C8B-B14F-4D97-AF65-F5344CB8AC3E}">
        <p14:creationId xmlns:p14="http://schemas.microsoft.com/office/powerpoint/2010/main" val="254972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09" y="457200"/>
            <a:ext cx="9746409" cy="914400"/>
          </a:xfrm>
        </p:spPr>
        <p:txBody>
          <a:bodyPr>
            <a:normAutofit/>
          </a:bodyPr>
          <a:lstStyle/>
          <a:p>
            <a:r>
              <a:rPr lang="en-US" sz="4000" dirty="0" smtClean="0"/>
              <a:t>Movement of Water &amp; Nutrients</a:t>
            </a:r>
            <a:endParaRPr lang="en-US" sz="4000" dirty="0"/>
          </a:p>
        </p:txBody>
      </p:sp>
      <p:sp>
        <p:nvSpPr>
          <p:cNvPr id="3" name="Content Placeholder 2"/>
          <p:cNvSpPr>
            <a:spLocks noGrp="1"/>
          </p:cNvSpPr>
          <p:nvPr>
            <p:ph idx="1"/>
          </p:nvPr>
        </p:nvSpPr>
        <p:spPr>
          <a:xfrm>
            <a:off x="0" y="2002454"/>
            <a:ext cx="9144000" cy="3205667"/>
          </a:xfrm>
        </p:spPr>
        <p:txBody>
          <a:bodyPr>
            <a:normAutofit/>
          </a:bodyPr>
          <a:lstStyle/>
          <a:p>
            <a:r>
              <a:rPr lang="en-US" sz="2800" dirty="0" smtClean="0"/>
              <a:t>Plants take up water &amp; minerals through their roots but </a:t>
            </a:r>
            <a:r>
              <a:rPr lang="en-US" sz="2800" b="1" dirty="0" smtClean="0"/>
              <a:t>make food in their leaves.</a:t>
            </a:r>
          </a:p>
          <a:p>
            <a:pPr lvl="1"/>
            <a:r>
              <a:rPr lang="en-US" sz="2600" dirty="0" smtClean="0"/>
              <a:t>Most plants have specialized tissues that carry water &amp; nutrients upward from the soil and distribut</a:t>
            </a:r>
            <a:r>
              <a:rPr lang="en-US" sz="2600" b="1" dirty="0" smtClean="0"/>
              <a:t>e the products of photosynthesis throughout the plant body.</a:t>
            </a:r>
          </a:p>
          <a:p>
            <a:pPr lvl="1"/>
            <a:r>
              <a:rPr lang="en-US" sz="2600" dirty="0" smtClean="0"/>
              <a:t>Simpler plants carry out these functions </a:t>
            </a:r>
            <a:r>
              <a:rPr lang="en-US" sz="2600" b="1" dirty="0" smtClean="0"/>
              <a:t>by diffusion</a:t>
            </a:r>
            <a:endParaRPr lang="en-US" sz="2600" b="1" dirty="0"/>
          </a:p>
        </p:txBody>
      </p:sp>
    </p:spTree>
    <p:extLst>
      <p:ext uri="{BB962C8B-B14F-4D97-AF65-F5344CB8AC3E}">
        <p14:creationId xmlns:p14="http://schemas.microsoft.com/office/powerpoint/2010/main" val="163162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b="1" dirty="0" smtClean="0"/>
              <a:t>Early Plants</a:t>
            </a:r>
            <a:endParaRPr lang="en-US" sz="4000" b="1" dirty="0"/>
          </a:p>
        </p:txBody>
      </p:sp>
      <p:sp>
        <p:nvSpPr>
          <p:cNvPr id="3" name="Content Placeholder 2"/>
          <p:cNvSpPr>
            <a:spLocks noGrp="1"/>
          </p:cNvSpPr>
          <p:nvPr>
            <p:ph idx="1"/>
          </p:nvPr>
        </p:nvSpPr>
        <p:spPr>
          <a:xfrm>
            <a:off x="284076" y="1386523"/>
            <a:ext cx="8572965" cy="4816202"/>
          </a:xfrm>
        </p:spPr>
        <p:txBody>
          <a:bodyPr>
            <a:normAutofit lnSpcReduction="10000"/>
          </a:bodyPr>
          <a:lstStyle/>
          <a:p>
            <a:r>
              <a:rPr lang="en-US" sz="2800" dirty="0" smtClean="0"/>
              <a:t>For most of Earth’s history,</a:t>
            </a:r>
            <a:r>
              <a:rPr lang="en-US" sz="2800" b="1" dirty="0" smtClean="0"/>
              <a:t> plants did not exist.</a:t>
            </a:r>
          </a:p>
          <a:p>
            <a:pPr lvl="1"/>
            <a:r>
              <a:rPr lang="en-US" sz="2600" dirty="0" smtClean="0"/>
              <a:t>Life was concentrated in the </a:t>
            </a:r>
            <a:r>
              <a:rPr lang="en-US" sz="2600" b="1" dirty="0" smtClean="0"/>
              <a:t>oceans, lakes, and streams.</a:t>
            </a:r>
          </a:p>
          <a:p>
            <a:pPr lvl="1"/>
            <a:r>
              <a:rPr lang="en-US" sz="2600" b="1" dirty="0" smtClean="0"/>
              <a:t>Algae and photosynthetic prokaryotes </a:t>
            </a:r>
            <a:r>
              <a:rPr lang="en-US" sz="2600" dirty="0" smtClean="0"/>
              <a:t>added oxygen to the planets atmosphere.</a:t>
            </a:r>
          </a:p>
          <a:p>
            <a:pPr lvl="1"/>
            <a:r>
              <a:rPr lang="en-US" sz="2600" dirty="0" smtClean="0"/>
              <a:t>As plants colonized land, they changed the environment in ways that made it possible for </a:t>
            </a:r>
            <a:r>
              <a:rPr lang="en-US" sz="2600" b="1" dirty="0" smtClean="0"/>
              <a:t>other organisms to develop.</a:t>
            </a:r>
          </a:p>
          <a:p>
            <a:r>
              <a:rPr lang="en-US" sz="2800" dirty="0" smtClean="0"/>
              <a:t>How plants evolved structures that </a:t>
            </a:r>
            <a:r>
              <a:rPr lang="en-US" sz="2800" b="1" dirty="0" smtClean="0"/>
              <a:t>acquire transport, and conserve water </a:t>
            </a:r>
            <a:r>
              <a:rPr lang="en-US" sz="2800" dirty="0" smtClean="0"/>
              <a:t>is the key to answering this question.</a:t>
            </a:r>
            <a:endParaRPr lang="en-US" sz="2800" dirty="0"/>
          </a:p>
        </p:txBody>
      </p:sp>
    </p:spTree>
    <p:extLst>
      <p:ext uri="{BB962C8B-B14F-4D97-AF65-F5344CB8AC3E}">
        <p14:creationId xmlns:p14="http://schemas.microsoft.com/office/powerpoint/2010/main" val="383413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Origins in the Water</a:t>
            </a:r>
            <a:endParaRPr lang="en-US" sz="4000" dirty="0"/>
          </a:p>
        </p:txBody>
      </p:sp>
      <p:sp>
        <p:nvSpPr>
          <p:cNvPr id="3" name="Content Placeholder 2"/>
          <p:cNvSpPr>
            <a:spLocks noGrp="1"/>
          </p:cNvSpPr>
          <p:nvPr>
            <p:ph idx="1"/>
          </p:nvPr>
        </p:nvSpPr>
        <p:spPr>
          <a:xfrm>
            <a:off x="284076" y="914400"/>
            <a:ext cx="8605527" cy="4474319"/>
          </a:xfrm>
        </p:spPr>
        <p:txBody>
          <a:bodyPr>
            <a:normAutofit/>
          </a:bodyPr>
          <a:lstStyle/>
          <a:p>
            <a:r>
              <a:rPr lang="en-US" sz="2800" i="1" dirty="0" smtClean="0"/>
              <a:t>The first plants evolved from an organism much like </a:t>
            </a:r>
            <a:r>
              <a:rPr lang="en-US" sz="2800" b="1" i="1" dirty="0" smtClean="0"/>
              <a:t>multicellular green algae living today.</a:t>
            </a:r>
          </a:p>
          <a:p>
            <a:endParaRPr lang="en-US" sz="2800" i="1" dirty="0" smtClean="0"/>
          </a:p>
          <a:p>
            <a:pPr lvl="1"/>
            <a:r>
              <a:rPr lang="en-US" sz="2600" dirty="0" smtClean="0"/>
              <a:t>Multicellular green algae have the same </a:t>
            </a:r>
            <a:r>
              <a:rPr lang="en-US" sz="2600" b="1" dirty="0" smtClean="0"/>
              <a:t>size, </a:t>
            </a:r>
            <a:r>
              <a:rPr lang="en-US" sz="2600" b="1" dirty="0" err="1" smtClean="0"/>
              <a:t>colour</a:t>
            </a:r>
            <a:r>
              <a:rPr lang="en-US" sz="2600" b="1" dirty="0" smtClean="0"/>
              <a:t>, and appearance of plants.</a:t>
            </a:r>
          </a:p>
          <a:p>
            <a:pPr lvl="1"/>
            <a:r>
              <a:rPr lang="en-US" sz="2600" dirty="0" smtClean="0"/>
              <a:t>They also have similar reproductive cycles, and </a:t>
            </a:r>
            <a:r>
              <a:rPr lang="en-US" sz="2600" b="1" dirty="0" smtClean="0"/>
              <a:t>identical cell walls and photosynthetic pigments. </a:t>
            </a:r>
            <a:endParaRPr lang="en-US" sz="2600" b="1" dirty="0"/>
          </a:p>
        </p:txBody>
      </p:sp>
      <p:pic>
        <p:nvPicPr>
          <p:cNvPr id="4" name="Picture 3"/>
          <p:cNvPicPr>
            <a:picLocks noChangeAspect="1"/>
          </p:cNvPicPr>
          <p:nvPr/>
        </p:nvPicPr>
        <p:blipFill>
          <a:blip r:embed="rId2"/>
          <a:stretch>
            <a:fillRect/>
          </a:stretch>
        </p:blipFill>
        <p:spPr>
          <a:xfrm>
            <a:off x="7350613" y="1846718"/>
            <a:ext cx="1669243" cy="709984"/>
          </a:xfrm>
          <a:prstGeom prst="rect">
            <a:avLst/>
          </a:prstGeom>
        </p:spPr>
      </p:pic>
    </p:spTree>
    <p:extLst>
      <p:ext uri="{BB962C8B-B14F-4D97-AF65-F5344CB8AC3E}">
        <p14:creationId xmlns:p14="http://schemas.microsoft.com/office/powerpoint/2010/main" val="1227495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The First Plants</a:t>
            </a:r>
            <a:endParaRPr lang="en-US" sz="4000" dirty="0"/>
          </a:p>
        </p:txBody>
      </p:sp>
      <p:sp>
        <p:nvSpPr>
          <p:cNvPr id="3" name="Content Placeholder 2"/>
          <p:cNvSpPr>
            <a:spLocks noGrp="1"/>
          </p:cNvSpPr>
          <p:nvPr>
            <p:ph idx="1"/>
          </p:nvPr>
        </p:nvSpPr>
        <p:spPr>
          <a:xfrm>
            <a:off x="235232" y="953983"/>
            <a:ext cx="8654371" cy="5525504"/>
          </a:xfrm>
        </p:spPr>
        <p:txBody>
          <a:bodyPr>
            <a:normAutofit/>
          </a:bodyPr>
          <a:lstStyle/>
          <a:p>
            <a:r>
              <a:rPr lang="en-US" sz="2800" dirty="0" smtClean="0"/>
              <a:t>The first true plants were dependent on </a:t>
            </a:r>
            <a:r>
              <a:rPr lang="en-US" sz="2800" b="1" dirty="0" smtClean="0"/>
              <a:t>water to complete their life cycles.</a:t>
            </a:r>
          </a:p>
          <a:p>
            <a:pPr lvl="1"/>
            <a:r>
              <a:rPr lang="en-US" sz="2600" dirty="0" smtClean="0"/>
              <a:t>Over time, the demands of life on land </a:t>
            </a:r>
            <a:r>
              <a:rPr lang="en-US" sz="2600" dirty="0" err="1" smtClean="0"/>
              <a:t>favoured</a:t>
            </a:r>
            <a:r>
              <a:rPr lang="en-US" sz="2600" dirty="0" smtClean="0"/>
              <a:t> the evolution of plants </a:t>
            </a:r>
            <a:r>
              <a:rPr lang="en-US" sz="2600" b="1" dirty="0" smtClean="0"/>
              <a:t>more resistant to the drying rays of the sun.</a:t>
            </a:r>
          </a:p>
          <a:p>
            <a:r>
              <a:rPr lang="en-US" sz="2800" dirty="0" smtClean="0"/>
              <a:t>From here, several major groups of plants evolved.</a:t>
            </a:r>
          </a:p>
          <a:p>
            <a:pPr lvl="1"/>
            <a:r>
              <a:rPr lang="en-US" sz="2600" dirty="0" smtClean="0"/>
              <a:t>One group developed into </a:t>
            </a:r>
            <a:r>
              <a:rPr lang="en-US" sz="2600" b="1" dirty="0" smtClean="0"/>
              <a:t>mosses and their relatives</a:t>
            </a:r>
          </a:p>
          <a:p>
            <a:pPr lvl="1"/>
            <a:r>
              <a:rPr lang="en-US" sz="2600" dirty="0" smtClean="0"/>
              <a:t>Another lineage gave rise to </a:t>
            </a:r>
            <a:r>
              <a:rPr lang="en-US" sz="2600" b="1" dirty="0" smtClean="0"/>
              <a:t>ferns, cone-bearing plants, and flowering plants.</a:t>
            </a:r>
            <a:endParaRPr lang="en-US" sz="2600" b="1" dirty="0"/>
          </a:p>
        </p:txBody>
      </p:sp>
    </p:spTree>
    <p:extLst>
      <p:ext uri="{BB962C8B-B14F-4D97-AF65-F5344CB8AC3E}">
        <p14:creationId xmlns:p14="http://schemas.microsoft.com/office/powerpoint/2010/main" val="303965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08"/>
            <a:ext cx="9144000" cy="914400"/>
          </a:xfrm>
        </p:spPr>
        <p:txBody>
          <a:bodyPr>
            <a:normAutofit/>
          </a:bodyPr>
          <a:lstStyle/>
          <a:p>
            <a:r>
              <a:rPr lang="en-US" sz="4000" b="1" dirty="0" smtClean="0"/>
              <a:t>Overview of the Plant Kingdom</a:t>
            </a:r>
            <a:endParaRPr lang="en-US" sz="4000" b="1" dirty="0"/>
          </a:p>
        </p:txBody>
      </p:sp>
      <p:sp>
        <p:nvSpPr>
          <p:cNvPr id="3" name="Content Placeholder 2"/>
          <p:cNvSpPr>
            <a:spLocks noGrp="1"/>
          </p:cNvSpPr>
          <p:nvPr>
            <p:ph idx="1"/>
          </p:nvPr>
        </p:nvSpPr>
        <p:spPr>
          <a:xfrm>
            <a:off x="227939" y="1514051"/>
            <a:ext cx="8916061" cy="4752278"/>
          </a:xfrm>
        </p:spPr>
        <p:txBody>
          <a:bodyPr>
            <a:normAutofit/>
          </a:bodyPr>
          <a:lstStyle/>
          <a:p>
            <a:r>
              <a:rPr lang="en-US" sz="2800" dirty="0" smtClean="0"/>
              <a:t>Botanists divide the plant kingdom into </a:t>
            </a:r>
            <a:r>
              <a:rPr lang="en-US" sz="2800" b="1" dirty="0" smtClean="0"/>
              <a:t>four groups </a:t>
            </a:r>
            <a:r>
              <a:rPr lang="en-US" sz="2800" dirty="0" smtClean="0"/>
              <a:t>based on three important features: </a:t>
            </a:r>
          </a:p>
          <a:p>
            <a:pPr lvl="1"/>
            <a:r>
              <a:rPr lang="en-US" sz="2600" b="1" dirty="0" smtClean="0"/>
              <a:t>Water conducting tissues</a:t>
            </a:r>
          </a:p>
          <a:p>
            <a:pPr lvl="1"/>
            <a:r>
              <a:rPr lang="en-US" sz="2600" b="1" dirty="0" smtClean="0"/>
              <a:t>Seeds</a:t>
            </a:r>
          </a:p>
          <a:p>
            <a:pPr lvl="1"/>
            <a:r>
              <a:rPr lang="en-US" sz="2600" b="1" dirty="0" smtClean="0"/>
              <a:t>Flowers </a:t>
            </a:r>
          </a:p>
          <a:p>
            <a:r>
              <a:rPr lang="en-US" sz="2800" dirty="0" smtClean="0"/>
              <a:t>Today, plant scientists can classify plants more precisely by comparing the</a:t>
            </a:r>
            <a:r>
              <a:rPr lang="en-US" sz="2800" b="1" dirty="0" smtClean="0"/>
              <a:t> DNA sequences of various species.</a:t>
            </a:r>
            <a:endParaRPr lang="en-US" sz="2800" b="1" dirty="0"/>
          </a:p>
        </p:txBody>
      </p:sp>
    </p:spTree>
    <p:extLst>
      <p:ext uri="{BB962C8B-B14F-4D97-AF65-F5344CB8AC3E}">
        <p14:creationId xmlns:p14="http://schemas.microsoft.com/office/powerpoint/2010/main" val="577048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22 at 9.00.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93" y="1155888"/>
            <a:ext cx="8923578" cy="4558434"/>
          </a:xfrm>
          <a:prstGeom prst="rect">
            <a:avLst/>
          </a:prstGeom>
        </p:spPr>
      </p:pic>
    </p:spTree>
    <p:extLst>
      <p:ext uri="{BB962C8B-B14F-4D97-AF65-F5344CB8AC3E}">
        <p14:creationId xmlns:p14="http://schemas.microsoft.com/office/powerpoint/2010/main" val="125873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b="1" dirty="0" smtClean="0"/>
              <a:t>Are All Plants The Same?</a:t>
            </a:r>
            <a:endParaRPr lang="en-US" sz="4000" b="1" dirty="0"/>
          </a:p>
        </p:txBody>
      </p:sp>
      <p:sp>
        <p:nvSpPr>
          <p:cNvPr id="3" name="Content Placeholder 2"/>
          <p:cNvSpPr>
            <a:spLocks noGrp="1"/>
          </p:cNvSpPr>
          <p:nvPr>
            <p:ph idx="1"/>
          </p:nvPr>
        </p:nvSpPr>
        <p:spPr>
          <a:xfrm>
            <a:off x="267794" y="1481491"/>
            <a:ext cx="8686935" cy="5177078"/>
          </a:xfrm>
        </p:spPr>
        <p:txBody>
          <a:bodyPr>
            <a:normAutofit/>
          </a:bodyPr>
          <a:lstStyle/>
          <a:p>
            <a:r>
              <a:rPr lang="en-US" sz="2800" dirty="0" smtClean="0"/>
              <a:t>1. Obtain three plants, a metric ruler, and a hand lens.</a:t>
            </a:r>
          </a:p>
          <a:p>
            <a:r>
              <a:rPr lang="en-US" sz="2800" dirty="0" smtClean="0"/>
              <a:t>2. Make a table to record your data.</a:t>
            </a:r>
          </a:p>
          <a:p>
            <a:r>
              <a:rPr lang="en-US" sz="2800" dirty="0" smtClean="0"/>
              <a:t>3. Identify three major parts of each plant. Measure the heights of the plants and the sizes of their parts.</a:t>
            </a:r>
          </a:p>
          <a:p>
            <a:r>
              <a:rPr lang="en-US" sz="2800" dirty="0" smtClean="0"/>
              <a:t>4. Use the hand lens to examine the plants. Record your observations.</a:t>
            </a:r>
            <a:endParaRPr lang="en-US" sz="2800" dirty="0"/>
          </a:p>
        </p:txBody>
      </p:sp>
    </p:spTree>
    <p:extLst>
      <p:ext uri="{BB962C8B-B14F-4D97-AF65-F5344CB8AC3E}">
        <p14:creationId xmlns:p14="http://schemas.microsoft.com/office/powerpoint/2010/main" val="3740408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800" b="1" dirty="0" smtClean="0"/>
              <a:t>“</a:t>
            </a:r>
            <a:r>
              <a:rPr lang="en-US" sz="4800" b="1" dirty="0" err="1" smtClean="0"/>
              <a:t>Plantastic</a:t>
            </a:r>
            <a:r>
              <a:rPr lang="en-US" sz="4800" b="1" dirty="0" smtClean="0"/>
              <a:t>” Voyage</a:t>
            </a:r>
            <a:endParaRPr lang="en-US" sz="4800" b="1" dirty="0"/>
          </a:p>
        </p:txBody>
      </p:sp>
      <p:pic>
        <p:nvPicPr>
          <p:cNvPr id="3" name="Picture 2" descr="giph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477"/>
            <a:ext cx="9147977" cy="5141163"/>
          </a:xfrm>
          <a:prstGeom prst="rect">
            <a:avLst/>
          </a:prstGeom>
        </p:spPr>
      </p:pic>
    </p:spTree>
    <p:extLst>
      <p:ext uri="{BB962C8B-B14F-4D97-AF65-F5344CB8AC3E}">
        <p14:creationId xmlns:p14="http://schemas.microsoft.com/office/powerpoint/2010/main" val="1018363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b="1" dirty="0" smtClean="0"/>
              <a:t>12.2 - BRYOPHYTES</a:t>
            </a:r>
            <a:endParaRPr lang="en-US" sz="4000" b="1" dirty="0"/>
          </a:p>
        </p:txBody>
      </p:sp>
      <p:sp>
        <p:nvSpPr>
          <p:cNvPr id="3" name="Content Placeholder 2"/>
          <p:cNvSpPr>
            <a:spLocks noGrp="1"/>
          </p:cNvSpPr>
          <p:nvPr>
            <p:ph idx="1"/>
          </p:nvPr>
        </p:nvSpPr>
        <p:spPr>
          <a:xfrm>
            <a:off x="218950" y="1002824"/>
            <a:ext cx="8735779" cy="4923139"/>
          </a:xfrm>
        </p:spPr>
        <p:txBody>
          <a:bodyPr>
            <a:normAutofit/>
          </a:bodyPr>
          <a:lstStyle/>
          <a:p>
            <a:r>
              <a:rPr lang="en-US" sz="2800" dirty="0" smtClean="0"/>
              <a:t>Mosses and their relatives are called </a:t>
            </a:r>
            <a:r>
              <a:rPr lang="en-US" sz="2800" b="1" dirty="0" smtClean="0"/>
              <a:t>bryophytes, or nonvascular plants.</a:t>
            </a:r>
          </a:p>
          <a:p>
            <a:pPr lvl="1"/>
            <a:r>
              <a:rPr lang="en-US" sz="2600" dirty="0" smtClean="0"/>
              <a:t>Unlike all other plants, they do not have </a:t>
            </a:r>
            <a:r>
              <a:rPr lang="en-US" sz="2600" b="1" dirty="0" smtClean="0"/>
              <a:t>specialized tissues that move water and nutrients </a:t>
            </a:r>
            <a:r>
              <a:rPr lang="en-US" sz="2600" dirty="0" smtClean="0"/>
              <a:t>(vascular tissue).</a:t>
            </a:r>
          </a:p>
          <a:p>
            <a:r>
              <a:rPr lang="en-US" sz="2800" i="1" dirty="0" smtClean="0"/>
              <a:t>Bryophytes have life cycles that depend on </a:t>
            </a:r>
            <a:r>
              <a:rPr lang="en-US" sz="2800" b="1" i="1" dirty="0" smtClean="0"/>
              <a:t>water for reproduction</a:t>
            </a:r>
            <a:r>
              <a:rPr lang="en-US" sz="2800" i="1" dirty="0" smtClean="0"/>
              <a:t>. Lacking vascular tissue, these plants can draw up water by </a:t>
            </a:r>
            <a:r>
              <a:rPr lang="en-US" sz="2800" b="1" i="1" dirty="0" smtClean="0"/>
              <a:t>osmosis only a few centimeters above the ground</a:t>
            </a:r>
            <a:endParaRPr lang="en-US" sz="2800" b="1" i="1" dirty="0"/>
          </a:p>
        </p:txBody>
      </p:sp>
      <p:pic>
        <p:nvPicPr>
          <p:cNvPr id="4" name="Picture 3"/>
          <p:cNvPicPr>
            <a:picLocks noChangeAspect="1"/>
          </p:cNvPicPr>
          <p:nvPr/>
        </p:nvPicPr>
        <p:blipFill>
          <a:blip r:embed="rId2"/>
          <a:stretch>
            <a:fillRect/>
          </a:stretch>
        </p:blipFill>
        <p:spPr>
          <a:xfrm>
            <a:off x="7285486" y="5215979"/>
            <a:ext cx="1669243" cy="709984"/>
          </a:xfrm>
          <a:prstGeom prst="rect">
            <a:avLst/>
          </a:prstGeom>
        </p:spPr>
      </p:pic>
    </p:spTree>
    <p:extLst>
      <p:ext uri="{BB962C8B-B14F-4D97-AF65-F5344CB8AC3E}">
        <p14:creationId xmlns:p14="http://schemas.microsoft.com/office/powerpoint/2010/main" val="605222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35" y="-13568"/>
            <a:ext cx="9144000" cy="1657859"/>
          </a:xfrm>
        </p:spPr>
        <p:txBody>
          <a:bodyPr>
            <a:normAutofit/>
          </a:bodyPr>
          <a:lstStyle/>
          <a:p>
            <a:r>
              <a:rPr lang="en-US" sz="4000" b="1" dirty="0" smtClean="0"/>
              <a:t>Groups of </a:t>
            </a:r>
            <a:br>
              <a:rPr lang="en-US" sz="4000" b="1" dirty="0" smtClean="0"/>
            </a:br>
            <a:r>
              <a:rPr lang="en-US" sz="4000" b="1" dirty="0" smtClean="0"/>
              <a:t>Bryophytes</a:t>
            </a:r>
            <a:endParaRPr lang="en-US" sz="4000" b="1" dirty="0"/>
          </a:p>
        </p:txBody>
      </p:sp>
      <p:sp>
        <p:nvSpPr>
          <p:cNvPr id="3" name="Content Placeholder 2"/>
          <p:cNvSpPr>
            <a:spLocks noGrp="1"/>
          </p:cNvSpPr>
          <p:nvPr>
            <p:ph idx="1"/>
          </p:nvPr>
        </p:nvSpPr>
        <p:spPr>
          <a:xfrm>
            <a:off x="137545" y="4024432"/>
            <a:ext cx="8833466" cy="2617858"/>
          </a:xfrm>
        </p:spPr>
        <p:txBody>
          <a:bodyPr>
            <a:normAutofit/>
          </a:bodyPr>
          <a:lstStyle/>
          <a:p>
            <a:r>
              <a:rPr lang="en-US" sz="2800" dirty="0" smtClean="0"/>
              <a:t>The most recognizable feature of bryophytes is that they are </a:t>
            </a:r>
            <a:r>
              <a:rPr lang="en-US" sz="2800" b="1" dirty="0" smtClean="0"/>
              <a:t>low-growing plants that can be found in moist, shaded areas.</a:t>
            </a:r>
          </a:p>
          <a:p>
            <a:r>
              <a:rPr lang="en-US" sz="2800" i="1" dirty="0" smtClean="0"/>
              <a:t>Bryophytes include </a:t>
            </a:r>
            <a:r>
              <a:rPr lang="en-US" sz="2800" b="1" i="1" dirty="0" smtClean="0"/>
              <a:t>mosses, liverworts, and hornworts.</a:t>
            </a:r>
            <a:endParaRPr lang="en-US" sz="2800" b="1" i="1" dirty="0"/>
          </a:p>
        </p:txBody>
      </p:sp>
      <p:pic>
        <p:nvPicPr>
          <p:cNvPr id="5" name="Picture 4"/>
          <p:cNvPicPr>
            <a:picLocks noChangeAspect="1"/>
          </p:cNvPicPr>
          <p:nvPr/>
        </p:nvPicPr>
        <p:blipFill>
          <a:blip r:embed="rId2"/>
          <a:stretch>
            <a:fillRect/>
          </a:stretch>
        </p:blipFill>
        <p:spPr>
          <a:xfrm>
            <a:off x="7285486" y="6148016"/>
            <a:ext cx="1669243" cy="709984"/>
          </a:xfrm>
          <a:prstGeom prst="rect">
            <a:avLst/>
          </a:prstGeom>
        </p:spPr>
      </p:pic>
    </p:spTree>
    <p:extLst>
      <p:ext uri="{BB962C8B-B14F-4D97-AF65-F5344CB8AC3E}">
        <p14:creationId xmlns:p14="http://schemas.microsoft.com/office/powerpoint/2010/main" val="120517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Mosses</a:t>
            </a:r>
            <a:endParaRPr lang="en-US" sz="4000" dirty="0"/>
          </a:p>
        </p:txBody>
      </p:sp>
      <p:sp>
        <p:nvSpPr>
          <p:cNvPr id="3" name="Content Placeholder 2"/>
          <p:cNvSpPr>
            <a:spLocks noGrp="1"/>
          </p:cNvSpPr>
          <p:nvPr>
            <p:ph idx="1"/>
          </p:nvPr>
        </p:nvSpPr>
        <p:spPr>
          <a:xfrm>
            <a:off x="0" y="1058209"/>
            <a:ext cx="9144000" cy="5647684"/>
          </a:xfrm>
        </p:spPr>
        <p:txBody>
          <a:bodyPr>
            <a:normAutofit/>
          </a:bodyPr>
          <a:lstStyle/>
          <a:p>
            <a:r>
              <a:rPr lang="en-US" sz="2800" dirty="0" smtClean="0"/>
              <a:t>The most common </a:t>
            </a:r>
            <a:r>
              <a:rPr lang="en-US" sz="2800" b="1" dirty="0" smtClean="0"/>
              <a:t>bryophytes are mosses</a:t>
            </a:r>
            <a:r>
              <a:rPr lang="en-US" sz="2800" dirty="0" smtClean="0"/>
              <a:t>, which are members of the phylum </a:t>
            </a:r>
            <a:r>
              <a:rPr lang="en-US" sz="2800" b="1" dirty="0" err="1" smtClean="0"/>
              <a:t>Bryophyta</a:t>
            </a:r>
            <a:r>
              <a:rPr lang="en-US" sz="2800" b="1" dirty="0" smtClean="0"/>
              <a:t>.</a:t>
            </a:r>
          </a:p>
          <a:p>
            <a:pPr lvl="1"/>
            <a:r>
              <a:rPr lang="en-US" sz="2600" dirty="0" smtClean="0"/>
              <a:t>They grow in swamps and bogs, near streams, and in rain forests. </a:t>
            </a:r>
          </a:p>
          <a:p>
            <a:pPr lvl="1"/>
            <a:r>
              <a:rPr lang="en-US" sz="2600" dirty="0" smtClean="0"/>
              <a:t>Many can tolerate </a:t>
            </a:r>
            <a:r>
              <a:rPr lang="en-US" sz="2600" b="1" dirty="0" smtClean="0"/>
              <a:t>low temperatures</a:t>
            </a:r>
            <a:r>
              <a:rPr lang="en-US" sz="2600" dirty="0" smtClean="0"/>
              <a:t>, allowing them to grow in harsh environments.</a:t>
            </a:r>
          </a:p>
          <a:p>
            <a:pPr lvl="1"/>
            <a:r>
              <a:rPr lang="en-US" sz="2600" dirty="0" smtClean="0"/>
              <a:t>They’re actually the most </a:t>
            </a:r>
            <a:r>
              <a:rPr lang="en-US" sz="2600" b="1" dirty="0" smtClean="0"/>
              <a:t>abundant plant in polar regions. </a:t>
            </a:r>
          </a:p>
          <a:p>
            <a:pPr lvl="1"/>
            <a:r>
              <a:rPr lang="en-US" sz="2600" dirty="0" smtClean="0"/>
              <a:t>Each moss plant has a thin, </a:t>
            </a:r>
            <a:r>
              <a:rPr lang="en-US" sz="2600" b="1" dirty="0" smtClean="0"/>
              <a:t>upright shoot that looks like a stem with tiny leaves.</a:t>
            </a:r>
          </a:p>
          <a:p>
            <a:pPr lvl="1"/>
            <a:r>
              <a:rPr lang="en-US" sz="2600" dirty="0" smtClean="0"/>
              <a:t>When they reproduce, they produce thin stalks containing a capsule. </a:t>
            </a:r>
            <a:r>
              <a:rPr lang="en-US" sz="2600" b="1" dirty="0" smtClean="0"/>
              <a:t>This is the sporophyte stage</a:t>
            </a:r>
            <a:r>
              <a:rPr lang="en-US" sz="2600" dirty="0" smtClean="0"/>
              <a:t>.</a:t>
            </a:r>
            <a:endParaRPr lang="en-US" sz="2600" dirty="0"/>
          </a:p>
        </p:txBody>
      </p:sp>
    </p:spTree>
    <p:extLst>
      <p:ext uri="{BB962C8B-B14F-4D97-AF65-F5344CB8AC3E}">
        <p14:creationId xmlns:p14="http://schemas.microsoft.com/office/powerpoint/2010/main" val="864668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6345"/>
            <a:ext cx="4214812" cy="6325943"/>
          </a:xfrm>
        </p:spPr>
        <p:txBody>
          <a:bodyPr>
            <a:normAutofit/>
          </a:bodyPr>
          <a:lstStyle/>
          <a:p>
            <a:r>
              <a:rPr lang="en-US" sz="2800" dirty="0" smtClean="0"/>
              <a:t>Because the “leaves” of mosses are only one cell thick, these plants </a:t>
            </a:r>
            <a:r>
              <a:rPr lang="en-US" sz="2800" b="1" dirty="0" smtClean="0"/>
              <a:t>lose water quickly.</a:t>
            </a:r>
          </a:p>
          <a:p>
            <a:pPr lvl="1"/>
            <a:r>
              <a:rPr lang="en-US" sz="2600" dirty="0" smtClean="0"/>
              <a:t>They do not have true roots, instead they have </a:t>
            </a:r>
            <a:r>
              <a:rPr lang="en-US" sz="2600" b="1" dirty="0" smtClean="0"/>
              <a:t>rhizoids</a:t>
            </a:r>
            <a:r>
              <a:rPr lang="en-US" sz="2600" dirty="0" smtClean="0"/>
              <a:t>, which are long thin cells that anchor them in the ground and </a:t>
            </a:r>
            <a:r>
              <a:rPr lang="en-US" sz="2600" b="1" dirty="0" smtClean="0"/>
              <a:t>absorb water and minerals from the soil.</a:t>
            </a:r>
            <a:endParaRPr lang="en-US" sz="2600" b="1" dirty="0"/>
          </a:p>
        </p:txBody>
      </p:sp>
      <p:pic>
        <p:nvPicPr>
          <p:cNvPr id="4" name="Picture 3"/>
          <p:cNvPicPr>
            <a:picLocks noChangeAspect="1"/>
          </p:cNvPicPr>
          <p:nvPr/>
        </p:nvPicPr>
        <p:blipFill>
          <a:blip r:embed="rId2"/>
          <a:stretch>
            <a:fillRect/>
          </a:stretch>
        </p:blipFill>
        <p:spPr>
          <a:xfrm>
            <a:off x="4214812" y="0"/>
            <a:ext cx="4929188" cy="6858000"/>
          </a:xfrm>
          <a:prstGeom prst="rect">
            <a:avLst/>
          </a:prstGeom>
        </p:spPr>
      </p:pic>
    </p:spTree>
    <p:extLst>
      <p:ext uri="{BB962C8B-B14F-4D97-AF65-F5344CB8AC3E}">
        <p14:creationId xmlns:p14="http://schemas.microsoft.com/office/powerpoint/2010/main" val="1299366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Liverworts</a:t>
            </a:r>
            <a:endParaRPr lang="en-US" sz="4000" dirty="0"/>
          </a:p>
        </p:txBody>
      </p:sp>
      <p:sp>
        <p:nvSpPr>
          <p:cNvPr id="3" name="Content Placeholder 2"/>
          <p:cNvSpPr>
            <a:spLocks noGrp="1"/>
          </p:cNvSpPr>
          <p:nvPr>
            <p:ph idx="1"/>
          </p:nvPr>
        </p:nvSpPr>
        <p:spPr>
          <a:xfrm>
            <a:off x="153826" y="914399"/>
            <a:ext cx="8990174" cy="5760449"/>
          </a:xfrm>
        </p:spPr>
        <p:txBody>
          <a:bodyPr>
            <a:normAutofit/>
          </a:bodyPr>
          <a:lstStyle/>
          <a:p>
            <a:r>
              <a:rPr lang="en-US" sz="2800" dirty="0" smtClean="0"/>
              <a:t>These plants belong to the phylum </a:t>
            </a:r>
            <a:r>
              <a:rPr lang="en-US" sz="2800" b="1" dirty="0" err="1" smtClean="0"/>
              <a:t>Hepaticophyta</a:t>
            </a:r>
            <a:endParaRPr lang="en-US" sz="2800" b="1" dirty="0" smtClean="0"/>
          </a:p>
          <a:p>
            <a:pPr lvl="1"/>
            <a:r>
              <a:rPr lang="en-US" sz="2600" dirty="0" smtClean="0"/>
              <a:t>The liverworts gametophytes form broad and thin structures that </a:t>
            </a:r>
            <a:r>
              <a:rPr lang="en-US" sz="2600" b="1" dirty="0" smtClean="0"/>
              <a:t>draw up moisture </a:t>
            </a:r>
            <a:r>
              <a:rPr lang="en-US" sz="2600" dirty="0" smtClean="0"/>
              <a:t>directly from the surface of the soil.</a:t>
            </a:r>
          </a:p>
          <a:p>
            <a:pPr lvl="1"/>
            <a:r>
              <a:rPr lang="en-US" sz="2600" dirty="0" smtClean="0"/>
              <a:t>When mature, the gametophytes produce structures that look like umbrellas which carried the structures that </a:t>
            </a:r>
            <a:r>
              <a:rPr lang="en-US" sz="2600" b="1" dirty="0" smtClean="0"/>
              <a:t>produce eggs and sperm.</a:t>
            </a:r>
          </a:p>
          <a:p>
            <a:r>
              <a:rPr lang="en-US" sz="2800" dirty="0" smtClean="0"/>
              <a:t>Some liverworts can reproduce asexually by means of </a:t>
            </a:r>
            <a:r>
              <a:rPr lang="en-US" sz="2800" b="1" dirty="0" err="1" smtClean="0"/>
              <a:t>gemmae</a:t>
            </a:r>
            <a:r>
              <a:rPr lang="en-US" sz="2800" b="1" dirty="0" smtClean="0"/>
              <a:t>.</a:t>
            </a:r>
          </a:p>
          <a:p>
            <a:pPr lvl="1"/>
            <a:r>
              <a:rPr lang="en-US" sz="2600" dirty="0" err="1" smtClean="0"/>
              <a:t>Gemmae</a:t>
            </a:r>
            <a:r>
              <a:rPr lang="en-US" sz="2600" dirty="0" smtClean="0"/>
              <a:t> can divide by </a:t>
            </a:r>
            <a:r>
              <a:rPr lang="en-US" sz="2600" b="1" dirty="0" smtClean="0"/>
              <a:t>mitosis to produce a new individual.</a:t>
            </a:r>
            <a:endParaRPr lang="en-US" sz="2600" b="1" dirty="0"/>
          </a:p>
        </p:txBody>
      </p:sp>
    </p:spTree>
    <p:extLst>
      <p:ext uri="{BB962C8B-B14F-4D97-AF65-F5344CB8AC3E}">
        <p14:creationId xmlns:p14="http://schemas.microsoft.com/office/powerpoint/2010/main" val="233964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Hornworts</a:t>
            </a:r>
            <a:endParaRPr lang="en-US" sz="4000" dirty="0"/>
          </a:p>
        </p:txBody>
      </p:sp>
      <p:sp>
        <p:nvSpPr>
          <p:cNvPr id="3" name="Content Placeholder 2"/>
          <p:cNvSpPr>
            <a:spLocks noGrp="1"/>
          </p:cNvSpPr>
          <p:nvPr>
            <p:ph idx="1"/>
          </p:nvPr>
        </p:nvSpPr>
        <p:spPr>
          <a:xfrm>
            <a:off x="1" y="1074488"/>
            <a:ext cx="4000500" cy="5566283"/>
          </a:xfrm>
        </p:spPr>
        <p:txBody>
          <a:bodyPr>
            <a:normAutofit/>
          </a:bodyPr>
          <a:lstStyle/>
          <a:p>
            <a:r>
              <a:rPr lang="en-US" sz="2800" dirty="0" smtClean="0"/>
              <a:t>Hornworts are members of the phylum </a:t>
            </a:r>
            <a:r>
              <a:rPr lang="en-US" sz="2800" b="1" dirty="0" err="1" smtClean="0"/>
              <a:t>Anthocerophyta</a:t>
            </a:r>
            <a:r>
              <a:rPr lang="en-US" sz="2800" b="1" dirty="0" smtClean="0"/>
              <a:t>.</a:t>
            </a:r>
          </a:p>
          <a:p>
            <a:pPr lvl="1"/>
            <a:r>
              <a:rPr lang="en-US" sz="2600" dirty="0" smtClean="0"/>
              <a:t>They are found only in soil that is </a:t>
            </a:r>
            <a:r>
              <a:rPr lang="en-US" sz="2600" b="1" dirty="0" smtClean="0"/>
              <a:t>damp nearly all year round.</a:t>
            </a:r>
          </a:p>
          <a:p>
            <a:pPr lvl="1"/>
            <a:r>
              <a:rPr lang="en-US" sz="2600" dirty="0" smtClean="0"/>
              <a:t>The hornworts sporophyte looks like a </a:t>
            </a:r>
            <a:r>
              <a:rPr lang="en-US" sz="2600" b="1" dirty="0" smtClean="0"/>
              <a:t>tiny green horn.</a:t>
            </a:r>
            <a:endParaRPr lang="en-US" sz="2600" b="1" dirty="0"/>
          </a:p>
        </p:txBody>
      </p:sp>
    </p:spTree>
    <p:extLst>
      <p:ext uri="{BB962C8B-B14F-4D97-AF65-F5344CB8AC3E}">
        <p14:creationId xmlns:p14="http://schemas.microsoft.com/office/powerpoint/2010/main" val="337061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b="1" dirty="0" smtClean="0"/>
              <a:t>Human Use of Mosses</a:t>
            </a:r>
            <a:endParaRPr lang="en-US" sz="4000" b="1" dirty="0"/>
          </a:p>
        </p:txBody>
      </p:sp>
      <p:sp>
        <p:nvSpPr>
          <p:cNvPr id="3" name="Content Placeholder 2"/>
          <p:cNvSpPr>
            <a:spLocks noGrp="1"/>
          </p:cNvSpPr>
          <p:nvPr>
            <p:ph idx="1"/>
          </p:nvPr>
        </p:nvSpPr>
        <p:spPr>
          <a:xfrm>
            <a:off x="195376" y="1139608"/>
            <a:ext cx="8743072" cy="5372439"/>
          </a:xfrm>
        </p:spPr>
        <p:txBody>
          <a:bodyPr>
            <a:normAutofit/>
          </a:bodyPr>
          <a:lstStyle/>
          <a:p>
            <a:r>
              <a:rPr lang="en-US" sz="2800" dirty="0" smtClean="0"/>
              <a:t>Sphagnum mosses are a group of mosses that </a:t>
            </a:r>
            <a:r>
              <a:rPr lang="en-US" sz="2800" b="1" dirty="0" smtClean="0"/>
              <a:t>thrive in the acidic water of bogs. </a:t>
            </a:r>
          </a:p>
          <a:p>
            <a:pPr lvl="1"/>
            <a:r>
              <a:rPr lang="en-US" sz="2600" dirty="0" smtClean="0"/>
              <a:t>They can absorb many times their own weight, and act as a </a:t>
            </a:r>
            <a:r>
              <a:rPr lang="en-US" sz="2600" b="1" dirty="0" smtClean="0"/>
              <a:t>natural sponge.</a:t>
            </a:r>
          </a:p>
          <a:p>
            <a:pPr lvl="1"/>
            <a:r>
              <a:rPr lang="en-US" sz="2600" dirty="0" smtClean="0"/>
              <a:t>In certain environments, the dead remains accumulate and </a:t>
            </a:r>
            <a:r>
              <a:rPr lang="en-US" sz="2600" b="1" dirty="0" smtClean="0"/>
              <a:t>form peat.</a:t>
            </a:r>
          </a:p>
          <a:p>
            <a:pPr lvl="1"/>
            <a:r>
              <a:rPr lang="en-US" sz="2600" dirty="0" smtClean="0"/>
              <a:t>Peat can be cut from the ground and </a:t>
            </a:r>
            <a:r>
              <a:rPr lang="en-US" sz="2600" b="1" dirty="0" smtClean="0"/>
              <a:t>burned as fuel.</a:t>
            </a:r>
          </a:p>
          <a:p>
            <a:pPr lvl="1"/>
            <a:r>
              <a:rPr lang="en-US" sz="2600" dirty="0" smtClean="0"/>
              <a:t>Peat moss is also used in gardening to help the </a:t>
            </a:r>
            <a:r>
              <a:rPr lang="en-US" sz="2600" b="1" dirty="0" smtClean="0"/>
              <a:t>soil retain water.</a:t>
            </a:r>
            <a:endParaRPr lang="en-US" sz="2600" b="1" dirty="0"/>
          </a:p>
        </p:txBody>
      </p:sp>
    </p:spTree>
    <p:extLst>
      <p:ext uri="{BB962C8B-B14F-4D97-AF65-F5344CB8AC3E}">
        <p14:creationId xmlns:p14="http://schemas.microsoft.com/office/powerpoint/2010/main" val="4259821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765" y="0"/>
            <a:ext cx="9882765" cy="914400"/>
          </a:xfrm>
        </p:spPr>
        <p:txBody>
          <a:bodyPr>
            <a:normAutofit/>
          </a:bodyPr>
          <a:lstStyle/>
          <a:p>
            <a:r>
              <a:rPr lang="en-US" sz="4000" b="1" dirty="0" smtClean="0"/>
              <a:t>12.3 </a:t>
            </a:r>
            <a:r>
              <a:rPr lang="mr-IN" sz="4000" b="1" dirty="0" smtClean="0"/>
              <a:t>–</a:t>
            </a:r>
            <a:r>
              <a:rPr lang="en-US" sz="4000" b="1" dirty="0" smtClean="0"/>
              <a:t> SEEDLESS VASCULAR PLANTS</a:t>
            </a:r>
            <a:endParaRPr lang="en-US" sz="4000" b="1" dirty="0"/>
          </a:p>
        </p:txBody>
      </p:sp>
      <p:sp>
        <p:nvSpPr>
          <p:cNvPr id="3" name="Content Placeholder 2"/>
          <p:cNvSpPr>
            <a:spLocks noGrp="1"/>
          </p:cNvSpPr>
          <p:nvPr>
            <p:ph idx="1"/>
          </p:nvPr>
        </p:nvSpPr>
        <p:spPr>
          <a:xfrm>
            <a:off x="195376" y="1660572"/>
            <a:ext cx="8759354" cy="4605757"/>
          </a:xfrm>
        </p:spPr>
        <p:txBody>
          <a:bodyPr>
            <a:normAutofit/>
          </a:bodyPr>
          <a:lstStyle/>
          <a:p>
            <a:r>
              <a:rPr lang="en-US" sz="2800" dirty="0" smtClean="0"/>
              <a:t>Bryophytes have only one way to transport water </a:t>
            </a:r>
            <a:r>
              <a:rPr lang="mr-IN" sz="2800" dirty="0" smtClean="0"/>
              <a:t>–</a:t>
            </a:r>
            <a:r>
              <a:rPr lang="en-US" sz="2800" dirty="0" smtClean="0"/>
              <a:t> </a:t>
            </a:r>
            <a:r>
              <a:rPr lang="en-US" sz="2800" b="1" dirty="0" smtClean="0"/>
              <a:t>from cell to cell.</a:t>
            </a:r>
          </a:p>
          <a:p>
            <a:pPr lvl="1"/>
            <a:r>
              <a:rPr lang="en-US" sz="2600" dirty="0" smtClean="0"/>
              <a:t>This </a:t>
            </a:r>
            <a:r>
              <a:rPr lang="en-US" sz="2600" b="1" dirty="0" smtClean="0"/>
              <a:t>limits their height </a:t>
            </a:r>
            <a:r>
              <a:rPr lang="en-US" sz="2600" dirty="0" smtClean="0"/>
              <a:t>to just a few centimeters.</a:t>
            </a:r>
          </a:p>
          <a:p>
            <a:r>
              <a:rPr lang="en-US" sz="2800" dirty="0" smtClean="0"/>
              <a:t>Fossil evidence shows that the evolution of vascular tissue, which is specialized to </a:t>
            </a:r>
            <a:r>
              <a:rPr lang="en-US" sz="2800" b="1" dirty="0" smtClean="0"/>
              <a:t>conduct water and nutrients throughout the plant </a:t>
            </a:r>
            <a:r>
              <a:rPr lang="en-US" sz="2800" dirty="0" smtClean="0"/>
              <a:t>is what allowed plants to grow to new heights.</a:t>
            </a:r>
          </a:p>
          <a:p>
            <a:pPr lvl="1"/>
            <a:endParaRPr lang="en-US" sz="2600" dirty="0"/>
          </a:p>
        </p:txBody>
      </p:sp>
    </p:spTree>
    <p:extLst>
      <p:ext uri="{BB962C8B-B14F-4D97-AF65-F5344CB8AC3E}">
        <p14:creationId xmlns:p14="http://schemas.microsoft.com/office/powerpoint/2010/main" val="108341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
            <a:ext cx="9144000" cy="1517292"/>
          </a:xfrm>
        </p:spPr>
        <p:txBody>
          <a:bodyPr>
            <a:normAutofit/>
          </a:bodyPr>
          <a:lstStyle/>
          <a:p>
            <a:r>
              <a:rPr lang="en-US" sz="4000" b="1" dirty="0" smtClean="0"/>
              <a:t>Evolution of Vascular Tissue: A Transport Syste</a:t>
            </a:r>
            <a:r>
              <a:rPr lang="en-US" sz="4000" b="1" dirty="0"/>
              <a:t>m</a:t>
            </a:r>
          </a:p>
        </p:txBody>
      </p:sp>
      <p:sp>
        <p:nvSpPr>
          <p:cNvPr id="3" name="Content Placeholder 2"/>
          <p:cNvSpPr>
            <a:spLocks noGrp="1"/>
          </p:cNvSpPr>
          <p:nvPr>
            <p:ph idx="1"/>
          </p:nvPr>
        </p:nvSpPr>
        <p:spPr>
          <a:xfrm>
            <a:off x="130251" y="1908016"/>
            <a:ext cx="9013749" cy="4701712"/>
          </a:xfrm>
        </p:spPr>
        <p:txBody>
          <a:bodyPr>
            <a:normAutofit/>
          </a:bodyPr>
          <a:lstStyle/>
          <a:p>
            <a:r>
              <a:rPr lang="en-US" sz="2800" i="1" dirty="0" smtClean="0"/>
              <a:t>Both forms of vascular tissue </a:t>
            </a:r>
            <a:r>
              <a:rPr lang="mr-IN" sz="2800" i="1" dirty="0" smtClean="0"/>
              <a:t>–</a:t>
            </a:r>
            <a:r>
              <a:rPr lang="en-US" sz="2800" i="1" dirty="0" smtClean="0"/>
              <a:t> </a:t>
            </a:r>
            <a:r>
              <a:rPr lang="en-US" sz="2800" b="1" i="1" dirty="0" smtClean="0"/>
              <a:t>xylem and phloem </a:t>
            </a:r>
            <a:r>
              <a:rPr lang="mr-IN" sz="2800" i="1" dirty="0" smtClean="0"/>
              <a:t>–</a:t>
            </a:r>
            <a:r>
              <a:rPr lang="en-US" sz="2800" i="1" dirty="0" smtClean="0"/>
              <a:t> can move fluids through the plant body, even </a:t>
            </a:r>
            <a:r>
              <a:rPr lang="en-US" sz="2800" b="1" i="1" dirty="0" smtClean="0"/>
              <a:t>against the force of gravity.</a:t>
            </a:r>
          </a:p>
          <a:p>
            <a:pPr lvl="1"/>
            <a:endParaRPr lang="en-US" sz="2600" i="1" dirty="0" smtClean="0"/>
          </a:p>
          <a:p>
            <a:pPr lvl="1"/>
            <a:r>
              <a:rPr lang="en-US" sz="2600" dirty="0" smtClean="0"/>
              <a:t>Xylem: a transport subsystem that carries water </a:t>
            </a:r>
            <a:r>
              <a:rPr lang="en-US" sz="2600" b="1" dirty="0" smtClean="0"/>
              <a:t>upward from the roots to every part of a plant</a:t>
            </a:r>
            <a:r>
              <a:rPr lang="en-US" sz="2600" dirty="0" smtClean="0"/>
              <a:t>.</a:t>
            </a:r>
          </a:p>
          <a:p>
            <a:pPr lvl="1"/>
            <a:r>
              <a:rPr lang="en-US" sz="2600" dirty="0" smtClean="0"/>
              <a:t>Phloem: transports solutions of </a:t>
            </a:r>
            <a:r>
              <a:rPr lang="en-US" sz="2600" b="1" dirty="0" smtClean="0"/>
              <a:t>nutrients and carbohydrates</a:t>
            </a:r>
            <a:r>
              <a:rPr lang="en-US" sz="2600" dirty="0" smtClean="0"/>
              <a:t> produced by photosynthesis.</a:t>
            </a:r>
          </a:p>
          <a:p>
            <a:pPr lvl="1"/>
            <a:r>
              <a:rPr lang="en-US" sz="2600" dirty="0" smtClean="0"/>
              <a:t>Lignin: is a substance that make the </a:t>
            </a:r>
            <a:r>
              <a:rPr lang="en-US" sz="2600" b="1" dirty="0" smtClean="0"/>
              <a:t>cell walls rigid</a:t>
            </a:r>
            <a:r>
              <a:rPr lang="en-US" sz="2600" dirty="0" smtClean="0"/>
              <a:t>, enabling vascular plants to </a:t>
            </a:r>
            <a:r>
              <a:rPr lang="en-US" sz="2600" b="1" dirty="0" smtClean="0"/>
              <a:t>grow very tall.</a:t>
            </a:r>
            <a:endParaRPr lang="en-US" sz="2600" b="1" dirty="0"/>
          </a:p>
        </p:txBody>
      </p:sp>
      <p:pic>
        <p:nvPicPr>
          <p:cNvPr id="4" name="Picture 3"/>
          <p:cNvPicPr>
            <a:picLocks noChangeAspect="1"/>
          </p:cNvPicPr>
          <p:nvPr/>
        </p:nvPicPr>
        <p:blipFill>
          <a:blip r:embed="rId2"/>
          <a:stretch>
            <a:fillRect/>
          </a:stretch>
        </p:blipFill>
        <p:spPr>
          <a:xfrm>
            <a:off x="6943579" y="2875712"/>
            <a:ext cx="1669243" cy="709984"/>
          </a:xfrm>
          <a:prstGeom prst="rect">
            <a:avLst/>
          </a:prstGeom>
        </p:spPr>
      </p:pic>
    </p:spTree>
    <p:extLst>
      <p:ext uri="{BB962C8B-B14F-4D97-AF65-F5344CB8AC3E}">
        <p14:creationId xmlns:p14="http://schemas.microsoft.com/office/powerpoint/2010/main" val="398813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8"/>
            <a:ext cx="8913813" cy="914400"/>
          </a:xfrm>
        </p:spPr>
        <p:txBody>
          <a:bodyPr>
            <a:normAutofit/>
          </a:bodyPr>
          <a:lstStyle/>
          <a:p>
            <a:r>
              <a:rPr lang="en-US" sz="4000" b="1" dirty="0" smtClean="0"/>
              <a:t>Think About It</a:t>
            </a:r>
            <a:r>
              <a:rPr lang="mr-IN" sz="4000" b="1" dirty="0" smtClean="0"/>
              <a:t>…</a:t>
            </a:r>
            <a:endParaRPr lang="en-US" sz="4000" b="1" dirty="0"/>
          </a:p>
        </p:txBody>
      </p:sp>
      <p:sp>
        <p:nvSpPr>
          <p:cNvPr id="3" name="Content Placeholder 2"/>
          <p:cNvSpPr>
            <a:spLocks noGrp="1"/>
          </p:cNvSpPr>
          <p:nvPr>
            <p:ph idx="1"/>
          </p:nvPr>
        </p:nvSpPr>
        <p:spPr>
          <a:xfrm>
            <a:off x="179095" y="1790813"/>
            <a:ext cx="8734718" cy="4884036"/>
          </a:xfrm>
        </p:spPr>
        <p:txBody>
          <a:bodyPr>
            <a:normAutofit/>
          </a:bodyPr>
          <a:lstStyle/>
          <a:p>
            <a:r>
              <a:rPr lang="en-US" sz="2800" b="1" dirty="0" smtClean="0"/>
              <a:t>Comparing &amp; Contrasting:</a:t>
            </a:r>
            <a:r>
              <a:rPr lang="en-US" sz="2800" dirty="0" smtClean="0"/>
              <a:t> How are the three plants alike? How are they different?</a:t>
            </a:r>
          </a:p>
          <a:p>
            <a:r>
              <a:rPr lang="en-US" sz="2800" b="1" dirty="0" smtClean="0"/>
              <a:t>Inferring: </a:t>
            </a:r>
            <a:r>
              <a:rPr lang="en-US" sz="2800" dirty="0" smtClean="0"/>
              <a:t>What are the functions of the major parts of each plant?</a:t>
            </a:r>
          </a:p>
          <a:p>
            <a:r>
              <a:rPr lang="en-US" sz="2800" b="1" dirty="0" smtClean="0"/>
              <a:t>Classifying:</a:t>
            </a:r>
            <a:r>
              <a:rPr lang="en-US" sz="2800" dirty="0" smtClean="0"/>
              <a:t> Use your observations to classify the three plants into groups. Explain your reasons for classifying them in these groups.</a:t>
            </a:r>
            <a:endParaRPr lang="en-US" sz="2800" b="1" dirty="0"/>
          </a:p>
        </p:txBody>
      </p:sp>
    </p:spTree>
    <p:extLst>
      <p:ext uri="{BB962C8B-B14F-4D97-AF65-F5344CB8AC3E}">
        <p14:creationId xmlns:p14="http://schemas.microsoft.com/office/powerpoint/2010/main" val="260206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0" y="0"/>
            <a:ext cx="8113690" cy="6858000"/>
          </a:xfrm>
          <a:prstGeom prst="rect">
            <a:avLst/>
          </a:prstGeom>
        </p:spPr>
      </p:pic>
    </p:spTree>
    <p:extLst>
      <p:ext uri="{BB962C8B-B14F-4D97-AF65-F5344CB8AC3E}">
        <p14:creationId xmlns:p14="http://schemas.microsoft.com/office/powerpoint/2010/main" val="3964497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b="1" dirty="0" smtClean="0"/>
              <a:t>Ferns &amp; Their Relatives</a:t>
            </a:r>
            <a:endParaRPr lang="en-US" sz="4000" b="1" dirty="0"/>
          </a:p>
        </p:txBody>
      </p:sp>
      <p:sp>
        <p:nvSpPr>
          <p:cNvPr id="3" name="Content Placeholder 2"/>
          <p:cNvSpPr>
            <a:spLocks noGrp="1"/>
          </p:cNvSpPr>
          <p:nvPr>
            <p:ph idx="1"/>
          </p:nvPr>
        </p:nvSpPr>
        <p:spPr>
          <a:xfrm>
            <a:off x="332921" y="914400"/>
            <a:ext cx="8540402" cy="5727888"/>
          </a:xfrm>
        </p:spPr>
        <p:txBody>
          <a:bodyPr>
            <a:normAutofit/>
          </a:bodyPr>
          <a:lstStyle/>
          <a:p>
            <a:r>
              <a:rPr lang="en-US" sz="2800" i="1" dirty="0" smtClean="0"/>
              <a:t>Seedless vascular plants include </a:t>
            </a:r>
            <a:r>
              <a:rPr lang="en-US" sz="2800" b="1" i="1" dirty="0" smtClean="0"/>
              <a:t>club mosses, horsetails, and ferns.</a:t>
            </a:r>
            <a:endParaRPr lang="en-US" sz="2800" b="1" dirty="0" smtClean="0"/>
          </a:p>
          <a:p>
            <a:pPr lvl="1"/>
            <a:r>
              <a:rPr lang="en-US" sz="2600" dirty="0" smtClean="0"/>
              <a:t>The most numerous phylum of these is the ferns. Ferns have </a:t>
            </a:r>
            <a:r>
              <a:rPr lang="en-US" sz="2600" b="1" dirty="0" smtClean="0"/>
              <a:t>true roots, leaves, and stems.</a:t>
            </a:r>
          </a:p>
          <a:p>
            <a:pPr lvl="1"/>
            <a:r>
              <a:rPr lang="en-US" sz="2600" dirty="0" smtClean="0"/>
              <a:t>Roots are underground </a:t>
            </a:r>
            <a:r>
              <a:rPr lang="en-US" sz="2600" b="1" dirty="0" smtClean="0"/>
              <a:t>organs that absorb water and minerals</a:t>
            </a:r>
          </a:p>
          <a:p>
            <a:pPr lvl="1"/>
            <a:r>
              <a:rPr lang="en-US" sz="2600" dirty="0" smtClean="0"/>
              <a:t>Leaves are photosynthetic </a:t>
            </a:r>
            <a:r>
              <a:rPr lang="en-US" sz="2600" b="1" dirty="0" smtClean="0"/>
              <a:t>organs that contain one or more bundles of vascular tissue.</a:t>
            </a:r>
          </a:p>
          <a:p>
            <a:pPr lvl="1"/>
            <a:r>
              <a:rPr lang="en-US" sz="2600" dirty="0" smtClean="0"/>
              <a:t>The vascular tissue is gathered into </a:t>
            </a:r>
            <a:r>
              <a:rPr lang="en-US" sz="2600" b="1" dirty="0" smtClean="0"/>
              <a:t>veins made of xylem and phloem.</a:t>
            </a:r>
          </a:p>
          <a:p>
            <a:pPr lvl="1"/>
            <a:r>
              <a:rPr lang="en-US" sz="2600" dirty="0" smtClean="0"/>
              <a:t>Stems are supporting structures that </a:t>
            </a:r>
            <a:r>
              <a:rPr lang="en-US" sz="2600" b="1" dirty="0" smtClean="0"/>
              <a:t>connect roots and leaves</a:t>
            </a:r>
            <a:r>
              <a:rPr lang="en-US" sz="2600" dirty="0" smtClean="0"/>
              <a:t>, shuttling water and nutrients between them.</a:t>
            </a:r>
            <a:endParaRPr lang="en-US" sz="2600" dirty="0"/>
          </a:p>
        </p:txBody>
      </p:sp>
      <p:pic>
        <p:nvPicPr>
          <p:cNvPr id="4" name="Picture 3"/>
          <p:cNvPicPr>
            <a:picLocks noChangeAspect="1"/>
          </p:cNvPicPr>
          <p:nvPr/>
        </p:nvPicPr>
        <p:blipFill>
          <a:blip r:embed="rId2"/>
          <a:stretch>
            <a:fillRect/>
          </a:stretch>
        </p:blipFill>
        <p:spPr>
          <a:xfrm>
            <a:off x="7474757" y="318376"/>
            <a:ext cx="1669243" cy="709984"/>
          </a:xfrm>
          <a:prstGeom prst="rect">
            <a:avLst/>
          </a:prstGeom>
        </p:spPr>
      </p:pic>
    </p:spTree>
    <p:extLst>
      <p:ext uri="{BB962C8B-B14F-4D97-AF65-F5344CB8AC3E}">
        <p14:creationId xmlns:p14="http://schemas.microsoft.com/office/powerpoint/2010/main" val="461661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99" y="0"/>
            <a:ext cx="9144000" cy="914400"/>
          </a:xfrm>
        </p:spPr>
        <p:txBody>
          <a:bodyPr>
            <a:normAutofit/>
          </a:bodyPr>
          <a:lstStyle/>
          <a:p>
            <a:r>
              <a:rPr lang="en-US" sz="4000" dirty="0" smtClean="0"/>
              <a:t>Club Mosses</a:t>
            </a:r>
            <a:endParaRPr lang="en-US" sz="4000" dirty="0"/>
          </a:p>
        </p:txBody>
      </p:sp>
      <p:sp>
        <p:nvSpPr>
          <p:cNvPr id="3" name="Content Placeholder 2"/>
          <p:cNvSpPr>
            <a:spLocks noGrp="1"/>
          </p:cNvSpPr>
          <p:nvPr>
            <p:ph idx="1"/>
          </p:nvPr>
        </p:nvSpPr>
        <p:spPr>
          <a:xfrm>
            <a:off x="0" y="4035496"/>
            <a:ext cx="9144000" cy="2399721"/>
          </a:xfrm>
        </p:spPr>
        <p:txBody>
          <a:bodyPr>
            <a:normAutofit/>
          </a:bodyPr>
          <a:lstStyle/>
          <a:p>
            <a:r>
              <a:rPr lang="en-US" sz="2800" dirty="0" smtClean="0"/>
              <a:t>Today, club mosses ar</a:t>
            </a:r>
            <a:r>
              <a:rPr lang="en-US" sz="2800" b="1" dirty="0" smtClean="0"/>
              <a:t>e small plants that live in moist woodlands</a:t>
            </a:r>
            <a:r>
              <a:rPr lang="en-US" sz="2800" dirty="0" smtClean="0"/>
              <a:t>. They look like miniature pine trees.</a:t>
            </a:r>
          </a:p>
          <a:p>
            <a:pPr lvl="1"/>
            <a:r>
              <a:rPr lang="en-US" sz="2600" dirty="0" smtClean="0"/>
              <a:t>Ancient club mosses grew into huge trees, and </a:t>
            </a:r>
            <a:r>
              <a:rPr lang="en-US" sz="2600" b="1" dirty="0" smtClean="0"/>
              <a:t>produced some of Earth’s first forests.</a:t>
            </a:r>
            <a:endParaRPr lang="en-US" sz="2600" b="1" dirty="0"/>
          </a:p>
        </p:txBody>
      </p:sp>
    </p:spTree>
    <p:extLst>
      <p:ext uri="{BB962C8B-B14F-4D97-AF65-F5344CB8AC3E}">
        <p14:creationId xmlns:p14="http://schemas.microsoft.com/office/powerpoint/2010/main" val="794879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04" y="0"/>
            <a:ext cx="9144000" cy="914400"/>
          </a:xfrm>
        </p:spPr>
        <p:txBody>
          <a:bodyPr>
            <a:normAutofit/>
          </a:bodyPr>
          <a:lstStyle/>
          <a:p>
            <a:r>
              <a:rPr lang="en-US" sz="4000" dirty="0" smtClean="0"/>
              <a:t>Horsetails</a:t>
            </a:r>
            <a:endParaRPr lang="en-US" sz="4000" dirty="0"/>
          </a:p>
        </p:txBody>
      </p:sp>
      <p:sp>
        <p:nvSpPr>
          <p:cNvPr id="3" name="Content Placeholder 2"/>
          <p:cNvSpPr>
            <a:spLocks noGrp="1"/>
          </p:cNvSpPr>
          <p:nvPr>
            <p:ph idx="1"/>
          </p:nvPr>
        </p:nvSpPr>
        <p:spPr>
          <a:xfrm>
            <a:off x="0" y="4390786"/>
            <a:ext cx="9144000" cy="2467214"/>
          </a:xfrm>
        </p:spPr>
        <p:txBody>
          <a:bodyPr>
            <a:normAutofit/>
          </a:bodyPr>
          <a:lstStyle/>
          <a:p>
            <a:r>
              <a:rPr lang="en-US" sz="2800" dirty="0" smtClean="0"/>
              <a:t>The only living genus of </a:t>
            </a:r>
            <a:r>
              <a:rPr lang="en-US" sz="2800" b="1" dirty="0" err="1" smtClean="0"/>
              <a:t>Arthrophyta</a:t>
            </a:r>
            <a:r>
              <a:rPr lang="en-US" sz="2800" b="1" dirty="0" smtClean="0"/>
              <a:t> is the horsetail.</a:t>
            </a:r>
          </a:p>
          <a:p>
            <a:pPr lvl="1"/>
            <a:r>
              <a:rPr lang="en-US" sz="2600" dirty="0" smtClean="0"/>
              <a:t>They have </a:t>
            </a:r>
            <a:r>
              <a:rPr lang="en-US" sz="2600" b="1" dirty="0" smtClean="0"/>
              <a:t>true leaves, stems, and roots.</a:t>
            </a:r>
          </a:p>
          <a:p>
            <a:pPr lvl="1"/>
            <a:r>
              <a:rPr lang="en-US" sz="2600" dirty="0" smtClean="0"/>
              <a:t>During colonial times, horsetails were commonly used to scour pots and pans.</a:t>
            </a:r>
            <a:endParaRPr lang="en-US" sz="2600" dirty="0"/>
          </a:p>
        </p:txBody>
      </p:sp>
    </p:spTree>
    <p:extLst>
      <p:ext uri="{BB962C8B-B14F-4D97-AF65-F5344CB8AC3E}">
        <p14:creationId xmlns:p14="http://schemas.microsoft.com/office/powerpoint/2010/main" val="3277795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Ferns</a:t>
            </a:r>
            <a:endParaRPr lang="en-US" sz="4000" dirty="0"/>
          </a:p>
        </p:txBody>
      </p:sp>
      <p:sp>
        <p:nvSpPr>
          <p:cNvPr id="3" name="Content Placeholder 2"/>
          <p:cNvSpPr>
            <a:spLocks noGrp="1"/>
          </p:cNvSpPr>
          <p:nvPr>
            <p:ph idx="1"/>
          </p:nvPr>
        </p:nvSpPr>
        <p:spPr>
          <a:xfrm>
            <a:off x="0" y="3302391"/>
            <a:ext cx="9144000" cy="3523049"/>
          </a:xfrm>
        </p:spPr>
        <p:txBody>
          <a:bodyPr>
            <a:normAutofit/>
          </a:bodyPr>
          <a:lstStyle/>
          <a:p>
            <a:r>
              <a:rPr lang="en-US" sz="2800" dirty="0" smtClean="0"/>
              <a:t>Ferns are members of phylum </a:t>
            </a:r>
            <a:r>
              <a:rPr lang="en-US" sz="2800" b="1" dirty="0" err="1" smtClean="0"/>
              <a:t>Pterophyta</a:t>
            </a:r>
            <a:r>
              <a:rPr lang="en-US" sz="2800" b="1" dirty="0" smtClean="0"/>
              <a:t>.</a:t>
            </a:r>
          </a:p>
          <a:p>
            <a:pPr lvl="1"/>
            <a:r>
              <a:rPr lang="en-US" sz="2600" dirty="0" smtClean="0"/>
              <a:t>More than 11, 000 species of ferns are living today.</a:t>
            </a:r>
          </a:p>
          <a:p>
            <a:r>
              <a:rPr lang="en-US" sz="2800" dirty="0" smtClean="0"/>
              <a:t>Ferns have </a:t>
            </a:r>
            <a:r>
              <a:rPr lang="en-US" sz="2800" b="1" dirty="0" smtClean="0"/>
              <a:t>true vascular tissues, strong roots</a:t>
            </a:r>
            <a:r>
              <a:rPr lang="en-US" sz="2800" dirty="0" smtClean="0"/>
              <a:t>, creeping or underground stems called rhizomes, and </a:t>
            </a:r>
            <a:r>
              <a:rPr lang="en-US" sz="2800" b="1" dirty="0" smtClean="0"/>
              <a:t>large leaves called fronds.</a:t>
            </a:r>
          </a:p>
          <a:p>
            <a:pPr lvl="1"/>
            <a:r>
              <a:rPr lang="en-US" sz="2600" dirty="0" smtClean="0"/>
              <a:t>They are often found living in the shadows of forest trees, where </a:t>
            </a:r>
            <a:r>
              <a:rPr lang="en-US" sz="2600" b="1" dirty="0" smtClean="0"/>
              <a:t>direct sunlight hardly penetrates.</a:t>
            </a:r>
            <a:endParaRPr lang="en-US" sz="2600" b="1" dirty="0"/>
          </a:p>
        </p:txBody>
      </p:sp>
    </p:spTree>
    <p:extLst>
      <p:ext uri="{BB962C8B-B14F-4D97-AF65-F5344CB8AC3E}">
        <p14:creationId xmlns:p14="http://schemas.microsoft.com/office/powerpoint/2010/main" val="2274080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51" y="-16282"/>
            <a:ext cx="9144000" cy="1514051"/>
          </a:xfrm>
        </p:spPr>
        <p:txBody>
          <a:bodyPr>
            <a:normAutofit/>
          </a:bodyPr>
          <a:lstStyle/>
          <a:p>
            <a:r>
              <a:rPr lang="en-US" sz="4000" b="1" dirty="0" smtClean="0"/>
              <a:t>12.4 </a:t>
            </a:r>
            <a:r>
              <a:rPr lang="mr-IN" sz="4000" b="1" dirty="0" smtClean="0"/>
              <a:t>–</a:t>
            </a:r>
            <a:r>
              <a:rPr lang="en-US" sz="4000" b="1" dirty="0" smtClean="0"/>
              <a:t> SEED </a:t>
            </a:r>
            <a:br>
              <a:rPr lang="en-US" sz="4000" b="1" dirty="0" smtClean="0"/>
            </a:br>
            <a:r>
              <a:rPr lang="en-US" sz="4000" b="1" dirty="0" smtClean="0"/>
              <a:t>PLANTS</a:t>
            </a:r>
            <a:endParaRPr lang="en-US" sz="4000" b="1" dirty="0"/>
          </a:p>
        </p:txBody>
      </p:sp>
      <p:sp>
        <p:nvSpPr>
          <p:cNvPr id="3" name="Content Placeholder 2"/>
          <p:cNvSpPr>
            <a:spLocks noGrp="1"/>
          </p:cNvSpPr>
          <p:nvPr>
            <p:ph idx="1"/>
          </p:nvPr>
        </p:nvSpPr>
        <p:spPr>
          <a:xfrm>
            <a:off x="170106" y="3495092"/>
            <a:ext cx="8817185" cy="3288584"/>
          </a:xfrm>
        </p:spPr>
        <p:txBody>
          <a:bodyPr>
            <a:normAutofit/>
          </a:bodyPr>
          <a:lstStyle/>
          <a:p>
            <a:r>
              <a:rPr lang="en-US" sz="2800" dirty="0" smtClean="0"/>
              <a:t>Seed plants are divided into two groups: </a:t>
            </a:r>
            <a:r>
              <a:rPr lang="en-US" sz="2800" b="1" dirty="0" smtClean="0"/>
              <a:t>gymnosperms and angiosperms.</a:t>
            </a:r>
          </a:p>
          <a:p>
            <a:pPr lvl="1"/>
            <a:r>
              <a:rPr lang="en-US" sz="2600" dirty="0" smtClean="0"/>
              <a:t>Gymnosperms bear their seeds directly on the </a:t>
            </a:r>
            <a:r>
              <a:rPr lang="en-US" sz="2600" b="1" dirty="0" smtClean="0"/>
              <a:t>surfaces of the cones.</a:t>
            </a:r>
          </a:p>
          <a:p>
            <a:pPr lvl="1"/>
            <a:r>
              <a:rPr lang="en-US" sz="2600" dirty="0" smtClean="0"/>
              <a:t>Angiosperms, aka flowering plants, bear their seeds within a </a:t>
            </a:r>
            <a:r>
              <a:rPr lang="en-US" sz="2600" b="1" dirty="0" smtClean="0"/>
              <a:t>layer of tissue that protects the seed.</a:t>
            </a:r>
            <a:endParaRPr lang="en-US" sz="2600" b="1" dirty="0"/>
          </a:p>
        </p:txBody>
      </p:sp>
    </p:spTree>
    <p:extLst>
      <p:ext uri="{BB962C8B-B14F-4D97-AF65-F5344CB8AC3E}">
        <p14:creationId xmlns:p14="http://schemas.microsoft.com/office/powerpoint/2010/main" val="2483323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 y="0"/>
            <a:ext cx="9339376" cy="914400"/>
          </a:xfrm>
        </p:spPr>
        <p:txBody>
          <a:bodyPr>
            <a:normAutofit/>
          </a:bodyPr>
          <a:lstStyle/>
          <a:p>
            <a:r>
              <a:rPr lang="en-US" sz="4000" b="1" dirty="0" smtClean="0"/>
              <a:t>Reproduction Free From Water</a:t>
            </a:r>
            <a:endParaRPr lang="en-US" sz="4000" b="1" dirty="0"/>
          </a:p>
        </p:txBody>
      </p:sp>
      <p:sp>
        <p:nvSpPr>
          <p:cNvPr id="3" name="Content Placeholder 2"/>
          <p:cNvSpPr>
            <a:spLocks noGrp="1"/>
          </p:cNvSpPr>
          <p:nvPr>
            <p:ph idx="1"/>
          </p:nvPr>
        </p:nvSpPr>
        <p:spPr>
          <a:xfrm>
            <a:off x="186388" y="1386524"/>
            <a:ext cx="8957612" cy="4327798"/>
          </a:xfrm>
        </p:spPr>
        <p:txBody>
          <a:bodyPr>
            <a:normAutofit/>
          </a:bodyPr>
          <a:lstStyle/>
          <a:p>
            <a:r>
              <a:rPr lang="en-US" sz="2800" dirty="0" smtClean="0"/>
              <a:t>Unlike mosses and ferns, seed plants do not require </a:t>
            </a:r>
            <a:r>
              <a:rPr lang="en-US" sz="2800" b="1" dirty="0" smtClean="0"/>
              <a:t>water for fertilization of gametes.</a:t>
            </a:r>
          </a:p>
          <a:p>
            <a:pPr lvl="1"/>
            <a:r>
              <a:rPr lang="en-US" sz="2600" dirty="0" smtClean="0"/>
              <a:t>Because of this, </a:t>
            </a:r>
            <a:r>
              <a:rPr lang="en-US" sz="2600" b="1" dirty="0" smtClean="0"/>
              <a:t>seed plants can live almost anywhere.</a:t>
            </a:r>
          </a:p>
          <a:p>
            <a:r>
              <a:rPr lang="en-US" sz="2800" i="1" dirty="0" smtClean="0"/>
              <a:t>Adaptations that allow seed plants to reproduce without water include </a:t>
            </a:r>
            <a:r>
              <a:rPr lang="en-US" sz="2800" b="1" i="1" dirty="0" smtClean="0"/>
              <a:t>flowers or cones</a:t>
            </a:r>
            <a:r>
              <a:rPr lang="en-US" sz="2800" i="1" dirty="0" smtClean="0"/>
              <a:t>, the transfer of sperm by pollination, and the </a:t>
            </a:r>
            <a:r>
              <a:rPr lang="en-US" sz="2800" b="1" i="1" dirty="0" smtClean="0"/>
              <a:t>protection of embryos in seeds.</a:t>
            </a:r>
            <a:endParaRPr lang="en-US" sz="2800" b="1" i="1" dirty="0"/>
          </a:p>
        </p:txBody>
      </p:sp>
      <p:pic>
        <p:nvPicPr>
          <p:cNvPr id="4" name="Picture 3"/>
          <p:cNvPicPr>
            <a:picLocks noChangeAspect="1"/>
          </p:cNvPicPr>
          <p:nvPr/>
        </p:nvPicPr>
        <p:blipFill>
          <a:blip r:embed="rId2"/>
          <a:stretch>
            <a:fillRect/>
          </a:stretch>
        </p:blipFill>
        <p:spPr>
          <a:xfrm>
            <a:off x="6904911" y="4746569"/>
            <a:ext cx="1669243" cy="709984"/>
          </a:xfrm>
          <a:prstGeom prst="rect">
            <a:avLst/>
          </a:prstGeom>
        </p:spPr>
      </p:pic>
    </p:spTree>
    <p:extLst>
      <p:ext uri="{BB962C8B-B14F-4D97-AF65-F5344CB8AC3E}">
        <p14:creationId xmlns:p14="http://schemas.microsoft.com/office/powerpoint/2010/main" val="752707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Cones &amp; Flowers</a:t>
            </a:r>
            <a:endParaRPr lang="en-US" sz="4000" dirty="0"/>
          </a:p>
        </p:txBody>
      </p:sp>
      <p:sp>
        <p:nvSpPr>
          <p:cNvPr id="3" name="Content Placeholder 2"/>
          <p:cNvSpPr>
            <a:spLocks noGrp="1"/>
          </p:cNvSpPr>
          <p:nvPr>
            <p:ph idx="1"/>
          </p:nvPr>
        </p:nvSpPr>
        <p:spPr>
          <a:xfrm>
            <a:off x="0" y="1186217"/>
            <a:ext cx="9144000" cy="2369874"/>
          </a:xfrm>
        </p:spPr>
        <p:txBody>
          <a:bodyPr>
            <a:normAutofit/>
          </a:bodyPr>
          <a:lstStyle/>
          <a:p>
            <a:r>
              <a:rPr lang="en-US" sz="2800" b="1" dirty="0" smtClean="0"/>
              <a:t>Cones</a:t>
            </a:r>
            <a:r>
              <a:rPr lang="en-US" sz="2800" dirty="0" smtClean="0"/>
              <a:t> are the seed bearing structure of </a:t>
            </a:r>
            <a:r>
              <a:rPr lang="en-US" sz="2800" b="1" dirty="0" smtClean="0"/>
              <a:t>gymnosperms.</a:t>
            </a:r>
          </a:p>
          <a:p>
            <a:r>
              <a:rPr lang="en-US" sz="2800" b="1" dirty="0" smtClean="0"/>
              <a:t>Flowers</a:t>
            </a:r>
            <a:r>
              <a:rPr lang="en-US" sz="2800" dirty="0" smtClean="0"/>
              <a:t> are the seed bearing structure of </a:t>
            </a:r>
            <a:r>
              <a:rPr lang="en-US" sz="2800" b="1" dirty="0" smtClean="0"/>
              <a:t>angiosperms.</a:t>
            </a:r>
            <a:endParaRPr lang="en-US" sz="2600" b="1" dirty="0"/>
          </a:p>
        </p:txBody>
      </p:sp>
    </p:spTree>
    <p:extLst>
      <p:ext uri="{BB962C8B-B14F-4D97-AF65-F5344CB8AC3E}">
        <p14:creationId xmlns:p14="http://schemas.microsoft.com/office/powerpoint/2010/main" val="389355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8"/>
            <a:ext cx="9144000" cy="914400"/>
          </a:xfrm>
        </p:spPr>
        <p:txBody>
          <a:bodyPr>
            <a:normAutofit/>
          </a:bodyPr>
          <a:lstStyle/>
          <a:p>
            <a:r>
              <a:rPr lang="en-US" sz="4000" dirty="0" smtClean="0"/>
              <a:t>Pollen</a:t>
            </a:r>
            <a:endParaRPr lang="en-US" sz="4000" dirty="0"/>
          </a:p>
        </p:txBody>
      </p:sp>
      <p:sp>
        <p:nvSpPr>
          <p:cNvPr id="3" name="Content Placeholder 2"/>
          <p:cNvSpPr>
            <a:spLocks noGrp="1"/>
          </p:cNvSpPr>
          <p:nvPr>
            <p:ph idx="1"/>
          </p:nvPr>
        </p:nvSpPr>
        <p:spPr>
          <a:xfrm>
            <a:off x="0" y="914928"/>
            <a:ext cx="9144000" cy="3670767"/>
          </a:xfrm>
        </p:spPr>
        <p:txBody>
          <a:bodyPr>
            <a:normAutofit/>
          </a:bodyPr>
          <a:lstStyle/>
          <a:p>
            <a:r>
              <a:rPr lang="en-US" sz="2800" dirty="0" smtClean="0"/>
              <a:t>A pollen grain is where the </a:t>
            </a:r>
            <a:r>
              <a:rPr lang="en-US" sz="2800" b="1" dirty="0" smtClean="0"/>
              <a:t>male gamete is in seed plants.</a:t>
            </a:r>
          </a:p>
          <a:p>
            <a:r>
              <a:rPr lang="en-US" sz="2800" dirty="0" smtClean="0"/>
              <a:t>Sperm produced is carried to the female reproductive structure by </a:t>
            </a:r>
            <a:r>
              <a:rPr lang="en-US" sz="2800" b="1" dirty="0" smtClean="0"/>
              <a:t>wind, insects, or small animals.</a:t>
            </a:r>
          </a:p>
          <a:p>
            <a:pPr lvl="1"/>
            <a:r>
              <a:rPr lang="en-US" sz="2600" dirty="0" smtClean="0"/>
              <a:t>The transfer of pollen is called </a:t>
            </a:r>
            <a:r>
              <a:rPr lang="en-US" sz="2600" b="1" dirty="0" smtClean="0"/>
              <a:t>pollination.</a:t>
            </a:r>
            <a:endParaRPr lang="en-US" sz="2600" b="1" dirty="0"/>
          </a:p>
        </p:txBody>
      </p:sp>
    </p:spTree>
    <p:extLst>
      <p:ext uri="{BB962C8B-B14F-4D97-AF65-F5344CB8AC3E}">
        <p14:creationId xmlns:p14="http://schemas.microsoft.com/office/powerpoint/2010/main" val="1021617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Seeds</a:t>
            </a:r>
            <a:endParaRPr lang="en-US" sz="4000" dirty="0"/>
          </a:p>
        </p:txBody>
      </p:sp>
      <p:sp>
        <p:nvSpPr>
          <p:cNvPr id="3" name="Content Placeholder 2"/>
          <p:cNvSpPr>
            <a:spLocks noGrp="1"/>
          </p:cNvSpPr>
          <p:nvPr>
            <p:ph idx="1"/>
          </p:nvPr>
        </p:nvSpPr>
        <p:spPr>
          <a:xfrm>
            <a:off x="0" y="2986285"/>
            <a:ext cx="9144000" cy="3670767"/>
          </a:xfrm>
        </p:spPr>
        <p:txBody>
          <a:bodyPr>
            <a:normAutofit/>
          </a:bodyPr>
          <a:lstStyle/>
          <a:p>
            <a:r>
              <a:rPr lang="en-US" sz="2800" dirty="0" smtClean="0"/>
              <a:t>A </a:t>
            </a:r>
            <a:r>
              <a:rPr lang="en-US" sz="2800" b="1" dirty="0" smtClean="0"/>
              <a:t>seed is an embryo of a plant </a:t>
            </a:r>
            <a:r>
              <a:rPr lang="en-US" sz="2800" dirty="0" smtClean="0"/>
              <a:t>that is encased in a </a:t>
            </a:r>
            <a:r>
              <a:rPr lang="en-US" sz="2800" b="1" dirty="0" smtClean="0"/>
              <a:t>protective covering </a:t>
            </a:r>
            <a:r>
              <a:rPr lang="en-US" sz="2800" dirty="0" smtClean="0"/>
              <a:t>and surrounded by a food supply. </a:t>
            </a:r>
          </a:p>
          <a:p>
            <a:pPr lvl="1"/>
            <a:r>
              <a:rPr lang="en-US" sz="2600" dirty="0" smtClean="0"/>
              <a:t>An embryo is an organism in its </a:t>
            </a:r>
            <a:r>
              <a:rPr lang="en-US" sz="2600" b="1" dirty="0" smtClean="0"/>
              <a:t>early stages of development.</a:t>
            </a:r>
          </a:p>
          <a:p>
            <a:pPr lvl="1"/>
            <a:r>
              <a:rPr lang="en-US" sz="2600" dirty="0" smtClean="0"/>
              <a:t>The seed coat </a:t>
            </a:r>
            <a:r>
              <a:rPr lang="en-US" sz="2600" b="1" dirty="0" smtClean="0"/>
              <a:t>surrounds and protects the embryo </a:t>
            </a:r>
            <a:r>
              <a:rPr lang="en-US" sz="2600" dirty="0" smtClean="0"/>
              <a:t>and keeps the contents of the seed from drying out.</a:t>
            </a:r>
            <a:endParaRPr lang="en-US" sz="2600" dirty="0"/>
          </a:p>
        </p:txBody>
      </p:sp>
    </p:spTree>
    <p:extLst>
      <p:ext uri="{BB962C8B-B14F-4D97-AF65-F5344CB8AC3E}">
        <p14:creationId xmlns:p14="http://schemas.microsoft.com/office/powerpoint/2010/main" val="223360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04" y="0"/>
            <a:ext cx="10061860" cy="914400"/>
          </a:xfrm>
        </p:spPr>
        <p:txBody>
          <a:bodyPr>
            <a:normAutofit/>
          </a:bodyPr>
          <a:lstStyle/>
          <a:p>
            <a:r>
              <a:rPr lang="en-US" sz="4000" b="1" dirty="0" smtClean="0"/>
              <a:t>12.1 </a:t>
            </a:r>
            <a:r>
              <a:rPr lang="mr-IN" sz="4000" b="1" dirty="0" smtClean="0"/>
              <a:t>–</a:t>
            </a:r>
            <a:r>
              <a:rPr lang="en-US" sz="4000" b="1" dirty="0" smtClean="0"/>
              <a:t> INTRODUCTION TO PLANTS</a:t>
            </a:r>
            <a:endParaRPr lang="en-US" sz="4000" b="1" dirty="0"/>
          </a:p>
        </p:txBody>
      </p:sp>
      <p:sp>
        <p:nvSpPr>
          <p:cNvPr id="3" name="Content Placeholder 2"/>
          <p:cNvSpPr>
            <a:spLocks noGrp="1"/>
          </p:cNvSpPr>
          <p:nvPr>
            <p:ph idx="1"/>
          </p:nvPr>
        </p:nvSpPr>
        <p:spPr>
          <a:xfrm>
            <a:off x="244221" y="921423"/>
            <a:ext cx="8677946" cy="3311408"/>
          </a:xfrm>
        </p:spPr>
        <p:txBody>
          <a:bodyPr>
            <a:normAutofit/>
          </a:bodyPr>
          <a:lstStyle/>
          <a:p>
            <a:r>
              <a:rPr lang="en-US" sz="2800" dirty="0" smtClean="0"/>
              <a:t>Where plants are plentiful, other organisms such as </a:t>
            </a:r>
            <a:r>
              <a:rPr lang="en-US" sz="2800" b="1" dirty="0" smtClean="0"/>
              <a:t>animals, fungi, and microorganisms</a:t>
            </a:r>
            <a:r>
              <a:rPr lang="en-US" sz="2800" dirty="0" smtClean="0"/>
              <a:t>, take hold and thrive.</a:t>
            </a:r>
          </a:p>
          <a:p>
            <a:pPr lvl="1"/>
            <a:r>
              <a:rPr lang="en-US" sz="2600" dirty="0" smtClean="0"/>
              <a:t>Plants provide the </a:t>
            </a:r>
            <a:r>
              <a:rPr lang="en-US" sz="2600" b="1" dirty="0" smtClean="0"/>
              <a:t>base for food chains on land</a:t>
            </a:r>
            <a:r>
              <a:rPr lang="en-US" sz="2600" dirty="0" smtClean="0"/>
              <a:t>.</a:t>
            </a:r>
          </a:p>
          <a:p>
            <a:pPr lvl="1"/>
            <a:r>
              <a:rPr lang="en-US" sz="2600" dirty="0" smtClean="0"/>
              <a:t>They provide </a:t>
            </a:r>
            <a:r>
              <a:rPr lang="en-US" sz="2600" b="1" dirty="0" smtClean="0"/>
              <a:t>shade, shelter, and oxygen</a:t>
            </a:r>
            <a:r>
              <a:rPr lang="en-US" sz="2600" dirty="0" smtClean="0"/>
              <a:t> for animals of every size and kind.</a:t>
            </a:r>
          </a:p>
          <a:p>
            <a:pPr lvl="1"/>
            <a:r>
              <a:rPr lang="en-US" sz="2600" dirty="0" smtClean="0"/>
              <a:t>The oldest fossil evidence of plants is 470 </a:t>
            </a:r>
            <a:r>
              <a:rPr lang="en-US" sz="2600" dirty="0" err="1" smtClean="0"/>
              <a:t>myo</a:t>
            </a:r>
            <a:r>
              <a:rPr lang="en-US" sz="2600" dirty="0" smtClean="0"/>
              <a:t>.</a:t>
            </a:r>
            <a:endParaRPr lang="en-US" sz="2600" dirty="0"/>
          </a:p>
        </p:txBody>
      </p:sp>
    </p:spTree>
    <p:extLst>
      <p:ext uri="{BB962C8B-B14F-4D97-AF65-F5344CB8AC3E}">
        <p14:creationId xmlns:p14="http://schemas.microsoft.com/office/powerpoint/2010/main" val="1239482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5783"/>
            <a:ext cx="9144000" cy="3549066"/>
          </a:xfrm>
        </p:spPr>
        <p:txBody>
          <a:bodyPr>
            <a:normAutofit/>
          </a:bodyPr>
          <a:lstStyle/>
          <a:p>
            <a:r>
              <a:rPr lang="en-US" sz="2800" dirty="0" smtClean="0"/>
              <a:t>Seeds may also have </a:t>
            </a:r>
            <a:r>
              <a:rPr lang="en-US" sz="2800" b="1" dirty="0" smtClean="0"/>
              <a:t>special tissues or structures</a:t>
            </a:r>
            <a:r>
              <a:rPr lang="en-US" sz="2800" dirty="0" smtClean="0"/>
              <a:t> that aid in their dispersal to other habitats.</a:t>
            </a:r>
          </a:p>
          <a:p>
            <a:pPr lvl="1"/>
            <a:r>
              <a:rPr lang="en-US" sz="2600" dirty="0" smtClean="0"/>
              <a:t>For example, some are </a:t>
            </a:r>
            <a:r>
              <a:rPr lang="en-US" sz="2600" b="1" dirty="0" smtClean="0"/>
              <a:t>textured so they stick to animals.</a:t>
            </a:r>
          </a:p>
          <a:p>
            <a:r>
              <a:rPr lang="en-US" sz="2800" dirty="0" smtClean="0"/>
              <a:t>Seeds can survive long periods of</a:t>
            </a:r>
            <a:r>
              <a:rPr lang="en-US" sz="2800" b="1" dirty="0" smtClean="0"/>
              <a:t> bitter cold, extreme heat, or drought </a:t>
            </a:r>
            <a:r>
              <a:rPr lang="mr-IN" sz="2800" dirty="0" smtClean="0"/>
              <a:t>–</a:t>
            </a:r>
            <a:r>
              <a:rPr lang="en-US" sz="2800" dirty="0" smtClean="0"/>
              <a:t> beginning to grow only when conditions are once again right.</a:t>
            </a:r>
            <a:endParaRPr lang="en-US" sz="2800" dirty="0"/>
          </a:p>
        </p:txBody>
      </p:sp>
    </p:spTree>
    <p:extLst>
      <p:ext uri="{BB962C8B-B14F-4D97-AF65-F5344CB8AC3E}">
        <p14:creationId xmlns:p14="http://schemas.microsoft.com/office/powerpoint/2010/main" val="3154773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36" y="0"/>
            <a:ext cx="10072036" cy="1305651"/>
          </a:xfrm>
        </p:spPr>
        <p:txBody>
          <a:bodyPr>
            <a:normAutofit/>
          </a:bodyPr>
          <a:lstStyle/>
          <a:p>
            <a:pPr algn="ctr"/>
            <a:r>
              <a:rPr lang="en-US" b="1" dirty="0" smtClean="0"/>
              <a:t>QUICK LAB: How do seeds differ from spores?</a:t>
            </a:r>
            <a:endParaRPr lang="en-US" b="1" dirty="0"/>
          </a:p>
        </p:txBody>
      </p:sp>
      <p:sp>
        <p:nvSpPr>
          <p:cNvPr id="3" name="Content Placeholder 2"/>
          <p:cNvSpPr>
            <a:spLocks noGrp="1"/>
          </p:cNvSpPr>
          <p:nvPr>
            <p:ph idx="1"/>
          </p:nvPr>
        </p:nvSpPr>
        <p:spPr>
          <a:xfrm>
            <a:off x="0" y="1305651"/>
            <a:ext cx="9144000" cy="5336637"/>
          </a:xfrm>
        </p:spPr>
        <p:txBody>
          <a:bodyPr>
            <a:normAutofit lnSpcReduction="10000"/>
          </a:bodyPr>
          <a:lstStyle/>
          <a:p>
            <a:r>
              <a:rPr lang="en-US" sz="2800" b="1" i="1" dirty="0" smtClean="0"/>
              <a:t>Materials:</a:t>
            </a:r>
            <a:r>
              <a:rPr lang="en-US" sz="2800" dirty="0" smtClean="0"/>
              <a:t> Fern, microscope, microscope slide, eyedropper, sunflower seeds in shells, brown paper bag, hand lens.</a:t>
            </a:r>
          </a:p>
          <a:p>
            <a:r>
              <a:rPr lang="en-US" sz="2800" b="1" dirty="0" smtClean="0"/>
              <a:t>Procedure:</a:t>
            </a:r>
            <a:r>
              <a:rPr lang="en-US" sz="2800" dirty="0" smtClean="0"/>
              <a:t> </a:t>
            </a:r>
          </a:p>
          <a:p>
            <a:pPr lvl="1"/>
            <a:r>
              <a:rPr lang="en-US" sz="2600" dirty="0" smtClean="0"/>
              <a:t>1. Scrape the sporangia from the underside of a fern onto a microscope slide. Add a drop of water and a coverslip and examine the slide under low power. Sketch a few spores.</a:t>
            </a:r>
          </a:p>
          <a:p>
            <a:pPr lvl="1"/>
            <a:r>
              <a:rPr lang="en-US" sz="2600" dirty="0" smtClean="0"/>
              <a:t>2. Open a sunflower seed. With a hand lens, examine the nutlike kernel of the seed and sketch the embryo.</a:t>
            </a:r>
          </a:p>
          <a:p>
            <a:pPr lvl="1"/>
            <a:r>
              <a:rPr lang="en-US" sz="2600" dirty="0" smtClean="0"/>
              <a:t>3. Rub the seed on a brown paper bag and hold it to the light, a bright spot indicates lipids.</a:t>
            </a:r>
            <a:endParaRPr lang="en-US" sz="2600" dirty="0"/>
          </a:p>
        </p:txBody>
      </p:sp>
    </p:spTree>
    <p:extLst>
      <p:ext uri="{BB962C8B-B14F-4D97-AF65-F5344CB8AC3E}">
        <p14:creationId xmlns:p14="http://schemas.microsoft.com/office/powerpoint/2010/main" val="1932166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i="1" dirty="0" smtClean="0"/>
              <a:t>Analyze &amp; Conclude</a:t>
            </a:r>
            <a:endParaRPr lang="en-US" sz="4000" i="1" dirty="0"/>
          </a:p>
        </p:txBody>
      </p:sp>
      <p:sp>
        <p:nvSpPr>
          <p:cNvPr id="3" name="Content Placeholder 2"/>
          <p:cNvSpPr>
            <a:spLocks noGrp="1"/>
          </p:cNvSpPr>
          <p:nvPr>
            <p:ph idx="1"/>
          </p:nvPr>
        </p:nvSpPr>
        <p:spPr>
          <a:xfrm>
            <a:off x="235233" y="914400"/>
            <a:ext cx="8735778" cy="5760449"/>
          </a:xfrm>
        </p:spPr>
        <p:txBody>
          <a:bodyPr>
            <a:normAutofit/>
          </a:bodyPr>
          <a:lstStyle/>
          <a:p>
            <a:r>
              <a:rPr lang="en-US" sz="2800" dirty="0" smtClean="0"/>
              <a:t>1. </a:t>
            </a:r>
            <a:r>
              <a:rPr lang="en-US" sz="2800" b="1" dirty="0" smtClean="0"/>
              <a:t>Observing</a:t>
            </a:r>
            <a:r>
              <a:rPr lang="en-US" sz="2800" dirty="0" smtClean="0"/>
              <a:t>: What evidence do you have that nutrients are stored in sunflower seeds?</a:t>
            </a:r>
          </a:p>
          <a:p>
            <a:r>
              <a:rPr lang="en-US" sz="2800" dirty="0" smtClean="0"/>
              <a:t>2. </a:t>
            </a:r>
            <a:r>
              <a:rPr lang="en-US" sz="2800" b="1" dirty="0" smtClean="0"/>
              <a:t>Predicting:</a:t>
            </a:r>
            <a:r>
              <a:rPr lang="en-US" sz="2800" dirty="0" smtClean="0"/>
              <a:t> A spore and a seed are deposited in an area where the soil is poor in nutrients. Which is more likely to survive in a nutrient-poor environment? Explain?</a:t>
            </a:r>
          </a:p>
          <a:p>
            <a:r>
              <a:rPr lang="en-US" sz="2800" dirty="0" smtClean="0"/>
              <a:t>3. </a:t>
            </a:r>
            <a:r>
              <a:rPr lang="en-US" sz="2800" b="1" dirty="0" smtClean="0"/>
              <a:t>Formulating Hypotheses:</a:t>
            </a:r>
            <a:r>
              <a:rPr lang="en-US" sz="2800" dirty="0" smtClean="0"/>
              <a:t> Consider two populations of ferns and seed plants. How might their reproductive strategies, or methods of reproduction, have an impact on their survival? Over time, how might these events affect the overall diversity of plants?</a:t>
            </a:r>
            <a:endParaRPr lang="en-US" sz="2800" dirty="0"/>
          </a:p>
        </p:txBody>
      </p:sp>
    </p:spTree>
    <p:extLst>
      <p:ext uri="{BB962C8B-B14F-4D97-AF65-F5344CB8AC3E}">
        <p14:creationId xmlns:p14="http://schemas.microsoft.com/office/powerpoint/2010/main" val="2226637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46" y="-1"/>
            <a:ext cx="5301606" cy="2051295"/>
          </a:xfrm>
        </p:spPr>
        <p:txBody>
          <a:bodyPr>
            <a:normAutofit/>
          </a:bodyPr>
          <a:lstStyle/>
          <a:p>
            <a:r>
              <a:rPr lang="en-US" sz="4000" b="1" dirty="0" smtClean="0"/>
              <a:t>Gymnosperms</a:t>
            </a:r>
            <a:br>
              <a:rPr lang="en-US" sz="4000" b="1" dirty="0" smtClean="0"/>
            </a:br>
            <a:r>
              <a:rPr lang="mr-IN" sz="4000" b="1" dirty="0" smtClean="0"/>
              <a:t>–</a:t>
            </a:r>
            <a:r>
              <a:rPr lang="en-US" sz="4000" b="1" dirty="0" smtClean="0"/>
              <a:t> Cone Bearers</a:t>
            </a:r>
            <a:endParaRPr lang="en-US" sz="4000" b="1" dirty="0"/>
          </a:p>
        </p:txBody>
      </p:sp>
      <p:sp>
        <p:nvSpPr>
          <p:cNvPr id="3" name="Content Placeholder 2"/>
          <p:cNvSpPr>
            <a:spLocks noGrp="1"/>
          </p:cNvSpPr>
          <p:nvPr>
            <p:ph idx="1"/>
          </p:nvPr>
        </p:nvSpPr>
        <p:spPr>
          <a:xfrm>
            <a:off x="0" y="3379722"/>
            <a:ext cx="9144000" cy="3311408"/>
          </a:xfrm>
        </p:spPr>
        <p:txBody>
          <a:bodyPr>
            <a:normAutofit/>
          </a:bodyPr>
          <a:lstStyle/>
          <a:p>
            <a:r>
              <a:rPr lang="en-US" sz="2800" dirty="0" smtClean="0"/>
              <a:t>The most ancient surviving seed plants are the </a:t>
            </a:r>
            <a:r>
              <a:rPr lang="en-US" sz="2800" b="1" dirty="0" smtClean="0"/>
              <a:t>gymnosperms.</a:t>
            </a:r>
          </a:p>
          <a:p>
            <a:r>
              <a:rPr lang="en-US" sz="2800" i="1" dirty="0" smtClean="0"/>
              <a:t>Gymnosperms include </a:t>
            </a:r>
            <a:r>
              <a:rPr lang="en-US" sz="2800" b="1" i="1" dirty="0" err="1" smtClean="0"/>
              <a:t>gnetophytes</a:t>
            </a:r>
            <a:r>
              <a:rPr lang="en-US" sz="2800" b="1" i="1" dirty="0" smtClean="0"/>
              <a:t>, cycads, ginkgoes, and conifers.</a:t>
            </a:r>
            <a:endParaRPr lang="en-US" sz="2800" b="1" dirty="0" smtClean="0"/>
          </a:p>
          <a:p>
            <a:r>
              <a:rPr lang="en-US" sz="2800" dirty="0" smtClean="0"/>
              <a:t>These plants all reproduce with seeds that are exposed </a:t>
            </a:r>
            <a:r>
              <a:rPr lang="mr-IN" sz="2800" dirty="0" smtClean="0"/>
              <a:t>–</a:t>
            </a:r>
            <a:r>
              <a:rPr lang="en-US" sz="2800" dirty="0" smtClean="0"/>
              <a:t> gymnosperm means “</a:t>
            </a:r>
            <a:r>
              <a:rPr lang="en-US" sz="2800" b="1" dirty="0" smtClean="0"/>
              <a:t>naked seed</a:t>
            </a:r>
            <a:r>
              <a:rPr lang="en-US" sz="2800" dirty="0" smtClean="0"/>
              <a:t>”</a:t>
            </a:r>
            <a:endParaRPr lang="en-US" sz="2800" dirty="0"/>
          </a:p>
        </p:txBody>
      </p:sp>
    </p:spTree>
    <p:extLst>
      <p:ext uri="{BB962C8B-B14F-4D97-AF65-F5344CB8AC3E}">
        <p14:creationId xmlns:p14="http://schemas.microsoft.com/office/powerpoint/2010/main" val="3067876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98" y="-16281"/>
            <a:ext cx="9144000" cy="914400"/>
          </a:xfrm>
        </p:spPr>
        <p:txBody>
          <a:bodyPr>
            <a:normAutofit/>
          </a:bodyPr>
          <a:lstStyle/>
          <a:p>
            <a:r>
              <a:rPr lang="en-US" sz="4000" dirty="0" err="1" smtClean="0"/>
              <a:t>Gnetophytes</a:t>
            </a:r>
            <a:endParaRPr lang="en-US" sz="4000" dirty="0"/>
          </a:p>
        </p:txBody>
      </p:sp>
      <p:sp>
        <p:nvSpPr>
          <p:cNvPr id="3" name="Content Placeholder 2"/>
          <p:cNvSpPr>
            <a:spLocks noGrp="1"/>
          </p:cNvSpPr>
          <p:nvPr>
            <p:ph idx="1"/>
          </p:nvPr>
        </p:nvSpPr>
        <p:spPr>
          <a:xfrm>
            <a:off x="0" y="3663026"/>
            <a:ext cx="9144000" cy="3194973"/>
          </a:xfrm>
        </p:spPr>
        <p:txBody>
          <a:bodyPr>
            <a:normAutofit/>
          </a:bodyPr>
          <a:lstStyle/>
          <a:p>
            <a:r>
              <a:rPr lang="en-US" sz="2800" dirty="0" smtClean="0"/>
              <a:t>The reproductive scales of these plants are </a:t>
            </a:r>
            <a:r>
              <a:rPr lang="en-US" sz="2800" b="1" dirty="0" smtClean="0"/>
              <a:t>clustered into cones.</a:t>
            </a:r>
          </a:p>
          <a:p>
            <a:pPr lvl="1"/>
            <a:r>
              <a:rPr lang="en-US" sz="2600" dirty="0" err="1" smtClean="0"/>
              <a:t>Welwitschia</a:t>
            </a:r>
            <a:r>
              <a:rPr lang="en-US" sz="2600" dirty="0" smtClean="0"/>
              <a:t> is found in the Namibian desert, and is one of the most remarkable species of this group.</a:t>
            </a:r>
          </a:p>
          <a:p>
            <a:pPr lvl="1"/>
            <a:r>
              <a:rPr lang="en-US" sz="2600" dirty="0" smtClean="0"/>
              <a:t>It’s leathery leaves grow </a:t>
            </a:r>
            <a:r>
              <a:rPr lang="en-US" sz="2600" b="1" dirty="0" smtClean="0"/>
              <a:t>continuously and spread across the ground.</a:t>
            </a:r>
            <a:endParaRPr lang="en-US" sz="2600" b="1" dirty="0"/>
          </a:p>
        </p:txBody>
      </p:sp>
    </p:spTree>
    <p:extLst>
      <p:ext uri="{BB962C8B-B14F-4D97-AF65-F5344CB8AC3E}">
        <p14:creationId xmlns:p14="http://schemas.microsoft.com/office/powerpoint/2010/main" val="3245534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Cycads</a:t>
            </a:r>
            <a:endParaRPr lang="en-US" dirty="0"/>
          </a:p>
        </p:txBody>
      </p:sp>
      <p:sp>
        <p:nvSpPr>
          <p:cNvPr id="3" name="Content Placeholder 2"/>
          <p:cNvSpPr>
            <a:spLocks noGrp="1"/>
          </p:cNvSpPr>
          <p:nvPr>
            <p:ph idx="1"/>
          </p:nvPr>
        </p:nvSpPr>
        <p:spPr>
          <a:xfrm>
            <a:off x="0" y="4183385"/>
            <a:ext cx="9144000" cy="2489947"/>
          </a:xfrm>
        </p:spPr>
        <p:txBody>
          <a:bodyPr>
            <a:normAutofit/>
          </a:bodyPr>
          <a:lstStyle/>
          <a:p>
            <a:r>
              <a:rPr lang="en-US" sz="2800" dirty="0" smtClean="0"/>
              <a:t>Cycads are beautiful palm-like plants that reproduce with </a:t>
            </a:r>
            <a:r>
              <a:rPr lang="en-US" sz="2800" b="1" dirty="0" smtClean="0"/>
              <a:t>large cones.</a:t>
            </a:r>
          </a:p>
          <a:p>
            <a:pPr lvl="1"/>
            <a:r>
              <a:rPr lang="en-US" sz="2600" dirty="0" smtClean="0"/>
              <a:t>They can be found growing in </a:t>
            </a:r>
            <a:r>
              <a:rPr lang="en-US" sz="2600" b="1" dirty="0" smtClean="0"/>
              <a:t>tropical and subtropical places</a:t>
            </a:r>
            <a:r>
              <a:rPr lang="en-US" sz="2600" dirty="0" smtClean="0"/>
              <a:t> such as Mexico, the West Indies, Florida, and parts of Asia, Africa, and Australia.</a:t>
            </a:r>
            <a:endParaRPr lang="en-US" sz="2600" dirty="0"/>
          </a:p>
        </p:txBody>
      </p:sp>
    </p:spTree>
    <p:extLst>
      <p:ext uri="{BB962C8B-B14F-4D97-AF65-F5344CB8AC3E}">
        <p14:creationId xmlns:p14="http://schemas.microsoft.com/office/powerpoint/2010/main" val="262912719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Ginkgoes</a:t>
            </a:r>
            <a:endParaRPr lang="en-US" sz="4000" dirty="0"/>
          </a:p>
        </p:txBody>
      </p:sp>
      <p:sp>
        <p:nvSpPr>
          <p:cNvPr id="3" name="Content Placeholder 2"/>
          <p:cNvSpPr>
            <a:spLocks noGrp="1"/>
          </p:cNvSpPr>
          <p:nvPr>
            <p:ph idx="1"/>
          </p:nvPr>
        </p:nvSpPr>
        <p:spPr>
          <a:xfrm>
            <a:off x="-1" y="914400"/>
            <a:ext cx="9144001" cy="3670767"/>
          </a:xfrm>
        </p:spPr>
        <p:txBody>
          <a:bodyPr>
            <a:normAutofit/>
          </a:bodyPr>
          <a:lstStyle/>
          <a:p>
            <a:r>
              <a:rPr lang="en-US" sz="2800" dirty="0" smtClean="0"/>
              <a:t>Ginkgoes were common when</a:t>
            </a:r>
            <a:r>
              <a:rPr lang="en-US" sz="2800" b="1" dirty="0" smtClean="0"/>
              <a:t> dinosaurs were alive</a:t>
            </a:r>
            <a:r>
              <a:rPr lang="en-US" sz="2800" dirty="0" smtClean="0"/>
              <a:t>, but today there remains only one species.</a:t>
            </a:r>
          </a:p>
          <a:p>
            <a:pPr lvl="1"/>
            <a:r>
              <a:rPr lang="en-US" sz="2600" dirty="0" smtClean="0"/>
              <a:t>They were carefully cultivated in China planted around temples.</a:t>
            </a:r>
          </a:p>
          <a:p>
            <a:pPr lvl="1"/>
            <a:r>
              <a:rPr lang="en-US" sz="2600" dirty="0" smtClean="0"/>
              <a:t>They are now often planted in urban settings in the US, as they are </a:t>
            </a:r>
            <a:r>
              <a:rPr lang="en-US" sz="2600" b="1" dirty="0" smtClean="0"/>
              <a:t>resistant to air pollution and provide a lot of shade. </a:t>
            </a:r>
            <a:endParaRPr lang="en-US" sz="2600" b="1" dirty="0"/>
          </a:p>
        </p:txBody>
      </p:sp>
    </p:spTree>
    <p:extLst>
      <p:ext uri="{BB962C8B-B14F-4D97-AF65-F5344CB8AC3E}">
        <p14:creationId xmlns:p14="http://schemas.microsoft.com/office/powerpoint/2010/main" val="96370164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Conifers</a:t>
            </a:r>
            <a:endParaRPr lang="en-US" sz="4000" dirty="0"/>
          </a:p>
        </p:txBody>
      </p:sp>
      <p:sp>
        <p:nvSpPr>
          <p:cNvPr id="3" name="Content Placeholder 2"/>
          <p:cNvSpPr>
            <a:spLocks noGrp="1"/>
          </p:cNvSpPr>
          <p:nvPr>
            <p:ph idx="1"/>
          </p:nvPr>
        </p:nvSpPr>
        <p:spPr>
          <a:xfrm>
            <a:off x="1" y="914400"/>
            <a:ext cx="4868116" cy="5776729"/>
          </a:xfrm>
        </p:spPr>
        <p:txBody>
          <a:bodyPr>
            <a:normAutofit lnSpcReduction="10000"/>
          </a:bodyPr>
          <a:lstStyle/>
          <a:p>
            <a:r>
              <a:rPr lang="en-US" sz="2800" dirty="0" smtClean="0"/>
              <a:t>By far the most common gymnosperm with over 500 known species.</a:t>
            </a:r>
          </a:p>
          <a:p>
            <a:pPr lvl="1"/>
            <a:r>
              <a:rPr lang="en-US" sz="2600" dirty="0" smtClean="0"/>
              <a:t>Includes pines, spruces, firs, cedars, sequoias, redwoods, junipers, and yews.</a:t>
            </a:r>
          </a:p>
          <a:p>
            <a:pPr lvl="1"/>
            <a:r>
              <a:rPr lang="en-US" sz="2600" b="1" dirty="0" smtClean="0"/>
              <a:t>Some conifers can live for more than 4000 years.</a:t>
            </a:r>
          </a:p>
          <a:p>
            <a:pPr lvl="1"/>
            <a:r>
              <a:rPr lang="en-US" sz="2600" dirty="0" smtClean="0"/>
              <a:t>Other species like the redwood can grow more than </a:t>
            </a:r>
            <a:r>
              <a:rPr lang="en-US" sz="2600" b="1" dirty="0" smtClean="0"/>
              <a:t>100 meters in height.</a:t>
            </a:r>
            <a:endParaRPr lang="en-US" sz="2600" b="1" dirty="0"/>
          </a:p>
        </p:txBody>
      </p:sp>
    </p:spTree>
    <p:extLst>
      <p:ext uri="{BB962C8B-B14F-4D97-AF65-F5344CB8AC3E}">
        <p14:creationId xmlns:p14="http://schemas.microsoft.com/office/powerpoint/2010/main" val="1376522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Ecology of Conifers</a:t>
            </a:r>
            <a:endParaRPr lang="en-US" sz="4000" dirty="0"/>
          </a:p>
        </p:txBody>
      </p:sp>
      <p:sp>
        <p:nvSpPr>
          <p:cNvPr id="3" name="Content Placeholder 2"/>
          <p:cNvSpPr>
            <a:spLocks noGrp="1"/>
          </p:cNvSpPr>
          <p:nvPr>
            <p:ph idx="1"/>
          </p:nvPr>
        </p:nvSpPr>
        <p:spPr>
          <a:xfrm>
            <a:off x="267794" y="914400"/>
            <a:ext cx="8735779" cy="5744169"/>
          </a:xfrm>
        </p:spPr>
        <p:txBody>
          <a:bodyPr>
            <a:normAutofit/>
          </a:bodyPr>
          <a:lstStyle/>
          <a:p>
            <a:r>
              <a:rPr lang="en-US" sz="2800" dirty="0" smtClean="0"/>
              <a:t>Today, conifers thrive in a wide variety of habitats in several different biomes.</a:t>
            </a:r>
          </a:p>
          <a:p>
            <a:r>
              <a:rPr lang="en-US" sz="2800" dirty="0" smtClean="0"/>
              <a:t>Conifer leaves have </a:t>
            </a:r>
            <a:r>
              <a:rPr lang="en-US" sz="2800" b="1" dirty="0" smtClean="0"/>
              <a:t>specific adaptations to dry conditions.</a:t>
            </a:r>
          </a:p>
          <a:p>
            <a:pPr lvl="1"/>
            <a:r>
              <a:rPr lang="en-US" sz="2600" dirty="0" smtClean="0"/>
              <a:t>For example, pine needles </a:t>
            </a:r>
            <a:r>
              <a:rPr lang="en-US" sz="2600" b="1" dirty="0" smtClean="0"/>
              <a:t>reduce the surface area</a:t>
            </a:r>
            <a:r>
              <a:rPr lang="en-US" sz="2600" dirty="0" smtClean="0"/>
              <a:t> from which water can be lost by evaporation.</a:t>
            </a:r>
          </a:p>
          <a:p>
            <a:pPr lvl="1"/>
            <a:r>
              <a:rPr lang="en-US" sz="2600" dirty="0" smtClean="0"/>
              <a:t>They also have a </a:t>
            </a:r>
            <a:r>
              <a:rPr lang="en-US" sz="2600" b="1" dirty="0" smtClean="0"/>
              <a:t>thick, waxy layer that covers conifer leaves.</a:t>
            </a:r>
          </a:p>
          <a:p>
            <a:r>
              <a:rPr lang="en-US" sz="2800" dirty="0" smtClean="0"/>
              <a:t>Most conifers are evergreens, meaning they </a:t>
            </a:r>
            <a:r>
              <a:rPr lang="en-US" sz="2800" b="1" dirty="0" smtClean="0"/>
              <a:t>retain their leaves throughout the year.</a:t>
            </a:r>
            <a:endParaRPr lang="en-US" sz="2800" b="1" dirty="0"/>
          </a:p>
        </p:txBody>
      </p:sp>
    </p:spTree>
    <p:extLst>
      <p:ext uri="{BB962C8B-B14F-4D97-AF65-F5344CB8AC3E}">
        <p14:creationId xmlns:p14="http://schemas.microsoft.com/office/powerpoint/2010/main" val="1455513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48" y="0"/>
            <a:ext cx="9974348" cy="1370771"/>
          </a:xfrm>
        </p:spPr>
        <p:txBody>
          <a:bodyPr>
            <a:normAutofit/>
          </a:bodyPr>
          <a:lstStyle/>
          <a:p>
            <a:pPr algn="ctr"/>
            <a:r>
              <a:rPr lang="en-US" sz="4000" b="1" dirty="0" smtClean="0"/>
              <a:t>12.5 </a:t>
            </a:r>
            <a:r>
              <a:rPr lang="mr-IN" sz="4000" b="1" dirty="0" smtClean="0"/>
              <a:t>–</a:t>
            </a:r>
            <a:r>
              <a:rPr lang="en-US" sz="4000" b="1" dirty="0" smtClean="0"/>
              <a:t> ANGIOSPERMS </a:t>
            </a:r>
            <a:r>
              <a:rPr lang="mr-IN" sz="4000" b="1" dirty="0" smtClean="0"/>
              <a:t>–</a:t>
            </a:r>
            <a:r>
              <a:rPr lang="en-US" sz="4000" b="1" dirty="0" smtClean="0"/>
              <a:t> FLOWERING PLANTS</a:t>
            </a:r>
            <a:endParaRPr lang="en-US" sz="4000" b="1" dirty="0"/>
          </a:p>
        </p:txBody>
      </p:sp>
      <p:sp>
        <p:nvSpPr>
          <p:cNvPr id="3" name="Content Placeholder 2"/>
          <p:cNvSpPr>
            <a:spLocks noGrp="1"/>
          </p:cNvSpPr>
          <p:nvPr>
            <p:ph idx="1"/>
          </p:nvPr>
        </p:nvSpPr>
        <p:spPr>
          <a:xfrm>
            <a:off x="235233" y="1442916"/>
            <a:ext cx="8686934" cy="2757356"/>
          </a:xfrm>
        </p:spPr>
        <p:txBody>
          <a:bodyPr>
            <a:normAutofit/>
          </a:bodyPr>
          <a:lstStyle/>
          <a:p>
            <a:r>
              <a:rPr lang="en-US" sz="2800" b="1" dirty="0" smtClean="0"/>
              <a:t>Flowering plants originated on land </a:t>
            </a:r>
            <a:r>
              <a:rPr lang="en-US" sz="2800" dirty="0" smtClean="0"/>
              <a:t>and soon came to dominate Earth’s plant life.</a:t>
            </a:r>
          </a:p>
          <a:p>
            <a:r>
              <a:rPr lang="en-US" sz="2800" dirty="0" smtClean="0"/>
              <a:t>The vast majority of species have a method of </a:t>
            </a:r>
            <a:r>
              <a:rPr lang="en-US" sz="2800" b="1" dirty="0" smtClean="0"/>
              <a:t>reproduction and development involving flowers and fruits</a:t>
            </a:r>
            <a:r>
              <a:rPr lang="en-US" sz="2800" dirty="0" smtClean="0"/>
              <a:t>. </a:t>
            </a:r>
            <a:endParaRPr lang="en-US" sz="2800" dirty="0"/>
          </a:p>
        </p:txBody>
      </p:sp>
    </p:spTree>
    <p:extLst>
      <p:ext uri="{BB962C8B-B14F-4D97-AF65-F5344CB8AC3E}">
        <p14:creationId xmlns:p14="http://schemas.microsoft.com/office/powerpoint/2010/main" val="1009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b="1" dirty="0" smtClean="0"/>
              <a:t>What Is A Plant?</a:t>
            </a:r>
            <a:endParaRPr lang="en-US" sz="4000" b="1" dirty="0"/>
          </a:p>
        </p:txBody>
      </p:sp>
      <p:sp>
        <p:nvSpPr>
          <p:cNvPr id="3" name="Content Placeholder 2"/>
          <p:cNvSpPr>
            <a:spLocks noGrp="1"/>
          </p:cNvSpPr>
          <p:nvPr>
            <p:ph idx="1"/>
          </p:nvPr>
        </p:nvSpPr>
        <p:spPr>
          <a:xfrm>
            <a:off x="300358" y="1139608"/>
            <a:ext cx="8654372" cy="5453840"/>
          </a:xfrm>
        </p:spPr>
        <p:txBody>
          <a:bodyPr>
            <a:normAutofit/>
          </a:bodyPr>
          <a:lstStyle/>
          <a:p>
            <a:r>
              <a:rPr lang="en-US" sz="2800" i="1" dirty="0" smtClean="0"/>
              <a:t>Plants are </a:t>
            </a:r>
            <a:r>
              <a:rPr lang="en-US" sz="2800" b="1" i="1" dirty="0" smtClean="0"/>
              <a:t>multicellular eukaryotes that have cell walls made of cellulose</a:t>
            </a:r>
            <a:r>
              <a:rPr lang="en-US" sz="2800" i="1" dirty="0" smtClean="0"/>
              <a:t>. They develop from multicellular embryos, and carry out photosynthesis using green pigments </a:t>
            </a:r>
            <a:r>
              <a:rPr lang="en-US" sz="2800" b="1" i="1" dirty="0" smtClean="0"/>
              <a:t>chlorophyll a &amp; b.</a:t>
            </a:r>
            <a:endParaRPr lang="en-US" sz="2800" b="1" dirty="0" smtClean="0"/>
          </a:p>
          <a:p>
            <a:pPr lvl="1"/>
            <a:r>
              <a:rPr lang="en-US" sz="2600" dirty="0" smtClean="0"/>
              <a:t>Plants include tree, shrubs, and grasses, as well as other organisms, such as </a:t>
            </a:r>
            <a:r>
              <a:rPr lang="en-US" sz="2600" b="1" dirty="0" smtClean="0"/>
              <a:t>mosses and ferns.</a:t>
            </a:r>
          </a:p>
          <a:p>
            <a:pPr lvl="1"/>
            <a:r>
              <a:rPr lang="en-US" sz="2600" dirty="0" smtClean="0"/>
              <a:t>Most are autotrophs, although a few are </a:t>
            </a:r>
            <a:r>
              <a:rPr lang="en-US" sz="2600" b="1" dirty="0" smtClean="0"/>
              <a:t>parasites or saprobes.</a:t>
            </a:r>
            <a:endParaRPr lang="en-US" sz="2600" b="1" dirty="0"/>
          </a:p>
        </p:txBody>
      </p:sp>
      <p:pic>
        <p:nvPicPr>
          <p:cNvPr id="4" name="Picture 3"/>
          <p:cNvPicPr>
            <a:picLocks noChangeAspect="1"/>
          </p:cNvPicPr>
          <p:nvPr/>
        </p:nvPicPr>
        <p:blipFill>
          <a:blip r:embed="rId2"/>
          <a:stretch>
            <a:fillRect/>
          </a:stretch>
        </p:blipFill>
        <p:spPr>
          <a:xfrm>
            <a:off x="7285487" y="2494752"/>
            <a:ext cx="1669243" cy="709984"/>
          </a:xfrm>
          <a:prstGeom prst="rect">
            <a:avLst/>
          </a:prstGeom>
        </p:spPr>
      </p:pic>
    </p:spTree>
    <p:extLst>
      <p:ext uri="{BB962C8B-B14F-4D97-AF65-F5344CB8AC3E}">
        <p14:creationId xmlns:p14="http://schemas.microsoft.com/office/powerpoint/2010/main" val="4266718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77" y="0"/>
            <a:ext cx="9144000" cy="1660572"/>
          </a:xfrm>
        </p:spPr>
        <p:txBody>
          <a:bodyPr>
            <a:normAutofit/>
          </a:bodyPr>
          <a:lstStyle/>
          <a:p>
            <a:r>
              <a:rPr lang="en-US" sz="4000" b="1" dirty="0" smtClean="0"/>
              <a:t>Flowers &amp;</a:t>
            </a:r>
            <a:br>
              <a:rPr lang="en-US" sz="4000" b="1" dirty="0" smtClean="0"/>
            </a:br>
            <a:r>
              <a:rPr lang="en-US" sz="4000" b="1" dirty="0" smtClean="0"/>
              <a:t>Fruits</a:t>
            </a:r>
            <a:endParaRPr lang="en-US" sz="4000" b="1" dirty="0"/>
          </a:p>
        </p:txBody>
      </p:sp>
      <p:pic>
        <p:nvPicPr>
          <p:cNvPr id="4" name="Picture 3"/>
          <p:cNvPicPr>
            <a:picLocks noChangeAspect="1"/>
          </p:cNvPicPr>
          <p:nvPr/>
        </p:nvPicPr>
        <p:blipFill>
          <a:blip r:embed="rId2"/>
          <a:stretch>
            <a:fillRect/>
          </a:stretch>
        </p:blipFill>
        <p:spPr>
          <a:xfrm>
            <a:off x="7474757" y="3949982"/>
            <a:ext cx="1669243" cy="709984"/>
          </a:xfrm>
          <a:prstGeom prst="rect">
            <a:avLst/>
          </a:prstGeom>
        </p:spPr>
      </p:pic>
      <p:sp>
        <p:nvSpPr>
          <p:cNvPr id="3" name="Content Placeholder 2"/>
          <p:cNvSpPr>
            <a:spLocks noGrp="1"/>
          </p:cNvSpPr>
          <p:nvPr>
            <p:ph idx="1"/>
          </p:nvPr>
        </p:nvSpPr>
        <p:spPr>
          <a:xfrm>
            <a:off x="121262" y="3565346"/>
            <a:ext cx="9022738" cy="3075425"/>
          </a:xfrm>
        </p:spPr>
        <p:txBody>
          <a:bodyPr>
            <a:normAutofit/>
          </a:bodyPr>
          <a:lstStyle/>
          <a:p>
            <a:r>
              <a:rPr lang="en-US" sz="2800" i="1" dirty="0" smtClean="0"/>
              <a:t>Angiosperms develop </a:t>
            </a:r>
            <a:r>
              <a:rPr lang="en-US" sz="2800" b="1" i="1" dirty="0" smtClean="0"/>
              <a:t>unique reproductive organs known as flowers.</a:t>
            </a:r>
            <a:endParaRPr lang="en-US" sz="2800" b="1" dirty="0" smtClean="0"/>
          </a:p>
          <a:p>
            <a:pPr lvl="1"/>
            <a:r>
              <a:rPr lang="en-US" sz="2600" dirty="0" smtClean="0"/>
              <a:t>Flowers are an advantage because they attract animals such as </a:t>
            </a:r>
            <a:r>
              <a:rPr lang="en-US" sz="2600" b="1" dirty="0" smtClean="0"/>
              <a:t>bees, moths, or hummingbirds, which transport pollen.</a:t>
            </a:r>
          </a:p>
          <a:p>
            <a:pPr lvl="1"/>
            <a:r>
              <a:rPr lang="en-US" sz="2600" dirty="0" smtClean="0"/>
              <a:t>This is much more efficient than wind.</a:t>
            </a:r>
            <a:endParaRPr lang="en-US" sz="2600" dirty="0"/>
          </a:p>
        </p:txBody>
      </p:sp>
    </p:spTree>
    <p:extLst>
      <p:ext uri="{BB962C8B-B14F-4D97-AF65-F5344CB8AC3E}">
        <p14:creationId xmlns:p14="http://schemas.microsoft.com/office/powerpoint/2010/main" val="3897207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74757" y="3232518"/>
            <a:ext cx="1669243" cy="709984"/>
          </a:xfrm>
          <a:prstGeom prst="rect">
            <a:avLst/>
          </a:prstGeom>
        </p:spPr>
      </p:pic>
      <p:sp>
        <p:nvSpPr>
          <p:cNvPr id="3" name="Content Placeholder 2"/>
          <p:cNvSpPr>
            <a:spLocks noGrp="1"/>
          </p:cNvSpPr>
          <p:nvPr>
            <p:ph idx="1"/>
          </p:nvPr>
        </p:nvSpPr>
        <p:spPr>
          <a:xfrm>
            <a:off x="0" y="2783900"/>
            <a:ext cx="9144000" cy="3890949"/>
          </a:xfrm>
        </p:spPr>
        <p:txBody>
          <a:bodyPr>
            <a:normAutofit/>
          </a:bodyPr>
          <a:lstStyle/>
          <a:p>
            <a:r>
              <a:rPr lang="en-US" sz="2800" i="1" dirty="0" smtClean="0"/>
              <a:t>Fruits contain ovaries, </a:t>
            </a:r>
            <a:r>
              <a:rPr lang="en-US" sz="2800" b="1" i="1" dirty="0" smtClean="0"/>
              <a:t>which surround and protect the seeds.</a:t>
            </a:r>
            <a:endParaRPr lang="en-US" sz="2800" b="1" dirty="0" smtClean="0"/>
          </a:p>
          <a:p>
            <a:pPr lvl="1"/>
            <a:r>
              <a:rPr lang="en-US" sz="2600" dirty="0" smtClean="0"/>
              <a:t>The presence of an ovary gives angiosperms their name: angiosperm means “</a:t>
            </a:r>
            <a:r>
              <a:rPr lang="en-US" sz="2600" b="1" dirty="0" smtClean="0"/>
              <a:t>enclosed seed</a:t>
            </a:r>
            <a:r>
              <a:rPr lang="en-US" sz="2800" dirty="0" smtClean="0"/>
              <a:t>.</a:t>
            </a:r>
            <a:r>
              <a:rPr lang="en-US" sz="2600" dirty="0" smtClean="0"/>
              <a:t>”</a:t>
            </a:r>
          </a:p>
          <a:p>
            <a:pPr lvl="1"/>
            <a:r>
              <a:rPr lang="en-US" sz="2600" dirty="0" smtClean="0"/>
              <a:t>After pollination the </a:t>
            </a:r>
            <a:r>
              <a:rPr lang="en-US" sz="2600" b="1" dirty="0" smtClean="0"/>
              <a:t>ovary develops into a fruit.</a:t>
            </a:r>
          </a:p>
          <a:p>
            <a:pPr lvl="1"/>
            <a:r>
              <a:rPr lang="en-US" sz="2600" dirty="0" smtClean="0"/>
              <a:t>When an animal eats a fruit, and then pass the seeds through their bodies at a </a:t>
            </a:r>
            <a:r>
              <a:rPr lang="en-US" sz="2600" b="1" dirty="0" smtClean="0"/>
              <a:t>secondary location, this increases their habitat range.</a:t>
            </a:r>
            <a:endParaRPr lang="en-US" sz="2600" b="1" dirty="0"/>
          </a:p>
        </p:txBody>
      </p:sp>
    </p:spTree>
    <p:extLst>
      <p:ext uri="{BB962C8B-B14F-4D97-AF65-F5344CB8AC3E}">
        <p14:creationId xmlns:p14="http://schemas.microsoft.com/office/powerpoint/2010/main" val="101850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b="1" dirty="0" smtClean="0"/>
              <a:t>Diversity of Angiosperms</a:t>
            </a:r>
            <a:endParaRPr lang="en-US" sz="4000" b="1" dirty="0"/>
          </a:p>
        </p:txBody>
      </p:sp>
      <p:sp>
        <p:nvSpPr>
          <p:cNvPr id="3" name="Content Placeholder 2"/>
          <p:cNvSpPr>
            <a:spLocks noGrp="1"/>
          </p:cNvSpPr>
          <p:nvPr>
            <p:ph idx="1"/>
          </p:nvPr>
        </p:nvSpPr>
        <p:spPr>
          <a:xfrm>
            <a:off x="0" y="986544"/>
            <a:ext cx="9144000" cy="2936965"/>
          </a:xfrm>
        </p:spPr>
        <p:txBody>
          <a:bodyPr>
            <a:normAutofit/>
          </a:bodyPr>
          <a:lstStyle/>
          <a:p>
            <a:r>
              <a:rPr lang="en-US" sz="2800" dirty="0" smtClean="0"/>
              <a:t>The angiosperms are </a:t>
            </a:r>
            <a:r>
              <a:rPr lang="en-US" sz="2800" b="1" dirty="0" smtClean="0"/>
              <a:t>incredibly diverse.</a:t>
            </a:r>
          </a:p>
          <a:p>
            <a:r>
              <a:rPr lang="en-US" sz="2800" dirty="0" smtClean="0"/>
              <a:t>There are many different ways to categorize them.</a:t>
            </a:r>
          </a:p>
          <a:p>
            <a:r>
              <a:rPr lang="en-US" sz="2800" dirty="0" smtClean="0"/>
              <a:t>The categories can overlap, but </a:t>
            </a:r>
            <a:r>
              <a:rPr lang="en-US" sz="2800" b="1" dirty="0" smtClean="0"/>
              <a:t>provide a way of organizing the diversity of angiosperms.</a:t>
            </a:r>
            <a:endParaRPr lang="en-US" sz="2800" b="1" dirty="0"/>
          </a:p>
        </p:txBody>
      </p:sp>
    </p:spTree>
    <p:extLst>
      <p:ext uri="{BB962C8B-B14F-4D97-AF65-F5344CB8AC3E}">
        <p14:creationId xmlns:p14="http://schemas.microsoft.com/office/powerpoint/2010/main" val="1788269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8462" y="-1"/>
            <a:ext cx="7642702" cy="6859325"/>
          </a:xfrm>
          <a:prstGeom prst="rect">
            <a:avLst/>
          </a:prstGeom>
        </p:spPr>
      </p:pic>
    </p:spTree>
    <p:extLst>
      <p:ext uri="{BB962C8B-B14F-4D97-AF65-F5344CB8AC3E}">
        <p14:creationId xmlns:p14="http://schemas.microsoft.com/office/powerpoint/2010/main" val="1946025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Monocots &amp; Dicots</a:t>
            </a:r>
            <a:endParaRPr lang="en-US" sz="4000" dirty="0"/>
          </a:p>
        </p:txBody>
      </p:sp>
      <p:sp>
        <p:nvSpPr>
          <p:cNvPr id="3" name="Content Placeholder 2"/>
          <p:cNvSpPr>
            <a:spLocks noGrp="1"/>
          </p:cNvSpPr>
          <p:nvPr>
            <p:ph idx="1"/>
          </p:nvPr>
        </p:nvSpPr>
        <p:spPr>
          <a:xfrm>
            <a:off x="235232" y="914400"/>
            <a:ext cx="8621810" cy="5744169"/>
          </a:xfrm>
        </p:spPr>
        <p:txBody>
          <a:bodyPr>
            <a:normAutofit/>
          </a:bodyPr>
          <a:lstStyle/>
          <a:p>
            <a:r>
              <a:rPr lang="en-US" sz="2800" dirty="0" smtClean="0"/>
              <a:t>There are two classes within the angiosperms: </a:t>
            </a:r>
            <a:r>
              <a:rPr lang="en-US" sz="2800" b="1" dirty="0" smtClean="0"/>
              <a:t>monocots and dicots.</a:t>
            </a:r>
          </a:p>
          <a:p>
            <a:r>
              <a:rPr lang="en-US" sz="2800" i="1" dirty="0" smtClean="0"/>
              <a:t>Monocots and dicots are named for the number of </a:t>
            </a:r>
            <a:r>
              <a:rPr lang="en-US" sz="2800" b="1" i="1" dirty="0" smtClean="0"/>
              <a:t>seed leaves, or cotyledons, in the plant embryo</a:t>
            </a:r>
            <a:r>
              <a:rPr lang="en-US" sz="2800" i="1" dirty="0" smtClean="0"/>
              <a:t>. </a:t>
            </a:r>
            <a:r>
              <a:rPr lang="en-US" sz="2800" b="1" i="1" dirty="0" smtClean="0"/>
              <a:t>Monocots have one seed leaf, and dicots have two.</a:t>
            </a:r>
          </a:p>
          <a:p>
            <a:endParaRPr lang="en-US" sz="2800" i="1" dirty="0" smtClean="0"/>
          </a:p>
          <a:p>
            <a:pPr lvl="1"/>
            <a:r>
              <a:rPr lang="en-US" sz="2600" dirty="0" smtClean="0"/>
              <a:t>Monocots include corn, wheat, lilies, orchids, and palms.</a:t>
            </a:r>
          </a:p>
          <a:p>
            <a:pPr lvl="1"/>
            <a:r>
              <a:rPr lang="en-US" sz="2600" dirty="0" smtClean="0"/>
              <a:t>Dicots include roses, clover, tomatoes, oaks, and daisies.</a:t>
            </a:r>
            <a:endParaRPr lang="en-US" sz="2600" dirty="0"/>
          </a:p>
        </p:txBody>
      </p:sp>
      <p:pic>
        <p:nvPicPr>
          <p:cNvPr id="4" name="Picture 3"/>
          <p:cNvPicPr>
            <a:picLocks noChangeAspect="1"/>
          </p:cNvPicPr>
          <p:nvPr/>
        </p:nvPicPr>
        <p:blipFill>
          <a:blip r:embed="rId2"/>
          <a:stretch>
            <a:fillRect/>
          </a:stretch>
        </p:blipFill>
        <p:spPr>
          <a:xfrm>
            <a:off x="6904911" y="3493000"/>
            <a:ext cx="1669243" cy="709984"/>
          </a:xfrm>
          <a:prstGeom prst="rect">
            <a:avLst/>
          </a:prstGeom>
        </p:spPr>
      </p:pic>
    </p:spTree>
    <p:extLst>
      <p:ext uri="{BB962C8B-B14F-4D97-AF65-F5344CB8AC3E}">
        <p14:creationId xmlns:p14="http://schemas.microsoft.com/office/powerpoint/2010/main" val="1222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Woody &amp; Herbaceous Plants</a:t>
            </a:r>
            <a:endParaRPr lang="en-US" sz="4000" dirty="0"/>
          </a:p>
        </p:txBody>
      </p:sp>
      <p:sp>
        <p:nvSpPr>
          <p:cNvPr id="3" name="Content Placeholder 2"/>
          <p:cNvSpPr>
            <a:spLocks noGrp="1"/>
          </p:cNvSpPr>
          <p:nvPr>
            <p:ph idx="1"/>
          </p:nvPr>
        </p:nvSpPr>
        <p:spPr>
          <a:xfrm>
            <a:off x="251513" y="1269849"/>
            <a:ext cx="8670653" cy="5388720"/>
          </a:xfrm>
        </p:spPr>
        <p:txBody>
          <a:bodyPr>
            <a:normAutofit/>
          </a:bodyPr>
          <a:lstStyle/>
          <a:p>
            <a:r>
              <a:rPr lang="en-US" sz="2800" dirty="0" smtClean="0"/>
              <a:t>Flowering plants can be subdivided into various groups according to the characteristics of their stems.</a:t>
            </a:r>
          </a:p>
          <a:p>
            <a:pPr lvl="1"/>
            <a:r>
              <a:rPr lang="en-US" sz="2600" dirty="0" smtClean="0"/>
              <a:t>Woody plants are made </a:t>
            </a:r>
            <a:r>
              <a:rPr lang="en-US" sz="2600" b="1" dirty="0" smtClean="0"/>
              <a:t>primarily of cells with thick cell walls.</a:t>
            </a:r>
          </a:p>
          <a:p>
            <a:pPr lvl="1"/>
            <a:r>
              <a:rPr lang="en-US" sz="2600" dirty="0" smtClean="0"/>
              <a:t>These include trees, shrubs, and vines.</a:t>
            </a:r>
          </a:p>
          <a:p>
            <a:r>
              <a:rPr lang="en-US" sz="2800" dirty="0" smtClean="0"/>
              <a:t>Plant stems that are smooth and </a:t>
            </a:r>
            <a:r>
              <a:rPr lang="en-US" sz="2800" b="1" dirty="0" err="1" smtClean="0"/>
              <a:t>nonwoody</a:t>
            </a:r>
            <a:r>
              <a:rPr lang="en-US" sz="2800" b="1" dirty="0" smtClean="0"/>
              <a:t> are characteristic of herbaceous plants. </a:t>
            </a:r>
          </a:p>
          <a:p>
            <a:pPr lvl="1"/>
            <a:r>
              <a:rPr lang="en-US" sz="2600" dirty="0" smtClean="0"/>
              <a:t>Examples include dandelions, and sunflowers.</a:t>
            </a:r>
            <a:endParaRPr lang="en-US" sz="2600" dirty="0"/>
          </a:p>
        </p:txBody>
      </p:sp>
    </p:spTree>
    <p:extLst>
      <p:ext uri="{BB962C8B-B14F-4D97-AF65-F5344CB8AC3E}">
        <p14:creationId xmlns:p14="http://schemas.microsoft.com/office/powerpoint/2010/main" val="1367985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34" y="0"/>
            <a:ext cx="9811534" cy="914400"/>
          </a:xfrm>
        </p:spPr>
        <p:txBody>
          <a:bodyPr>
            <a:normAutofit/>
          </a:bodyPr>
          <a:lstStyle/>
          <a:p>
            <a:r>
              <a:rPr lang="en-US" sz="4000" dirty="0" smtClean="0"/>
              <a:t>Annuals, Biennials, and Perennials</a:t>
            </a:r>
            <a:endParaRPr lang="en-US" sz="4000" dirty="0"/>
          </a:p>
        </p:txBody>
      </p:sp>
      <p:sp>
        <p:nvSpPr>
          <p:cNvPr id="3" name="Content Placeholder 2"/>
          <p:cNvSpPr>
            <a:spLocks noGrp="1"/>
          </p:cNvSpPr>
          <p:nvPr>
            <p:ph idx="1"/>
          </p:nvPr>
        </p:nvSpPr>
        <p:spPr>
          <a:xfrm>
            <a:off x="267795" y="1823373"/>
            <a:ext cx="8654372" cy="4835196"/>
          </a:xfrm>
        </p:spPr>
        <p:txBody>
          <a:bodyPr>
            <a:normAutofit/>
          </a:bodyPr>
          <a:lstStyle/>
          <a:p>
            <a:r>
              <a:rPr lang="en-US" sz="2800" dirty="0" smtClean="0"/>
              <a:t>The life span of plants is determined by a </a:t>
            </a:r>
            <a:r>
              <a:rPr lang="en-US" sz="2800" b="1" dirty="0" smtClean="0"/>
              <a:t>combination of genetic and environmental factors.</a:t>
            </a:r>
          </a:p>
          <a:p>
            <a:r>
              <a:rPr lang="en-US" sz="2800" i="1" dirty="0" smtClean="0"/>
              <a:t>There are three categories of plant life spans: </a:t>
            </a:r>
            <a:r>
              <a:rPr lang="en-US" sz="2800" b="1" i="1" dirty="0" smtClean="0"/>
              <a:t>annual, biennial, and perennial.</a:t>
            </a:r>
          </a:p>
          <a:p>
            <a:endParaRPr lang="en-US" sz="2800" dirty="0"/>
          </a:p>
        </p:txBody>
      </p:sp>
      <p:pic>
        <p:nvPicPr>
          <p:cNvPr id="4" name="Picture 3"/>
          <p:cNvPicPr>
            <a:picLocks noChangeAspect="1"/>
          </p:cNvPicPr>
          <p:nvPr/>
        </p:nvPicPr>
        <p:blipFill>
          <a:blip r:embed="rId2"/>
          <a:stretch>
            <a:fillRect/>
          </a:stretch>
        </p:blipFill>
        <p:spPr>
          <a:xfrm>
            <a:off x="6904911" y="4000855"/>
            <a:ext cx="1669243" cy="709984"/>
          </a:xfrm>
          <a:prstGeom prst="rect">
            <a:avLst/>
          </a:prstGeom>
        </p:spPr>
      </p:pic>
    </p:spTree>
    <p:extLst>
      <p:ext uri="{BB962C8B-B14F-4D97-AF65-F5344CB8AC3E}">
        <p14:creationId xmlns:p14="http://schemas.microsoft.com/office/powerpoint/2010/main" val="2416767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37877"/>
            <a:ext cx="9144000" cy="3319175"/>
          </a:xfrm>
        </p:spPr>
        <p:txBody>
          <a:bodyPr>
            <a:normAutofit/>
          </a:bodyPr>
          <a:lstStyle/>
          <a:p>
            <a:r>
              <a:rPr lang="en-US" sz="2800" dirty="0" smtClean="0"/>
              <a:t>Some plants grow from seed to maturity, flower, produce seeds, and die all in the course of</a:t>
            </a:r>
            <a:r>
              <a:rPr lang="en-US" sz="2800" b="1" dirty="0" smtClean="0"/>
              <a:t> one growing season.</a:t>
            </a:r>
          </a:p>
          <a:p>
            <a:pPr lvl="1"/>
            <a:r>
              <a:rPr lang="en-US" sz="2600" dirty="0" smtClean="0"/>
              <a:t>These are </a:t>
            </a:r>
            <a:r>
              <a:rPr lang="en-US" sz="2600" b="1" dirty="0" smtClean="0"/>
              <a:t>annuals.</a:t>
            </a:r>
          </a:p>
          <a:p>
            <a:pPr lvl="1"/>
            <a:r>
              <a:rPr lang="en-US" sz="2600" dirty="0" smtClean="0"/>
              <a:t>This group includes many garden plants such as marigolds, petunias, zinnias, as well as wheat and cucumber. </a:t>
            </a:r>
            <a:endParaRPr lang="en-US" sz="2600" dirty="0"/>
          </a:p>
        </p:txBody>
      </p:sp>
    </p:spTree>
    <p:extLst>
      <p:ext uri="{BB962C8B-B14F-4D97-AF65-F5344CB8AC3E}">
        <p14:creationId xmlns:p14="http://schemas.microsoft.com/office/powerpoint/2010/main" val="3605861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60378"/>
            <a:ext cx="9144000" cy="3512954"/>
          </a:xfrm>
        </p:spPr>
        <p:txBody>
          <a:bodyPr>
            <a:normAutofit lnSpcReduction="10000"/>
          </a:bodyPr>
          <a:lstStyle/>
          <a:p>
            <a:r>
              <a:rPr lang="en-US" sz="2800" dirty="0" smtClean="0"/>
              <a:t>Angiosperms that complete their life cycle in </a:t>
            </a:r>
            <a:r>
              <a:rPr lang="en-US" sz="2800" b="1" dirty="0" smtClean="0"/>
              <a:t>two years are called biennials.</a:t>
            </a:r>
          </a:p>
          <a:p>
            <a:pPr lvl="1"/>
            <a:r>
              <a:rPr lang="en-US" sz="2600" dirty="0" smtClean="0"/>
              <a:t>In the first year they germinate, </a:t>
            </a:r>
            <a:r>
              <a:rPr lang="en-US" sz="2600" b="1" dirty="0" smtClean="0"/>
              <a:t>grow roots, very short stems, and sometimes leaves.</a:t>
            </a:r>
          </a:p>
          <a:p>
            <a:pPr lvl="1"/>
            <a:r>
              <a:rPr lang="en-US" sz="2600" dirty="0" smtClean="0"/>
              <a:t>The second year, they grow new stems, </a:t>
            </a:r>
            <a:r>
              <a:rPr lang="en-US" sz="2600" b="1" dirty="0" smtClean="0"/>
              <a:t>leaves, and produce flowers and seeds.</a:t>
            </a:r>
          </a:p>
          <a:p>
            <a:pPr lvl="1"/>
            <a:r>
              <a:rPr lang="en-US" sz="2600" dirty="0" smtClean="0"/>
              <a:t>Evening primrose, parsley, celery, and foxglove are biennials. </a:t>
            </a:r>
            <a:endParaRPr lang="en-US" sz="2600" dirty="0"/>
          </a:p>
        </p:txBody>
      </p:sp>
    </p:spTree>
    <p:extLst>
      <p:ext uri="{BB962C8B-B14F-4D97-AF65-F5344CB8AC3E}">
        <p14:creationId xmlns:p14="http://schemas.microsoft.com/office/powerpoint/2010/main" val="3711645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94400"/>
            <a:ext cx="9144000" cy="3670767"/>
          </a:xfrm>
        </p:spPr>
        <p:txBody>
          <a:bodyPr>
            <a:normAutofit/>
          </a:bodyPr>
          <a:lstStyle/>
          <a:p>
            <a:r>
              <a:rPr lang="en-US" sz="2800" dirty="0" smtClean="0"/>
              <a:t>Flowering plants that live for </a:t>
            </a:r>
            <a:r>
              <a:rPr lang="en-US" sz="2800" b="1" dirty="0" smtClean="0"/>
              <a:t>more than two years are called perennials.</a:t>
            </a:r>
          </a:p>
          <a:p>
            <a:pPr lvl="1"/>
            <a:r>
              <a:rPr lang="en-US" sz="2600" dirty="0" smtClean="0"/>
              <a:t>Some such as peonies, asparagus, and many grasses, have herbaceous stems that die each winter and are replaced in the spring.</a:t>
            </a:r>
          </a:p>
          <a:p>
            <a:pPr lvl="1"/>
            <a:r>
              <a:rPr lang="en-US" sz="2600" b="1" dirty="0" smtClean="0"/>
              <a:t>Most have woody stems</a:t>
            </a:r>
            <a:r>
              <a:rPr lang="en-US" sz="2600" dirty="0" smtClean="0"/>
              <a:t>.</a:t>
            </a:r>
          </a:p>
          <a:p>
            <a:pPr lvl="1"/>
            <a:r>
              <a:rPr lang="en-US" sz="2600" dirty="0" smtClean="0"/>
              <a:t>Palm trees, sagebrush, maple trees, and honeysuckle are all examples.</a:t>
            </a:r>
            <a:endParaRPr lang="en-US" sz="2600" dirty="0"/>
          </a:p>
        </p:txBody>
      </p:sp>
    </p:spTree>
    <p:extLst>
      <p:ext uri="{BB962C8B-B14F-4D97-AF65-F5344CB8AC3E}">
        <p14:creationId xmlns:p14="http://schemas.microsoft.com/office/powerpoint/2010/main" val="121047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467665"/>
            <a:ext cx="9143999" cy="3221948"/>
          </a:xfrm>
        </p:spPr>
        <p:txBody>
          <a:bodyPr>
            <a:normAutofit/>
          </a:bodyPr>
          <a:lstStyle/>
          <a:p>
            <a:r>
              <a:rPr lang="en-US" sz="2800" dirty="0" smtClean="0"/>
              <a:t>With a few exceptions, </a:t>
            </a:r>
            <a:r>
              <a:rPr lang="en-US" sz="2800" b="1" dirty="0" smtClean="0"/>
              <a:t>plants do not gather food </a:t>
            </a:r>
            <a:r>
              <a:rPr lang="en-US" sz="2800" dirty="0" smtClean="0"/>
              <a:t>nor do they move about or </a:t>
            </a:r>
            <a:r>
              <a:rPr lang="en-US" sz="2800" b="1" dirty="0" smtClean="0"/>
              <a:t>struggle directly with their predators.</a:t>
            </a:r>
          </a:p>
          <a:p>
            <a:pPr lvl="1"/>
            <a:r>
              <a:rPr lang="en-US" sz="2600" dirty="0" smtClean="0"/>
              <a:t>They </a:t>
            </a:r>
            <a:r>
              <a:rPr lang="en-US" sz="2600" b="1" dirty="0" smtClean="0"/>
              <a:t>cannot run away from danger.</a:t>
            </a:r>
          </a:p>
          <a:p>
            <a:pPr lvl="1"/>
            <a:r>
              <a:rPr lang="en-US" sz="2600" dirty="0" smtClean="0"/>
              <a:t>So how are plants so successful?</a:t>
            </a:r>
          </a:p>
          <a:p>
            <a:pPr lvl="1"/>
            <a:r>
              <a:rPr lang="en-US" sz="2600" dirty="0" smtClean="0"/>
              <a:t>It’s helpful to think of plants as </a:t>
            </a:r>
            <a:r>
              <a:rPr lang="en-US" sz="2600" b="1" dirty="0" smtClean="0"/>
              <a:t>stationary animals that eat sunlight.</a:t>
            </a:r>
            <a:endParaRPr lang="en-US" sz="2600" b="1" dirty="0"/>
          </a:p>
        </p:txBody>
      </p:sp>
    </p:spTree>
    <p:extLst>
      <p:ext uri="{BB962C8B-B14F-4D97-AF65-F5344CB8AC3E}">
        <p14:creationId xmlns:p14="http://schemas.microsoft.com/office/powerpoint/2010/main" val="115916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b="1" dirty="0" smtClean="0"/>
              <a:t>The Plant Life Cycle</a:t>
            </a:r>
            <a:endParaRPr lang="en-US" sz="4000" b="1" dirty="0"/>
          </a:p>
        </p:txBody>
      </p:sp>
      <p:sp>
        <p:nvSpPr>
          <p:cNvPr id="3" name="Content Placeholder 2"/>
          <p:cNvSpPr>
            <a:spLocks noGrp="1"/>
          </p:cNvSpPr>
          <p:nvPr>
            <p:ph idx="1"/>
          </p:nvPr>
        </p:nvSpPr>
        <p:spPr>
          <a:xfrm>
            <a:off x="349202" y="937703"/>
            <a:ext cx="8540402" cy="5737146"/>
          </a:xfrm>
        </p:spPr>
        <p:txBody>
          <a:bodyPr>
            <a:normAutofit/>
          </a:bodyPr>
          <a:lstStyle/>
          <a:p>
            <a:r>
              <a:rPr lang="en-US" sz="2800" dirty="0" smtClean="0"/>
              <a:t>Plant life cycle have two alternating phases, a </a:t>
            </a:r>
            <a:r>
              <a:rPr lang="en-US" sz="2800" b="1" dirty="0" smtClean="0"/>
              <a:t>diploid phase and a haploid phase.</a:t>
            </a:r>
          </a:p>
          <a:p>
            <a:pPr lvl="1"/>
            <a:r>
              <a:rPr lang="en-US" sz="2600" dirty="0" smtClean="0"/>
              <a:t>This is known as </a:t>
            </a:r>
            <a:r>
              <a:rPr lang="en-US" sz="2600" b="1" dirty="0" smtClean="0"/>
              <a:t>alternation of generations</a:t>
            </a:r>
          </a:p>
          <a:p>
            <a:r>
              <a:rPr lang="en-US" sz="2800" dirty="0" smtClean="0"/>
              <a:t>During the two phases, mitosis and meiosis alternate to produce the </a:t>
            </a:r>
            <a:r>
              <a:rPr lang="en-US" sz="2800" b="1" dirty="0" smtClean="0"/>
              <a:t>two types of reproductive gametes and spores.</a:t>
            </a:r>
          </a:p>
          <a:p>
            <a:pPr lvl="1"/>
            <a:r>
              <a:rPr lang="en-US" sz="2600" dirty="0" smtClean="0"/>
              <a:t>The diploid phases is known as the </a:t>
            </a:r>
            <a:r>
              <a:rPr lang="en-US" sz="2600" b="1" dirty="0" smtClean="0"/>
              <a:t>sporophyte, or spore-producing plant.</a:t>
            </a:r>
          </a:p>
          <a:p>
            <a:pPr lvl="1"/>
            <a:r>
              <a:rPr lang="en-US" sz="2600" dirty="0" smtClean="0"/>
              <a:t>The haploid phase is known as the </a:t>
            </a:r>
            <a:r>
              <a:rPr lang="en-US" sz="2600" b="1" dirty="0" smtClean="0"/>
              <a:t>gametophyte, or gamete-producing plant</a:t>
            </a:r>
            <a:r>
              <a:rPr lang="en-US" sz="2600" dirty="0" smtClean="0"/>
              <a:t>.</a:t>
            </a:r>
            <a:endParaRPr lang="en-US" sz="2600" dirty="0"/>
          </a:p>
        </p:txBody>
      </p:sp>
    </p:spTree>
    <p:extLst>
      <p:ext uri="{BB962C8B-B14F-4D97-AF65-F5344CB8AC3E}">
        <p14:creationId xmlns:p14="http://schemas.microsoft.com/office/powerpoint/2010/main" val="107369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22 at 8.48.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150" y="-1"/>
            <a:ext cx="5696416" cy="6922917"/>
          </a:xfrm>
          <a:prstGeom prst="rect">
            <a:avLst/>
          </a:prstGeom>
        </p:spPr>
      </p:pic>
    </p:spTree>
    <p:extLst>
      <p:ext uri="{BB962C8B-B14F-4D97-AF65-F5344CB8AC3E}">
        <p14:creationId xmlns:p14="http://schemas.microsoft.com/office/powerpoint/2010/main" val="85441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26" y="4428191"/>
            <a:ext cx="8990174" cy="2228859"/>
          </a:xfrm>
        </p:spPr>
        <p:txBody>
          <a:bodyPr>
            <a:normAutofit/>
          </a:bodyPr>
          <a:lstStyle/>
          <a:p>
            <a:r>
              <a:rPr lang="en-US" sz="2800" dirty="0" smtClean="0"/>
              <a:t>The earliest plants, mosses and ferns, </a:t>
            </a:r>
            <a:r>
              <a:rPr lang="en-US" sz="2800" b="1" dirty="0" smtClean="0"/>
              <a:t>require water to reproduce.</a:t>
            </a:r>
          </a:p>
          <a:p>
            <a:r>
              <a:rPr lang="en-US" sz="2800" dirty="0" smtClean="0"/>
              <a:t>Seed plants have reproductive cycle that can be </a:t>
            </a:r>
            <a:r>
              <a:rPr lang="en-US" sz="2800" b="1" dirty="0" smtClean="0"/>
              <a:t>carried out without water.</a:t>
            </a:r>
            <a:endParaRPr lang="en-US" sz="2800" b="1" dirty="0"/>
          </a:p>
        </p:txBody>
      </p:sp>
    </p:spTree>
    <p:extLst>
      <p:ext uri="{BB962C8B-B14F-4D97-AF65-F5344CB8AC3E}">
        <p14:creationId xmlns:p14="http://schemas.microsoft.com/office/powerpoint/2010/main" val="849897332"/>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1009</TotalTime>
  <Words>3022</Words>
  <Application>Microsoft Macintosh PowerPoint</Application>
  <PresentationFormat>On-screen Show (4:3)</PresentationFormat>
  <Paragraphs>237</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Perception</vt:lpstr>
      <vt:lpstr>12 - Plant Diversity</vt:lpstr>
      <vt:lpstr>Are All Plants The Same?</vt:lpstr>
      <vt:lpstr>Think About It…</vt:lpstr>
      <vt:lpstr>12.1 – INTRODUCTION TO PLANTS</vt:lpstr>
      <vt:lpstr>What Is A Plant?</vt:lpstr>
      <vt:lpstr>PowerPoint Presentation</vt:lpstr>
      <vt:lpstr>The Plant Life Cycle</vt:lpstr>
      <vt:lpstr>PowerPoint Presentation</vt:lpstr>
      <vt:lpstr>PowerPoint Presentation</vt:lpstr>
      <vt:lpstr>What Plants Need to Survive</vt:lpstr>
      <vt:lpstr>Sunlight</vt:lpstr>
      <vt:lpstr>Water &amp;  Minerals</vt:lpstr>
      <vt:lpstr>Gas Exchange</vt:lpstr>
      <vt:lpstr>Movement of Water &amp; Nutrients</vt:lpstr>
      <vt:lpstr>Early Plants</vt:lpstr>
      <vt:lpstr>Origins in the Water</vt:lpstr>
      <vt:lpstr>The First Plants</vt:lpstr>
      <vt:lpstr>Overview of the Plant Kingdom</vt:lpstr>
      <vt:lpstr>PowerPoint Presentation</vt:lpstr>
      <vt:lpstr>“Plantastic” Voyage</vt:lpstr>
      <vt:lpstr>12.2 - BRYOPHYTES</vt:lpstr>
      <vt:lpstr>Groups of  Bryophytes</vt:lpstr>
      <vt:lpstr>Mosses</vt:lpstr>
      <vt:lpstr>PowerPoint Presentation</vt:lpstr>
      <vt:lpstr>Liverworts</vt:lpstr>
      <vt:lpstr>Hornworts</vt:lpstr>
      <vt:lpstr>Human Use of Mosses</vt:lpstr>
      <vt:lpstr>12.3 – SEEDLESS VASCULAR PLANTS</vt:lpstr>
      <vt:lpstr>Evolution of Vascular Tissue: A Transport System</vt:lpstr>
      <vt:lpstr>PowerPoint Presentation</vt:lpstr>
      <vt:lpstr>Ferns &amp; Their Relatives</vt:lpstr>
      <vt:lpstr>Club Mosses</vt:lpstr>
      <vt:lpstr>Horsetails</vt:lpstr>
      <vt:lpstr>Ferns</vt:lpstr>
      <vt:lpstr>12.4 – SEED  PLANTS</vt:lpstr>
      <vt:lpstr>Reproduction Free From Water</vt:lpstr>
      <vt:lpstr>Cones &amp; Flowers</vt:lpstr>
      <vt:lpstr>Pollen</vt:lpstr>
      <vt:lpstr>Seeds</vt:lpstr>
      <vt:lpstr>PowerPoint Presentation</vt:lpstr>
      <vt:lpstr>QUICK LAB: How do seeds differ from spores?</vt:lpstr>
      <vt:lpstr>Analyze &amp; Conclude</vt:lpstr>
      <vt:lpstr>Gymnosperms – Cone Bearers</vt:lpstr>
      <vt:lpstr>Gnetophytes</vt:lpstr>
      <vt:lpstr>Cycads</vt:lpstr>
      <vt:lpstr>Ginkgoes</vt:lpstr>
      <vt:lpstr>Conifers</vt:lpstr>
      <vt:lpstr>Ecology of Conifers</vt:lpstr>
      <vt:lpstr>12.5 – ANGIOSPERMS – FLOWERING PLANTS</vt:lpstr>
      <vt:lpstr>Flowers &amp; Fruits</vt:lpstr>
      <vt:lpstr>PowerPoint Presentation</vt:lpstr>
      <vt:lpstr>Diversity of Angiosperms</vt:lpstr>
      <vt:lpstr>PowerPoint Presentation</vt:lpstr>
      <vt:lpstr>Monocots &amp; Dicots</vt:lpstr>
      <vt:lpstr>Woody &amp; Herbaceous Plants</vt:lpstr>
      <vt:lpstr>Annuals, Biennials, and Perennials</vt:lpstr>
      <vt:lpstr>PowerPoint Presentation</vt:lpstr>
      <vt:lpstr>PowerPoint Presentation</vt:lpstr>
      <vt:lpstr>PowerPoint Presentation</vt:lpstr>
    </vt:vector>
  </TitlesOfParts>
  <Company>Teacher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 Plant Diversity</dc:title>
  <dc:creator>Danielle Martel</dc:creator>
  <cp:lastModifiedBy>Danielle Martel</cp:lastModifiedBy>
  <cp:revision>47</cp:revision>
  <dcterms:created xsi:type="dcterms:W3CDTF">2019-02-22T15:42:58Z</dcterms:created>
  <dcterms:modified xsi:type="dcterms:W3CDTF">2019-04-02T21:12:50Z</dcterms:modified>
</cp:coreProperties>
</file>