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2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7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9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3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3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2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4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1F9CC-6169-D34C-B2C4-5614EFE574D6}" type="datetimeFigureOut">
              <a:rPr lang="en-US" smtClean="0"/>
              <a:t>16-07-31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9612-8D29-494A-ACCE-E09CB2931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2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57338"/>
            <a:ext cx="3227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chemeClr val="accent6"/>
                </a:solidFill>
                <a:latin typeface="Times New Roman" pitchFamily="18" charset="0"/>
              </a:rPr>
              <a:t>Msdmartel.weebly.com</a:t>
            </a:r>
            <a:endParaRPr lang="en-US" sz="2400" b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5433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n-ea"/>
              </a:rPr>
              <a:t>Welcome to Chemistry 11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65175"/>
            <a:ext cx="7466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Learn to use the </a:t>
            </a:r>
            <a:r>
              <a:rPr lang="en-US" sz="2400" b="1" dirty="0">
                <a:solidFill>
                  <a:srgbClr val="C00000"/>
                </a:solidFill>
              </a:rPr>
              <a:t>technology </a:t>
            </a:r>
            <a:r>
              <a:rPr lang="en-US" sz="2400" dirty="0"/>
              <a:t>to help you </a:t>
            </a:r>
            <a:r>
              <a:rPr lang="en-US" sz="2400" b="1" dirty="0">
                <a:solidFill>
                  <a:srgbClr val="C00000"/>
                </a:solidFill>
              </a:rPr>
              <a:t>excel</a:t>
            </a:r>
            <a:r>
              <a:rPr lang="en-US" sz="2400" dirty="0"/>
              <a:t> in chemistry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76475"/>
            <a:ext cx="6659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Use for </a:t>
            </a:r>
            <a:r>
              <a:rPr lang="en-US" sz="2400" b="1" dirty="0">
                <a:solidFill>
                  <a:srgbClr val="C00000"/>
                </a:solidFill>
              </a:rPr>
              <a:t>notes</a:t>
            </a:r>
            <a:r>
              <a:rPr lang="en-US" sz="2400" dirty="0"/>
              <a:t> and to </a:t>
            </a:r>
            <a:r>
              <a:rPr lang="en-US" sz="2400" b="1" dirty="0">
                <a:solidFill>
                  <a:srgbClr val="C00000"/>
                </a:solidFill>
              </a:rPr>
              <a:t>evaluate </a:t>
            </a:r>
            <a:r>
              <a:rPr lang="en-US" sz="2400" dirty="0"/>
              <a:t>the</a:t>
            </a:r>
            <a:r>
              <a:rPr lang="en-US" sz="2400" b="1" dirty="0">
                <a:solidFill>
                  <a:srgbClr val="C00000"/>
                </a:solidFill>
              </a:rPr>
              <a:t> workbook</a:t>
            </a:r>
          </a:p>
        </p:txBody>
      </p:sp>
    </p:spTree>
    <p:extLst>
      <p:ext uri="{BB962C8B-B14F-4D97-AF65-F5344CB8AC3E}">
        <p14:creationId xmlns:p14="http://schemas.microsoft.com/office/powerpoint/2010/main" val="59030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188" y="47625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C00000"/>
                </a:solidFill>
                <a:latin typeface="Times New Roman" charset="0"/>
              </a:rPr>
              <a:t>Compressed</a:t>
            </a:r>
            <a:r>
              <a:rPr lang="en-US" b="1" smtClean="0">
                <a:latin typeface="Times New Roman" charset="0"/>
              </a:rPr>
              <a:t> Gas</a:t>
            </a:r>
            <a:endParaRPr lang="en-US" b="1">
              <a:latin typeface="Times New Roman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205038"/>
            <a:ext cx="33496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90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188913"/>
            <a:ext cx="8135938" cy="95408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smtClean="0">
                <a:solidFill>
                  <a:srgbClr val="C00000"/>
                </a:solidFill>
              </a:rPr>
              <a:t>Flammable</a:t>
            </a:r>
            <a:r>
              <a:rPr lang="en-US" b="1" smtClean="0"/>
              <a:t> &amp; Combustible Material</a:t>
            </a:r>
            <a:endParaRPr lang="en-US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484313"/>
            <a:ext cx="3857625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00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C00000"/>
                </a:solidFill>
                <a:latin typeface="Times New Roman" charset="0"/>
              </a:rPr>
              <a:t>Oxidizing</a:t>
            </a:r>
            <a:r>
              <a:rPr lang="en-US" b="1" smtClean="0">
                <a:latin typeface="Times New Roman" charset="0"/>
              </a:rPr>
              <a:t> Material</a:t>
            </a:r>
            <a:endParaRPr lang="en-US" b="1">
              <a:latin typeface="Times New Roman" charset="0"/>
            </a:endParaRPr>
          </a:p>
        </p:txBody>
      </p:sp>
      <p:pic>
        <p:nvPicPr>
          <p:cNvPr id="3" name="Picture 8" descr="oxidizing_mater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05038"/>
            <a:ext cx="3455988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65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0"/>
            <a:ext cx="8064500" cy="9540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solidFill>
                  <a:srgbClr val="C00000"/>
                </a:solidFill>
                <a:latin typeface="Times New Roman" charset="0"/>
              </a:rPr>
              <a:t>Immediate</a:t>
            </a:r>
            <a:r>
              <a:rPr lang="en-US" sz="3600" b="1" smtClean="0">
                <a:latin typeface="Times New Roman" charset="0"/>
              </a:rPr>
              <a:t> &amp; Serious </a:t>
            </a:r>
            <a:r>
              <a:rPr lang="en-US" sz="3600" b="1" smtClean="0">
                <a:solidFill>
                  <a:srgbClr val="C00000"/>
                </a:solidFill>
                <a:latin typeface="Times New Roman" charset="0"/>
              </a:rPr>
              <a:t>Toxic</a:t>
            </a:r>
            <a:r>
              <a:rPr lang="en-US" sz="3600" b="1" smtClean="0">
                <a:latin typeface="Times New Roman" charset="0"/>
              </a:rPr>
              <a:t> Effects</a:t>
            </a:r>
            <a:endParaRPr lang="en-US" sz="3600" b="1">
              <a:latin typeface="Times New Roman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557338"/>
            <a:ext cx="3384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51050" y="5373688"/>
            <a:ext cx="4572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latin typeface="Tahoma" charset="0"/>
              </a:rPr>
              <a:t>A material that will quickly cause injury, illness, or death. </a:t>
            </a:r>
          </a:p>
        </p:txBody>
      </p:sp>
    </p:spTree>
    <p:extLst>
      <p:ext uri="{BB962C8B-B14F-4D97-AF65-F5344CB8AC3E}">
        <p14:creationId xmlns:p14="http://schemas.microsoft.com/office/powerpoint/2010/main" val="73575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188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smtClean="0">
                <a:latin typeface="Times New Roman" charset="0"/>
              </a:rPr>
              <a:t>Other </a:t>
            </a:r>
            <a:r>
              <a:rPr lang="en-US" sz="3800" b="1" smtClean="0">
                <a:solidFill>
                  <a:srgbClr val="C00000"/>
                </a:solidFill>
                <a:latin typeface="Times New Roman" charset="0"/>
              </a:rPr>
              <a:t>Toxic</a:t>
            </a:r>
            <a:r>
              <a:rPr lang="en-US" sz="3800" b="1" smtClean="0">
                <a:latin typeface="Times New Roman" charset="0"/>
              </a:rPr>
              <a:t> Effects</a:t>
            </a:r>
            <a:endParaRPr lang="en-US" sz="3800" b="1">
              <a:latin typeface="Times New Roman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84313"/>
            <a:ext cx="3430588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42988" y="4941888"/>
            <a:ext cx="72009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latin typeface="Tahoma" charset="0"/>
              </a:rPr>
              <a:t>A material that can cause </a:t>
            </a:r>
            <a:r>
              <a:rPr lang="en-US" b="1">
                <a:solidFill>
                  <a:srgbClr val="C00000"/>
                </a:solidFill>
                <a:latin typeface="Tahoma" charset="0"/>
              </a:rPr>
              <a:t>serious illness </a:t>
            </a:r>
            <a:r>
              <a:rPr lang="en-US">
                <a:latin typeface="Tahoma" charset="0"/>
              </a:rPr>
              <a:t>over a</a:t>
            </a:r>
            <a:r>
              <a:rPr lang="en-US" b="1">
                <a:solidFill>
                  <a:srgbClr val="C00000"/>
                </a:solidFill>
                <a:latin typeface="Tahoma" charset="0"/>
              </a:rPr>
              <a:t> long </a:t>
            </a:r>
            <a:r>
              <a:rPr lang="en-US">
                <a:latin typeface="Tahoma" charset="0"/>
              </a:rPr>
              <a:t>period of </a:t>
            </a:r>
            <a:r>
              <a:rPr lang="en-US" b="1">
                <a:solidFill>
                  <a:srgbClr val="C00000"/>
                </a:solidFill>
                <a:latin typeface="Tahoma" charset="0"/>
              </a:rPr>
              <a:t>time</a:t>
            </a:r>
            <a:r>
              <a:rPr lang="en-US">
                <a:latin typeface="Tahoma" charset="0"/>
              </a:rPr>
              <a:t>, or less serious in a short time</a:t>
            </a:r>
          </a:p>
        </p:txBody>
      </p:sp>
    </p:spTree>
    <p:extLst>
      <p:ext uri="{BB962C8B-B14F-4D97-AF65-F5344CB8AC3E}">
        <p14:creationId xmlns:p14="http://schemas.microsoft.com/office/powerpoint/2010/main" val="12371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750" y="188913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latin typeface="Times New Roman" charset="0"/>
              </a:rPr>
              <a:t>Biohazard </a:t>
            </a:r>
            <a:r>
              <a:rPr lang="en-US" sz="3600" b="1" smtClean="0">
                <a:solidFill>
                  <a:srgbClr val="C00000"/>
                </a:solidFill>
                <a:latin typeface="Times New Roman" charset="0"/>
              </a:rPr>
              <a:t>Infectious</a:t>
            </a:r>
            <a:r>
              <a:rPr lang="en-US" sz="3600" b="1" smtClean="0">
                <a:latin typeface="Times New Roman" charset="0"/>
              </a:rPr>
              <a:t> Material</a:t>
            </a:r>
            <a:endParaRPr lang="en-US" sz="3600" b="1">
              <a:latin typeface="Times New Roman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773238"/>
            <a:ext cx="3382962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210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C00000"/>
                </a:solidFill>
                <a:latin typeface="Times New Roman" charset="0"/>
              </a:rPr>
              <a:t>Corrosive</a:t>
            </a:r>
            <a:r>
              <a:rPr lang="en-US" b="1" smtClean="0">
                <a:latin typeface="Times New Roman" charset="0"/>
              </a:rPr>
              <a:t> Material</a:t>
            </a:r>
            <a:endParaRPr lang="en-US" b="1">
              <a:latin typeface="Times New Roman" charset="0"/>
            </a:endParaRPr>
          </a:p>
        </p:txBody>
      </p:sp>
      <p:pic>
        <p:nvPicPr>
          <p:cNvPr id="3" name="Picture 6" descr="corros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916113"/>
            <a:ext cx="35274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81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latin typeface="Times New Roman" charset="0"/>
              </a:rPr>
              <a:t>Dangerously </a:t>
            </a:r>
            <a:r>
              <a:rPr lang="en-US" sz="3600" b="1" smtClean="0">
                <a:solidFill>
                  <a:srgbClr val="C00000"/>
                </a:solidFill>
                <a:latin typeface="Times New Roman" charset="0"/>
              </a:rPr>
              <a:t>Reactive</a:t>
            </a:r>
            <a:r>
              <a:rPr lang="en-US" sz="3600" b="1" smtClean="0">
                <a:latin typeface="Times New Roman" charset="0"/>
              </a:rPr>
              <a:t> Material</a:t>
            </a:r>
            <a:endParaRPr lang="en-US" sz="3600" b="1">
              <a:latin typeface="Times New Roman" charset="0"/>
            </a:endParaRPr>
          </a:p>
        </p:txBody>
      </p:sp>
      <p:pic>
        <p:nvPicPr>
          <p:cNvPr id="3" name="Picture 6" descr="dangerous_rea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2133600"/>
            <a:ext cx="2979737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69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h01.deviantart.net/fs71/PRE/i/2010/259/4/c/science_lab_safety_poster_by_stefanpwinc-d2y9ju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0"/>
            <a:ext cx="5256213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418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ast.wikispaces.com/file/view/labkidsmistakes.jpg/34925075/labkidsmistak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412875"/>
            <a:ext cx="9101137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227763" y="4581525"/>
            <a:ext cx="2012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/>
              <a:t>Clean up spills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92150"/>
            <a:ext cx="267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/>
              <a:t>Wear safety googles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92500" y="620713"/>
            <a:ext cx="3687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400"/>
              <a:t>Don’t heat closed containers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24300" y="1412875"/>
            <a:ext cx="3776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Point them in a safe direction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356100" y="6027738"/>
            <a:ext cx="457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electrical cords kept away from the edge of the table</a:t>
            </a:r>
          </a:p>
        </p:txBody>
      </p:sp>
    </p:spTree>
    <p:extLst>
      <p:ext uri="{BB962C8B-B14F-4D97-AF65-F5344CB8AC3E}">
        <p14:creationId xmlns:p14="http://schemas.microsoft.com/office/powerpoint/2010/main" val="125091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punchstock.com/image/imagezoo/4700999/large/yan0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914400"/>
            <a:ext cx="5694362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C00000"/>
                </a:solidFill>
              </a:rPr>
              <a:t>Never attempt Unauthorized Experiments </a:t>
            </a:r>
          </a:p>
          <a:p>
            <a:r>
              <a:rPr lang="en-US" sz="3600" b="1">
                <a:solidFill>
                  <a:srgbClr val="C00000"/>
                </a:solidFill>
              </a:rPr>
              <a:t>in the Lab!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4549775"/>
            <a:ext cx="3657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/>
              <a:t>Follow the Approved Procedure for the Experiment!</a:t>
            </a:r>
          </a:p>
        </p:txBody>
      </p:sp>
      <p:pic>
        <p:nvPicPr>
          <p:cNvPr id="8" name="Picture 6" descr="Animated Gif Fire (103)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760">
            <a:off x="3817938" y="82550"/>
            <a:ext cx="26098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94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en.wikipedia.org/upload/thumb/1/16/250px-Mad_scientist_carica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82625"/>
            <a:ext cx="285750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0668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r-FR" sz="3200"/>
          </a:p>
        </p:txBody>
      </p:sp>
      <p:pic>
        <p:nvPicPr>
          <p:cNvPr id="4" name="Picture 4" descr="http://www.sas.upenn.edu/~reillyka/images/labhomear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563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580063" y="4365625"/>
            <a:ext cx="3810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/>
              <a:t>It’s safer to </a:t>
            </a:r>
            <a:r>
              <a:rPr lang="en-US" sz="3200" b="1" dirty="0" smtClean="0">
                <a:solidFill>
                  <a:srgbClr val="FF0000"/>
                </a:solidFill>
              </a:rPr>
              <a:t>fan </a:t>
            </a:r>
            <a:r>
              <a:rPr lang="en-US" sz="3200" b="1" dirty="0" smtClean="0">
                <a:solidFill>
                  <a:srgbClr val="000000"/>
                </a:solidFill>
              </a:rPr>
              <a:t>or </a:t>
            </a:r>
            <a:r>
              <a:rPr lang="en-US" sz="3200" b="1" dirty="0" smtClean="0">
                <a:solidFill>
                  <a:srgbClr val="FF0000"/>
                </a:solidFill>
              </a:rPr>
              <a:t>waft</a:t>
            </a:r>
            <a:r>
              <a:rPr lang="en-US" sz="3200" b="1" dirty="0" smtClean="0">
                <a:solidFill>
                  <a:srgbClr val="000000"/>
                </a:solidFill>
              </a:rPr>
              <a:t> the chemical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</a:rPr>
              <a:t>to your nose!</a:t>
            </a:r>
            <a:r>
              <a:rPr lang="en-US" sz="3200" b="1" dirty="0" smtClean="0">
                <a:solidFill>
                  <a:schemeClr val="bg1"/>
                </a:solidFill>
              </a:rPr>
              <a:t> chemical to your nose!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66713" y="0"/>
            <a:ext cx="8669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Use Accepted Techniques for Checking Odors</a:t>
            </a: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5148263" y="765175"/>
            <a:ext cx="3646487" cy="2238375"/>
          </a:xfrm>
          <a:prstGeom prst="cloudCallout">
            <a:avLst>
              <a:gd name="adj1" fmla="val -71324"/>
              <a:gd name="adj2" fmla="val 1621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I like to snort the chemical!</a:t>
            </a:r>
          </a:p>
        </p:txBody>
      </p:sp>
    </p:spTree>
    <p:extLst>
      <p:ext uri="{BB962C8B-B14F-4D97-AF65-F5344CB8AC3E}">
        <p14:creationId xmlns:p14="http://schemas.microsoft.com/office/powerpoint/2010/main" val="185071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6.2963E-6 C -0.0026 0.0051 -0.00346 0.0058 -0.00399 0.01228 C -0.00503 0.02455 -0.00659 0.04931 -0.00659 0.04931 C -0.00711 0.07848 -0.00798 0.10788 -0.00798 0.13705 C -0.00798 0.14052 -0.00798 0.15047 -0.00659 0.14746 C -0.00312 0.13959 -0.00433 0.12917 -0.00138 0.12107 C -0.00086 0.11806 -0.00086 0.11505 5.55556E-6 0.11228 C 0.00053 0.11042 0.00226 0.10927 0.00261 0.10718 C 0.00348 0.10255 0.00331 0.09769 0.004 0.09306 C 0.00417 0.09121 0.00487 0.08959 0.00522 0.08774 C 0.00261 0.07663 0.00383 0.06529 0.0066 0.05441 C 0.00765 0.03728 0.0106 0.01899 0.0106 0.00186 C 0.0106 -0.00045 0.00973 0.00649 0.00921 0.0088 C 0.00765 0.04191 0.00608 0.07084 0.0066 0.10533 C 0.00678 0.1132 0.00695 0.122 0.0106 0.12825 C 0.02969 0.16089 0.01199 0.1257 0.02101 0.14399 C 0.02154 0.12177 0.02171 0.09955 0.0224 0.07732 C 0.02258 0.07316 0.02379 0.06922 0.02362 0.06505 C 0.02327 0.05857 0.02101 0.04561 0.02101 0.04561 C 0.02067 0.02755 0.02188 -0.02638 0.0198 -0.00856 C 0.01685 0.01691 0.01772 0.04283 0.01841 0.06853 C 0.01858 0.07385 0.0224 0.07755 0.02362 0.08265 C 0.02483 0.09283 0.0264 0.10209 0.02761 0.11228 C 0.02535 0.12084 0.02761 0.12848 0.029 0.13705 C 0.02848 0.14584 0.02935 0.15487 0.02761 0.1632 C 0.02709 0.16575 0.0257 0.1588 0.02501 0.15626 C 0.02431 0.15348 0.02397 0.15047 0.02362 0.14746 C 0.02171 0.13404 0.02084 0.12455 0.01702 0.11228 C 0.01511 0.08774 0.01268 0.0632 0.0106 0.03867 C 0.01094 0.0257 0.01181 0.01297 0.01181 6.2963E-6 C 0.01181 -0.00184 0.01008 -0.00346 0.0106 -0.00508 C 0.01112 -0.0067 0.0132 -0.00624 0.01442 -0.00694 C 0.01893 0.00047 0.02466 0.00649 0.029 0.01413 C 0.03074 0.01737 0.03091 0.02177 0.03282 0.02478 C 0.03542 0.02894 0.03924 0.03126 0.04202 0.03519 C 0.04497 0.03959 0.0474 0.04468 0.05001 0.04931 C 0.05226 0.05788 0.054 0.06945 0.05782 0.07732 C 0.0599 0.08774 0.0632 0.097 0.06581 0.10718 C 0.06285 0.11806 0.06494 0.1345 0.0698 0.14399 C 0.07015 0.1463 0.07171 0.14885 0.07101 0.15093 C 0.07049 0.15255 0.06806 0.15417 0.06702 0.15279 C 0.06355 0.14816 0.0632 0.14075 0.0606 0.13519 C 0.05678 0.11575 0.0573 0.09515 0.054 0.07547 C 0.05331 0.06251 0.05469 0.04029 0.04862 0.02825 C 0.04636 0.01529 0.04272 0.0014 0.0382 -0.01041 C 0.03768 -0.01342 0.03733 -0.0162 0.03681 -0.0192 C 0.03612 -0.02314 0.03213 -0.04444 0.0356 -0.02615 C 0.03369 -0.01434 0.03508 -0.00254 0.0382 0.0088 C 0.04011 0.05441 0.03733 0.02593 0.04081 0.04561 C 0.04167 0.05093 0.04341 0.06158 0.04341 0.06158 C 0.0448 0.08843 0.04532 0.11783 0.05122 0.14399 C 0.05088 0.14584 0.0514 0.14931 0.05001 0.14931 C 0.04844 0.14931 0.04792 0.14607 0.0474 0.14399 C 0.04272 0.12732 0.05018 0.14237 0.04202 0.12825 C 0.04063 0.11205 0.03838 0.09654 0.0356 0.0808 C 0.03351 0.04955 0.03247 0.01876 0.029 -0.01226 C 0.02848 0.0176 0.02761 0.04746 0.02761 0.07732 C 0.02761 0.12779 0.03178 0.10325 0.02761 0.12478 C 0.02709 0.13519 0.02952 0.14677 0.02622 0.15626 C 0.02483 0.16042 0.02258 0.14816 0.02101 0.14399 C 0.0191 0.13936 0.01754 0.1345 0.01581 0.12987 C 0.01442 0.10996 0.00851 0.09376 0.0066 0.07385 C 0.00608 0.05811 0.00522 0.04214 0.00522 0.0264 C 0.00522 0.02408 0.00487 0.01945 0.0066 0.01945 C 0.00834 0.01945 0.00747 0.02408 0.00782 0.0264 C 0.00626 0.06737 0.00904 0.10927 0.00261 0.14931 C -0.0019 0.09792 -0.0019 0.0632 -0.0026 0.00371 C -0.00277 0.01181 -0.00242 0.05927 -0.0052 0.0808 C -0.00746 0.09816 -0.01145 0.11459 -0.0144 0.13172 C -0.01492 0.1382 -0.0151 0.14445 -0.01579 0.15093 C -0.01596 0.15348 -0.01562 0.15695 -0.01718 0.15811 C -0.0184 0.15904 -0.01805 0.15464 -0.0184 0.15279 C -0.01701 0.13705 -0.01596 0.12107 -0.0144 0.10533 C -0.01353 0.09607 -0.01041 0.08681 -0.00919 0.07732 C -0.00746 0.06251 -0.00781 0.05047 -0.00138 0.03867 C 5.55556E-6 0.03126 0.0007 0.0257 0.004 0.01945 C 0.00417 0.01876 0.00695 0.0007 0.00782 6.2963E-6 C 0.01147 -0.00254 0.01581 -0.00231 0.0198 -0.00346 C 0.02101 0.02177 0.0231 0.04677 0.02362 0.072 C 0.02414 0.09654 0.02084 0.12015 0.02622 0.14399 C 0.02588 0.14862 0.02726 0.15441 0.02501 0.15811 C 0.02379 0.16019 0.02188 0.15487 0.02101 0.15279 C 0.01876 0.14723 0.01789 0.14075 0.01581 0.13519 C 0.0139 0.12292 0.01147 0.11066 0.00921 0.09839 C 0.00869 0.08612 0.00834 0.07385 0.00782 0.06158 C 0.00747 0.05464 0.00695 0.04746 0.0066 0.04052 C 0.00608 0.02871 0.00591 0.01714 0.00522 0.00533 C 0.00504 0.00302 0.00539 -0.00022 0.004 -0.00161 C 0.00296 -0.00277 0.0014 -0.00045 5.55556E-6 6.2963E-6 Z " pathEditMode="relative" ptsTypes="fffffffffffffffffffffffffffffffffffffffffffffffffffffffffffffffffffffffffffffffffffffffff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837" y="1115247"/>
            <a:ext cx="870451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39750"/>
            <a:r>
              <a:rPr lang="en-US" sz="2200" dirty="0" smtClean="0"/>
              <a:t>1. 	Follow all </a:t>
            </a:r>
            <a:r>
              <a:rPr lang="en-US" sz="2200" b="1" dirty="0" smtClean="0">
                <a:solidFill>
                  <a:srgbClr val="C00000"/>
                </a:solidFill>
              </a:rPr>
              <a:t>instructions carefully</a:t>
            </a:r>
            <a:r>
              <a:rPr lang="en-US" sz="2200" dirty="0" smtClean="0"/>
              <a:t>. Use special care when you see the 	word </a:t>
            </a:r>
            <a:r>
              <a:rPr lang="en-US" sz="2200" b="1" dirty="0" smtClean="0">
                <a:solidFill>
                  <a:srgbClr val="C00000"/>
                </a:solidFill>
              </a:rPr>
              <a:t>CAUTION</a:t>
            </a:r>
            <a:r>
              <a:rPr lang="en-US" sz="2200" dirty="0" smtClean="0"/>
              <a:t>.</a:t>
            </a:r>
          </a:p>
          <a:p>
            <a:pPr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2. 	Never do laboratory work unless your teacher is </a:t>
            </a:r>
            <a:r>
              <a:rPr lang="en-US" sz="2200" b="1" dirty="0" smtClean="0">
                <a:solidFill>
                  <a:srgbClr val="C00000"/>
                </a:solidFill>
              </a:rPr>
              <a:t>supervising</a:t>
            </a:r>
            <a:r>
              <a:rPr lang="en-US" sz="2200" dirty="0" smtClean="0"/>
              <a:t> you.</a:t>
            </a:r>
          </a:p>
          <a:p>
            <a:pPr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3. 	Always </a:t>
            </a:r>
            <a:r>
              <a:rPr lang="en-US" sz="2200" b="1" dirty="0" smtClean="0">
                <a:solidFill>
                  <a:srgbClr val="C00000"/>
                </a:solidFill>
              </a:rPr>
              <a:t>follow the directions </a:t>
            </a:r>
            <a:r>
              <a:rPr lang="en-US" sz="2200" dirty="0" smtClean="0"/>
              <a:t>given by your lab manual or by your 	teacher.</a:t>
            </a:r>
          </a:p>
          <a:p>
            <a:pPr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4. 	Know the </a:t>
            </a:r>
            <a:r>
              <a:rPr lang="en-US" sz="2200" b="1" dirty="0" smtClean="0">
                <a:solidFill>
                  <a:srgbClr val="C00000"/>
                </a:solidFill>
              </a:rPr>
              <a:t>location</a:t>
            </a:r>
            <a:r>
              <a:rPr lang="en-US" sz="2200" dirty="0" smtClean="0"/>
              <a:t> of ALL </a:t>
            </a:r>
            <a:r>
              <a:rPr lang="en-US" sz="2200" b="1" dirty="0" smtClean="0">
                <a:solidFill>
                  <a:srgbClr val="C00000"/>
                </a:solidFill>
              </a:rPr>
              <a:t>safety equipment </a:t>
            </a:r>
            <a:r>
              <a:rPr lang="en-US" sz="2200" dirty="0" smtClean="0"/>
              <a:t>in the laboratory.</a:t>
            </a:r>
          </a:p>
          <a:p>
            <a:pPr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5. 	Always </a:t>
            </a:r>
            <a:r>
              <a:rPr lang="en-US" sz="2200" b="1" dirty="0" smtClean="0">
                <a:solidFill>
                  <a:srgbClr val="C00000"/>
                </a:solidFill>
              </a:rPr>
              <a:t>wear protective eyewear </a:t>
            </a:r>
            <a:r>
              <a:rPr lang="en-US" sz="2200" dirty="0" smtClean="0"/>
              <a:t>and clothing when instructed to	 	by your teacher.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2387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141" y="564562"/>
            <a:ext cx="8441212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539750">
              <a:buFontTx/>
              <a:buAutoNum type="arabicPeriod" startAt="6"/>
            </a:pPr>
            <a:r>
              <a:rPr lang="en-US" sz="2400" b="1" dirty="0" smtClean="0">
                <a:solidFill>
                  <a:srgbClr val="C00000"/>
                </a:solidFill>
              </a:rPr>
              <a:t>NEVER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run, push</a:t>
            </a:r>
            <a:r>
              <a:rPr lang="en-US" sz="2400" dirty="0" smtClean="0"/>
              <a:t>, or engage in </a:t>
            </a:r>
            <a:r>
              <a:rPr lang="en-US" sz="2400" b="1" dirty="0" smtClean="0">
                <a:solidFill>
                  <a:srgbClr val="C00000"/>
                </a:solidFill>
              </a:rPr>
              <a:t>horseplay</a:t>
            </a:r>
            <a:r>
              <a:rPr lang="en-US" sz="2400" dirty="0" smtClean="0"/>
              <a:t> of any kind in the 	laboratory.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defTabSz="539750">
              <a:buFontTx/>
              <a:buAutoNum type="arabicPeriod" startAt="7"/>
            </a:pPr>
            <a:r>
              <a:rPr lang="en-US" sz="2400" dirty="0" smtClean="0"/>
              <a:t>Never </a:t>
            </a:r>
            <a:r>
              <a:rPr lang="en-US" sz="2400" b="1" dirty="0" smtClean="0">
                <a:solidFill>
                  <a:srgbClr val="C00000"/>
                </a:solidFill>
              </a:rPr>
              <a:t>eat</a:t>
            </a:r>
            <a:r>
              <a:rPr lang="en-US" sz="2400" dirty="0" smtClean="0"/>
              <a:t> or </a:t>
            </a:r>
            <a:r>
              <a:rPr lang="en-US" sz="2400" b="1" dirty="0" smtClean="0">
                <a:solidFill>
                  <a:srgbClr val="C00000"/>
                </a:solidFill>
              </a:rPr>
              <a:t>drink</a:t>
            </a:r>
            <a:r>
              <a:rPr lang="en-US" sz="2400" dirty="0" smtClean="0"/>
              <a:t> in the laboratory.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defTabSz="539750">
              <a:buFontTx/>
              <a:buAutoNum type="arabicPeriod" startAt="8"/>
            </a:pPr>
            <a:r>
              <a:rPr lang="en-US" sz="2400" b="1" dirty="0" smtClean="0">
                <a:solidFill>
                  <a:srgbClr val="C00000"/>
                </a:solidFill>
              </a:rPr>
              <a:t>Report</a:t>
            </a:r>
            <a:r>
              <a:rPr lang="en-US" sz="2400" dirty="0" smtClean="0"/>
              <a:t> any </a:t>
            </a:r>
            <a:r>
              <a:rPr lang="en-US" sz="2400" b="1" dirty="0" smtClean="0">
                <a:solidFill>
                  <a:srgbClr val="C00000"/>
                </a:solidFill>
              </a:rPr>
              <a:t>accident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spill</a:t>
            </a:r>
            <a:r>
              <a:rPr lang="en-US" sz="2400" dirty="0" smtClean="0"/>
              <a:t>, or </a:t>
            </a:r>
            <a:r>
              <a:rPr lang="en-US" sz="2400" b="1" dirty="0" smtClean="0">
                <a:solidFill>
                  <a:srgbClr val="C00000"/>
                </a:solidFill>
              </a:rPr>
              <a:t>breakage</a:t>
            </a:r>
            <a:r>
              <a:rPr lang="en-US" sz="2400" dirty="0" smtClean="0"/>
              <a:t> to you teacher immediately.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defTabSz="539750">
              <a:buFontTx/>
              <a:buAutoNum type="arabicPeriod" startAt="9"/>
            </a:pPr>
            <a:r>
              <a:rPr lang="en-US" sz="2400" dirty="0" smtClean="0"/>
              <a:t>Always </a:t>
            </a:r>
            <a:r>
              <a:rPr lang="en-US" sz="2400" b="1" dirty="0" smtClean="0">
                <a:solidFill>
                  <a:srgbClr val="C00000"/>
                </a:solidFill>
              </a:rPr>
              <a:t>clean your work area </a:t>
            </a:r>
            <a:r>
              <a:rPr lang="en-US" sz="2400" dirty="0" smtClean="0"/>
              <a:t>and equipment at the end of the lab 	period.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defTabSz="539750">
              <a:buFontTx/>
              <a:buAutoNum type="arabicPeriod" startAt="10"/>
            </a:pPr>
            <a:r>
              <a:rPr lang="en-US" sz="2400" b="1" dirty="0" smtClean="0">
                <a:solidFill>
                  <a:srgbClr val="C00000"/>
                </a:solidFill>
              </a:rPr>
              <a:t>Dress </a:t>
            </a:r>
            <a:r>
              <a:rPr lang="en-US" sz="2400" dirty="0" smtClean="0"/>
              <a:t>properly for the laboratory.</a:t>
            </a:r>
            <a:br>
              <a:rPr lang="en-US" sz="2400" dirty="0" smtClean="0"/>
            </a:br>
            <a:r>
              <a:rPr lang="en-US" sz="2400" dirty="0" smtClean="0"/>
              <a:t>	a. Roll </a:t>
            </a:r>
            <a:r>
              <a:rPr lang="en-US" sz="2400" b="1" dirty="0" smtClean="0">
                <a:solidFill>
                  <a:srgbClr val="C00000"/>
                </a:solidFill>
              </a:rPr>
              <a:t>long sleeves </a:t>
            </a:r>
            <a:r>
              <a:rPr lang="en-US" sz="2400" dirty="0" smtClean="0"/>
              <a:t>above the wrist</a:t>
            </a:r>
            <a:br>
              <a:rPr lang="en-US" sz="2400" dirty="0" smtClean="0"/>
            </a:br>
            <a:r>
              <a:rPr lang="en-US" sz="2400" dirty="0" smtClean="0"/>
              <a:t>	b. Don’t wear </a:t>
            </a:r>
            <a:r>
              <a:rPr lang="en-US" sz="2400" b="1" dirty="0" smtClean="0">
                <a:solidFill>
                  <a:srgbClr val="C00000"/>
                </a:solidFill>
              </a:rPr>
              <a:t>loose-fitting sleeves </a:t>
            </a:r>
            <a:r>
              <a:rPr lang="en-US" sz="2400" dirty="0" smtClean="0"/>
              <a:t>or bulky outerwear.</a:t>
            </a:r>
            <a:br>
              <a:rPr lang="en-US" sz="2400" dirty="0" smtClean="0"/>
            </a:br>
            <a:r>
              <a:rPr lang="en-US" sz="2400" dirty="0" smtClean="0"/>
              <a:t>	c. Tie back </a:t>
            </a:r>
            <a:r>
              <a:rPr lang="en-US" sz="2400" b="1" dirty="0" smtClean="0">
                <a:solidFill>
                  <a:srgbClr val="C00000"/>
                </a:solidFill>
              </a:rPr>
              <a:t>long hair</a:t>
            </a:r>
            <a:r>
              <a:rPr lang="en-US" sz="2400" dirty="0" smtClean="0"/>
              <a:t>.</a:t>
            </a:r>
          </a:p>
          <a:p>
            <a:pPr marL="457200" indent="-457200" defTabSz="539750"/>
            <a:r>
              <a:rPr lang="en-US" sz="2400" dirty="0" smtClean="0"/>
              <a:t>       d. No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sandals </a:t>
            </a:r>
            <a:r>
              <a:rPr lang="en-US" sz="2400" dirty="0" smtClean="0"/>
              <a:t>or </a:t>
            </a:r>
            <a:r>
              <a:rPr lang="en-US" sz="2400" b="1" dirty="0" smtClean="0">
                <a:solidFill>
                  <a:srgbClr val="C00000"/>
                </a:solidFill>
              </a:rPr>
              <a:t>open-toed shoes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1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885" y="1305342"/>
            <a:ext cx="8781957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539750"/>
            <a:r>
              <a:rPr lang="en-US" sz="2200" dirty="0" smtClean="0"/>
              <a:t>11.		Use </a:t>
            </a:r>
            <a:r>
              <a:rPr lang="en-US" sz="2200" b="1" dirty="0" smtClean="0">
                <a:solidFill>
                  <a:srgbClr val="C00000"/>
                </a:solidFill>
              </a:rPr>
              <a:t>care</a:t>
            </a:r>
            <a:r>
              <a:rPr lang="en-US" sz="2200" dirty="0" smtClean="0"/>
              <a:t> with </a:t>
            </a:r>
            <a:r>
              <a:rPr lang="en-US" sz="2200" b="1" dirty="0" smtClean="0">
                <a:solidFill>
                  <a:srgbClr val="C00000"/>
                </a:solidFill>
              </a:rPr>
              <a:t>electricity</a:t>
            </a:r>
            <a:r>
              <a:rPr lang="en-US" sz="2200" dirty="0" smtClean="0"/>
              <a:t>.</a:t>
            </a:r>
          </a:p>
          <a:p>
            <a:pPr marL="457200" indent="-457200"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a. 	</a:t>
            </a:r>
            <a:r>
              <a:rPr lang="en-US" sz="2200" b="1" dirty="0" smtClean="0">
                <a:solidFill>
                  <a:srgbClr val="C00000"/>
                </a:solidFill>
              </a:rPr>
              <a:t>Electrical cords </a:t>
            </a:r>
            <a:r>
              <a:rPr lang="en-US" sz="2200" dirty="0" smtClean="0"/>
              <a:t>are kept away from the </a:t>
            </a:r>
            <a:r>
              <a:rPr lang="en-US" sz="2200" b="1" dirty="0" smtClean="0">
                <a:solidFill>
                  <a:srgbClr val="C00000"/>
                </a:solidFill>
              </a:rPr>
              <a:t>edge</a:t>
            </a:r>
            <a:r>
              <a:rPr lang="en-US" sz="2200" dirty="0" smtClean="0"/>
              <a:t> of the table where 		people passing by can catch them.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b. 	Always make sure that your </a:t>
            </a:r>
            <a:r>
              <a:rPr lang="en-US" sz="2200" b="1" dirty="0" smtClean="0">
                <a:solidFill>
                  <a:srgbClr val="C00000"/>
                </a:solidFill>
              </a:rPr>
              <a:t>hands are dry </a:t>
            </a:r>
            <a:r>
              <a:rPr lang="en-US" sz="2200" dirty="0" smtClean="0"/>
              <a:t>before you handle 		any </a:t>
            </a:r>
            <a:r>
              <a:rPr lang="en-US" sz="2200" b="1" dirty="0" smtClean="0">
                <a:solidFill>
                  <a:srgbClr val="C00000"/>
                </a:solidFill>
              </a:rPr>
              <a:t>electrical equipment.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c. 	Always use </a:t>
            </a:r>
            <a:r>
              <a:rPr lang="en-US" sz="2200" b="1" dirty="0" smtClean="0">
                <a:solidFill>
                  <a:srgbClr val="C00000"/>
                </a:solidFill>
              </a:rPr>
              <a:t>electrical equipment </a:t>
            </a:r>
            <a:r>
              <a:rPr lang="en-US" sz="2200" dirty="0" smtClean="0"/>
              <a:t>in a completely </a:t>
            </a:r>
            <a:r>
              <a:rPr lang="en-US" sz="2200" b="1" dirty="0" smtClean="0">
                <a:solidFill>
                  <a:srgbClr val="C00000"/>
                </a:solidFill>
              </a:rPr>
              <a:t>dry area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endParaRPr lang="en-US" sz="2200" dirty="0" smtClean="0"/>
          </a:p>
          <a:p>
            <a:pPr marL="457200" indent="-457200" defTabSz="539750"/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632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281" y="1427445"/>
            <a:ext cx="856511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539750"/>
            <a:r>
              <a:rPr lang="en-US" sz="2200" dirty="0" smtClean="0"/>
              <a:t>12.		Be careful with </a:t>
            </a:r>
            <a:r>
              <a:rPr lang="en-US" sz="2200" b="1" dirty="0" smtClean="0">
                <a:solidFill>
                  <a:srgbClr val="C00000"/>
                </a:solidFill>
              </a:rPr>
              <a:t>laboratory glassware</a:t>
            </a:r>
            <a:r>
              <a:rPr lang="en-US" sz="2200" dirty="0" smtClean="0"/>
              <a:t>.</a:t>
            </a:r>
          </a:p>
          <a:p>
            <a:pPr marL="457200" indent="-457200"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a. 	Always </a:t>
            </a:r>
            <a:r>
              <a:rPr lang="en-US" sz="2200" b="1" dirty="0" smtClean="0">
                <a:solidFill>
                  <a:srgbClr val="C00000"/>
                </a:solidFill>
              </a:rPr>
              <a:t>check glassware </a:t>
            </a:r>
            <a:r>
              <a:rPr lang="en-US" sz="2200" dirty="0" smtClean="0"/>
              <a:t>before you use it. Never use glassware 		that is </a:t>
            </a:r>
            <a:r>
              <a:rPr lang="en-US" sz="2200" b="1" dirty="0" smtClean="0">
                <a:solidFill>
                  <a:srgbClr val="C00000"/>
                </a:solidFill>
              </a:rPr>
              <a:t>chipped or cracked</a:t>
            </a:r>
            <a:r>
              <a:rPr lang="en-US" sz="2200" dirty="0" smtClean="0"/>
              <a:t>. Show this glassware to your  			teacher.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b. 	Never use your </a:t>
            </a:r>
            <a:r>
              <a:rPr lang="en-US" sz="2200" b="1" dirty="0" smtClean="0">
                <a:solidFill>
                  <a:srgbClr val="C00000"/>
                </a:solidFill>
              </a:rPr>
              <a:t>bare hands </a:t>
            </a:r>
            <a:r>
              <a:rPr lang="en-US" sz="2200" dirty="0" smtClean="0"/>
              <a:t>to clean up </a:t>
            </a:r>
            <a:r>
              <a:rPr lang="en-US" sz="2200" b="1" dirty="0" smtClean="0">
                <a:solidFill>
                  <a:srgbClr val="C00000"/>
                </a:solidFill>
              </a:rPr>
              <a:t>broken glassware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c. 	Always be </a:t>
            </a:r>
            <a:r>
              <a:rPr lang="en-US" sz="2200" b="1" dirty="0" smtClean="0">
                <a:solidFill>
                  <a:srgbClr val="C00000"/>
                </a:solidFill>
              </a:rPr>
              <a:t>careful</a:t>
            </a:r>
            <a:r>
              <a:rPr lang="en-US" sz="2200" dirty="0" smtClean="0"/>
              <a:t> when </a:t>
            </a:r>
            <a:r>
              <a:rPr lang="en-US" sz="2200" b="1" dirty="0" smtClean="0">
                <a:solidFill>
                  <a:srgbClr val="C00000"/>
                </a:solidFill>
              </a:rPr>
              <a:t>carrying glassware</a:t>
            </a:r>
            <a:r>
              <a:rPr lang="en-US" sz="2200" dirty="0" smtClean="0"/>
              <a:t> to and from you 		work area.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25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165" y="583678"/>
            <a:ext cx="8441211" cy="550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539750">
              <a:buFontTx/>
              <a:buAutoNum type="arabicPeriod" startAt="13"/>
            </a:pPr>
            <a:r>
              <a:rPr lang="en-US" sz="2200" dirty="0" smtClean="0"/>
              <a:t>Be very careful with </a:t>
            </a:r>
            <a:r>
              <a:rPr lang="en-US" sz="2200" b="1" dirty="0" smtClean="0">
                <a:solidFill>
                  <a:srgbClr val="C00000"/>
                </a:solidFill>
              </a:rPr>
              <a:t>heat or fire</a:t>
            </a:r>
            <a:r>
              <a:rPr lang="en-US" sz="2200" dirty="0" smtClean="0"/>
              <a:t>.</a:t>
            </a:r>
          </a:p>
          <a:p>
            <a:pPr marL="457200" indent="-457200"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a. 	Always use </a:t>
            </a:r>
            <a:r>
              <a:rPr lang="en-US" sz="2200" b="1" dirty="0" smtClean="0">
                <a:solidFill>
                  <a:srgbClr val="C00000"/>
                </a:solidFill>
              </a:rPr>
              <a:t>tongs </a:t>
            </a:r>
            <a:r>
              <a:rPr lang="en-US" sz="2200" dirty="0" smtClean="0"/>
              <a:t>to handle</a:t>
            </a:r>
            <a:r>
              <a:rPr lang="en-US" sz="2200" b="1" dirty="0" smtClean="0">
                <a:solidFill>
                  <a:srgbClr val="C00000"/>
                </a:solidFill>
              </a:rPr>
              <a:t> hot </a:t>
            </a:r>
            <a:r>
              <a:rPr lang="en-US" sz="2200" dirty="0" smtClean="0"/>
              <a:t>containers, objects, or 				materials.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b. 	Always </a:t>
            </a:r>
            <a:r>
              <a:rPr lang="en-US" sz="2200" b="1" dirty="0" smtClean="0">
                <a:solidFill>
                  <a:srgbClr val="C00000"/>
                </a:solidFill>
              </a:rPr>
              <a:t>heat liquids slowly </a:t>
            </a:r>
            <a:r>
              <a:rPr lang="en-US" sz="2200" dirty="0" smtClean="0"/>
              <a:t>and </a:t>
            </a:r>
            <a:r>
              <a:rPr lang="en-US" sz="2200" b="1" dirty="0" smtClean="0">
                <a:solidFill>
                  <a:srgbClr val="C00000"/>
                </a:solidFill>
              </a:rPr>
              <a:t>point open</a:t>
            </a:r>
            <a:r>
              <a:rPr lang="en-US" sz="2200" dirty="0" smtClean="0"/>
              <a:t> test tubes </a:t>
            </a:r>
            <a:r>
              <a:rPr lang="en-US" sz="2200" b="1" dirty="0" smtClean="0">
                <a:solidFill>
                  <a:srgbClr val="C00000"/>
                </a:solidFill>
              </a:rPr>
              <a:t>away</a:t>
            </a:r>
            <a:r>
              <a:rPr lang="en-US" sz="2200" dirty="0" smtClean="0"/>
              <a:t> 			from others in the lab.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c. 	Always turn</a:t>
            </a:r>
            <a:r>
              <a:rPr lang="en-US" sz="2200" b="1" dirty="0" smtClean="0">
                <a:solidFill>
                  <a:srgbClr val="C00000"/>
                </a:solidFill>
              </a:rPr>
              <a:t> burners </a:t>
            </a:r>
            <a:r>
              <a:rPr lang="en-US" sz="2200" dirty="0" smtClean="0"/>
              <a:t>and </a:t>
            </a:r>
            <a:r>
              <a:rPr lang="en-US" sz="2200" b="1" dirty="0" smtClean="0">
                <a:solidFill>
                  <a:srgbClr val="C00000"/>
                </a:solidFill>
              </a:rPr>
              <a:t>hotplates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off </a:t>
            </a:r>
            <a:r>
              <a:rPr lang="en-US" sz="2200" dirty="0" smtClean="0"/>
              <a:t>when they are not in 			use.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d. 	Never allow </a:t>
            </a:r>
            <a:r>
              <a:rPr lang="en-US" sz="2200" b="1" dirty="0" smtClean="0">
                <a:solidFill>
                  <a:srgbClr val="C00000"/>
                </a:solidFill>
              </a:rPr>
              <a:t>flammable materials </a:t>
            </a:r>
            <a:r>
              <a:rPr lang="en-US" sz="2200" dirty="0" smtClean="0"/>
              <a:t>such as </a:t>
            </a:r>
            <a:r>
              <a:rPr lang="en-US" sz="2200" b="1" dirty="0" smtClean="0">
                <a:solidFill>
                  <a:srgbClr val="C00000"/>
                </a:solidFill>
              </a:rPr>
              <a:t>alcohol </a:t>
            </a:r>
            <a:r>
              <a:rPr lang="en-US" sz="2200" dirty="0" smtClean="0"/>
              <a:t>near an 			</a:t>
            </a:r>
            <a:r>
              <a:rPr lang="en-US" sz="2200" b="1" dirty="0" smtClean="0">
                <a:solidFill>
                  <a:srgbClr val="C00000"/>
                </a:solidFill>
              </a:rPr>
              <a:t>open flame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e. 	</a:t>
            </a:r>
            <a:r>
              <a:rPr lang="en-US" sz="2200" b="1" dirty="0" smtClean="0">
                <a:solidFill>
                  <a:srgbClr val="C00000"/>
                </a:solidFill>
              </a:rPr>
              <a:t>Notify</a:t>
            </a:r>
            <a:r>
              <a:rPr lang="en-US" sz="2200" dirty="0" smtClean="0"/>
              <a:t> your </a:t>
            </a:r>
            <a:r>
              <a:rPr lang="en-US" sz="2200" b="1" dirty="0" smtClean="0">
                <a:solidFill>
                  <a:srgbClr val="C00000"/>
                </a:solidFill>
              </a:rPr>
              <a:t>teacher</a:t>
            </a:r>
            <a:r>
              <a:rPr lang="en-US" sz="2200" dirty="0" smtClean="0"/>
              <a:t> in the case of a </a:t>
            </a:r>
            <a:r>
              <a:rPr lang="en-US" sz="2200" b="1" dirty="0" smtClean="0">
                <a:solidFill>
                  <a:srgbClr val="C00000"/>
                </a:solidFill>
              </a:rPr>
              <a:t>burn</a:t>
            </a:r>
            <a:r>
              <a:rPr lang="en-US" sz="2200" dirty="0" smtClean="0"/>
              <a:t>. Minor burns should 		be soaked immediately in </a:t>
            </a:r>
            <a:r>
              <a:rPr lang="en-US" sz="2200" b="1" dirty="0" smtClean="0">
                <a:solidFill>
                  <a:srgbClr val="C00000"/>
                </a:solidFill>
              </a:rPr>
              <a:t>cold running water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1613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258" y="604093"/>
            <a:ext cx="8627073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539750">
              <a:buFontTx/>
              <a:buAutoNum type="arabicPeriod" startAt="14"/>
            </a:pPr>
            <a:r>
              <a:rPr lang="en-US" sz="2200" dirty="0" smtClean="0"/>
              <a:t>Use </a:t>
            </a:r>
            <a:r>
              <a:rPr lang="en-US" sz="2200" b="1" dirty="0" smtClean="0">
                <a:solidFill>
                  <a:srgbClr val="C00000"/>
                </a:solidFill>
              </a:rPr>
              <a:t>extreme care </a:t>
            </a:r>
            <a:r>
              <a:rPr lang="en-US" sz="2200" dirty="0" smtClean="0"/>
              <a:t>when working with </a:t>
            </a:r>
            <a:r>
              <a:rPr lang="en-US" sz="2200" b="1" dirty="0" smtClean="0">
                <a:solidFill>
                  <a:srgbClr val="C00000"/>
                </a:solidFill>
              </a:rPr>
              <a:t>chemicals.</a:t>
            </a:r>
          </a:p>
          <a:p>
            <a:pPr marL="457200" indent="-457200"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a. 	Always treat the</a:t>
            </a:r>
            <a:r>
              <a:rPr lang="en-US" sz="2200" b="1" dirty="0" smtClean="0">
                <a:solidFill>
                  <a:srgbClr val="C00000"/>
                </a:solidFill>
              </a:rPr>
              <a:t> chemicals </a:t>
            </a:r>
            <a:r>
              <a:rPr lang="en-US" sz="2200" dirty="0" smtClean="0"/>
              <a:t>in the laboratory as </a:t>
            </a:r>
            <a:r>
              <a:rPr lang="en-US" sz="2200" b="1" dirty="0" smtClean="0">
                <a:solidFill>
                  <a:srgbClr val="C00000"/>
                </a:solidFill>
              </a:rPr>
              <a:t>hazardous.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b. 	</a:t>
            </a:r>
            <a:r>
              <a:rPr lang="en-US" sz="2200" b="1" dirty="0" smtClean="0">
                <a:solidFill>
                  <a:srgbClr val="C00000"/>
                </a:solidFill>
              </a:rPr>
              <a:t>Never taste </a:t>
            </a:r>
            <a:r>
              <a:rPr lang="en-US" sz="2200" dirty="0" smtClean="0"/>
              <a:t>substances in the laboratory.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c. </a:t>
            </a:r>
            <a:r>
              <a:rPr lang="en-US" sz="2200" b="1" dirty="0" smtClean="0">
                <a:solidFill>
                  <a:srgbClr val="C00000"/>
                </a:solidFill>
              </a:rPr>
              <a:t>	Wear goggles </a:t>
            </a:r>
            <a:r>
              <a:rPr lang="en-US" sz="2200" dirty="0" smtClean="0"/>
              <a:t>whenever you are </a:t>
            </a:r>
            <a:r>
              <a:rPr lang="en-US" sz="2200" b="1" dirty="0" smtClean="0">
                <a:solidFill>
                  <a:srgbClr val="C00000"/>
                </a:solidFill>
              </a:rPr>
              <a:t>heating</a:t>
            </a:r>
            <a:r>
              <a:rPr lang="en-US" sz="2200" dirty="0" smtClean="0"/>
              <a:t> chemicals. 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d. 	If you </a:t>
            </a:r>
            <a:r>
              <a:rPr lang="en-US" sz="2200" b="1" dirty="0" smtClean="0">
                <a:solidFill>
                  <a:srgbClr val="C00000"/>
                </a:solidFill>
              </a:rPr>
              <a:t>spill any chemicals </a:t>
            </a:r>
            <a:r>
              <a:rPr lang="en-US" sz="2200" dirty="0" smtClean="0"/>
              <a:t>on your skin, </a:t>
            </a:r>
            <a:r>
              <a:rPr lang="en-US" sz="2200" b="1" dirty="0" smtClean="0">
                <a:solidFill>
                  <a:srgbClr val="C00000"/>
                </a:solidFill>
              </a:rPr>
              <a:t>wash</a:t>
            </a:r>
            <a:r>
              <a:rPr lang="en-US" sz="2200" dirty="0" smtClean="0"/>
              <a:t> your skin with 		</a:t>
            </a:r>
            <a:r>
              <a:rPr lang="en-US" sz="2200" b="1" dirty="0" smtClean="0">
                <a:solidFill>
                  <a:srgbClr val="C00000"/>
                </a:solidFill>
              </a:rPr>
              <a:t>running water</a:t>
            </a:r>
            <a:r>
              <a:rPr lang="en-US" sz="2200" dirty="0" smtClean="0"/>
              <a:t>. </a:t>
            </a:r>
          </a:p>
          <a:p>
            <a:pPr marL="457200" indent="-457200" defTabSz="539750"/>
            <a:r>
              <a:rPr lang="en-US" sz="2200" dirty="0" smtClean="0"/>
              <a:t>		</a:t>
            </a:r>
          </a:p>
          <a:p>
            <a:pPr marL="457200" indent="-457200" defTabSz="539750"/>
            <a:r>
              <a:rPr lang="en-US" sz="2200" dirty="0" smtClean="0"/>
              <a:t>	e.	If chemicals </a:t>
            </a:r>
            <a:r>
              <a:rPr lang="en-US" sz="2200" b="1" dirty="0" smtClean="0">
                <a:solidFill>
                  <a:srgbClr val="C00000"/>
                </a:solidFill>
              </a:rPr>
              <a:t>splash</a:t>
            </a:r>
            <a:r>
              <a:rPr lang="en-US" sz="2200" dirty="0" smtClean="0"/>
              <a:t> in your </a:t>
            </a:r>
            <a:r>
              <a:rPr lang="en-US" sz="2200" b="1" dirty="0" smtClean="0">
                <a:solidFill>
                  <a:srgbClr val="C00000"/>
                </a:solidFill>
              </a:rPr>
              <a:t>eyes</a:t>
            </a:r>
            <a:r>
              <a:rPr lang="en-US" sz="2200" dirty="0" smtClean="0"/>
              <a:t>, use an </a:t>
            </a:r>
            <a:r>
              <a:rPr lang="en-US" sz="2200" b="1" dirty="0" smtClean="0">
                <a:solidFill>
                  <a:srgbClr val="C00000"/>
                </a:solidFill>
              </a:rPr>
              <a:t>eyewash.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f. 	Notify your </a:t>
            </a:r>
            <a:r>
              <a:rPr lang="en-US" sz="2200" b="1" dirty="0" smtClean="0">
                <a:solidFill>
                  <a:srgbClr val="C00000"/>
                </a:solidFill>
              </a:rPr>
              <a:t>teacher immediately </a:t>
            </a:r>
            <a:r>
              <a:rPr lang="en-US" sz="2200" dirty="0" smtClean="0"/>
              <a:t>of any</a:t>
            </a:r>
            <a:r>
              <a:rPr lang="en-US" sz="2200" b="1" dirty="0" smtClean="0">
                <a:solidFill>
                  <a:srgbClr val="C00000"/>
                </a:solidFill>
              </a:rPr>
              <a:t> chemical spills or 			accidents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210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258" y="522627"/>
            <a:ext cx="8363769" cy="550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539750"/>
            <a:r>
              <a:rPr lang="en-US" sz="2200" dirty="0" smtClean="0"/>
              <a:t>15. 	Disposal of </a:t>
            </a:r>
            <a:r>
              <a:rPr lang="en-US" sz="2200" b="1" dirty="0" smtClean="0">
                <a:solidFill>
                  <a:srgbClr val="C00000"/>
                </a:solidFill>
              </a:rPr>
              <a:t>chemicals.</a:t>
            </a:r>
          </a:p>
          <a:p>
            <a:pPr marL="457200" indent="-457200" defTabSz="53975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a. 	</a:t>
            </a:r>
            <a:r>
              <a:rPr lang="en-US" sz="2200" b="1" dirty="0" smtClean="0">
                <a:solidFill>
                  <a:srgbClr val="C00000"/>
                </a:solidFill>
              </a:rPr>
              <a:t>Chemicals</a:t>
            </a:r>
            <a:r>
              <a:rPr lang="en-US" sz="2200" dirty="0" smtClean="0"/>
              <a:t> that are </a:t>
            </a:r>
            <a:r>
              <a:rPr lang="en-US" sz="2200" dirty="0" err="1" smtClean="0"/>
              <a:t>indentified</a:t>
            </a:r>
            <a:r>
              <a:rPr lang="en-US" sz="2200" dirty="0" smtClean="0"/>
              <a:t> as safe by your teacher can be 			</a:t>
            </a:r>
            <a:r>
              <a:rPr lang="en-US" sz="2200" b="1" dirty="0" smtClean="0">
                <a:solidFill>
                  <a:srgbClr val="C00000"/>
                </a:solidFill>
              </a:rPr>
              <a:t>poured </a:t>
            </a:r>
            <a:r>
              <a:rPr lang="en-US" sz="2200" dirty="0" smtClean="0"/>
              <a:t>down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the </a:t>
            </a:r>
            <a:r>
              <a:rPr lang="en-US" sz="2200" b="1" dirty="0" smtClean="0">
                <a:solidFill>
                  <a:srgbClr val="C00000"/>
                </a:solidFill>
              </a:rPr>
              <a:t>sink</a:t>
            </a:r>
            <a:r>
              <a:rPr lang="en-US" sz="2200" dirty="0" smtClean="0"/>
              <a:t> and </a:t>
            </a:r>
            <a:r>
              <a:rPr lang="en-US" sz="2200" b="1" dirty="0" smtClean="0">
                <a:solidFill>
                  <a:srgbClr val="C00000"/>
                </a:solidFill>
              </a:rPr>
              <a:t>rinsed</a:t>
            </a:r>
            <a:r>
              <a:rPr lang="en-US" sz="2200" dirty="0" smtClean="0"/>
              <a:t> with water.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b. 	</a:t>
            </a:r>
            <a:r>
              <a:rPr lang="en-US" sz="2200" b="1" dirty="0" smtClean="0">
                <a:solidFill>
                  <a:srgbClr val="C00000"/>
                </a:solidFill>
              </a:rPr>
              <a:t>Toxic or poisonous </a:t>
            </a:r>
            <a:r>
              <a:rPr lang="en-US" sz="2200" dirty="0" smtClean="0"/>
              <a:t>chemicals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must be poured into the</a:t>
            </a:r>
            <a:r>
              <a:rPr lang="en-US" sz="2200" b="1" dirty="0" smtClean="0">
                <a:solidFill>
                  <a:srgbClr val="C00000"/>
                </a:solidFill>
              </a:rPr>
              <a:t> toxic 			waste </a:t>
            </a:r>
            <a:r>
              <a:rPr lang="en-US" sz="2200" dirty="0" smtClean="0"/>
              <a:t>container.</a:t>
            </a:r>
            <a:br>
              <a:rPr lang="en-US" sz="2200" dirty="0" smtClean="0"/>
            </a:br>
            <a:r>
              <a:rPr lang="en-US" sz="2200" dirty="0" smtClean="0"/>
              <a:t>	</a:t>
            </a:r>
          </a:p>
          <a:p>
            <a:pPr marL="457200" indent="-457200" defTabSz="539750"/>
            <a:r>
              <a:rPr lang="en-US" sz="2200" dirty="0" smtClean="0"/>
              <a:t>	c. </a:t>
            </a:r>
            <a:r>
              <a:rPr lang="en-US" sz="2200" b="1" dirty="0" smtClean="0">
                <a:solidFill>
                  <a:srgbClr val="C00000"/>
                </a:solidFill>
              </a:rPr>
              <a:t>	</a:t>
            </a:r>
            <a:r>
              <a:rPr lang="en-US" sz="2200" dirty="0" smtClean="0"/>
              <a:t>Left over</a:t>
            </a:r>
            <a:r>
              <a:rPr lang="en-US" sz="2200" b="1" dirty="0" smtClean="0">
                <a:solidFill>
                  <a:srgbClr val="C00000"/>
                </a:solidFill>
              </a:rPr>
              <a:t> chemicals </a:t>
            </a:r>
            <a:r>
              <a:rPr lang="en-US" sz="2200" dirty="0" smtClean="0"/>
              <a:t>are </a:t>
            </a:r>
            <a:r>
              <a:rPr lang="en-US" sz="2200" b="1" dirty="0" smtClean="0">
                <a:solidFill>
                  <a:srgbClr val="C00000"/>
                </a:solidFill>
              </a:rPr>
              <a:t>never</a:t>
            </a:r>
            <a:r>
              <a:rPr lang="en-US" sz="2200" dirty="0" smtClean="0"/>
              <a:t> poured back into the stock 			container where they came from. </a:t>
            </a:r>
          </a:p>
          <a:p>
            <a:pPr marL="457200" indent="-457200" defTabSz="539750"/>
            <a:endParaRPr lang="en-US" sz="2200" dirty="0" smtClean="0"/>
          </a:p>
          <a:p>
            <a:pPr marL="457200" indent="-457200" defTabSz="539750">
              <a:buFontTx/>
              <a:buAutoNum type="arabicPeriod" startAt="15"/>
            </a:pPr>
            <a:r>
              <a:rPr lang="en-US" sz="2200" dirty="0" smtClean="0"/>
              <a:t>You should not wear </a:t>
            </a:r>
            <a:r>
              <a:rPr lang="en-US" sz="2200" b="1" dirty="0" smtClean="0">
                <a:solidFill>
                  <a:srgbClr val="FF0000"/>
                </a:solidFill>
              </a:rPr>
              <a:t>contact lens </a:t>
            </a:r>
            <a:r>
              <a:rPr lang="en-US" sz="2200" dirty="0" smtClean="0"/>
              <a:t>during laboratory experiments </a:t>
            </a:r>
          </a:p>
          <a:p>
            <a:pPr marL="457200" indent="-457200" defTabSz="539750"/>
            <a:r>
              <a:rPr lang="en-US" sz="2200" dirty="0" smtClean="0"/>
              <a:t>	because </a:t>
            </a:r>
            <a:r>
              <a:rPr lang="en-US" sz="2200" b="1" dirty="0" smtClean="0">
                <a:solidFill>
                  <a:srgbClr val="FF0000"/>
                </a:solidFill>
              </a:rPr>
              <a:t>volatile chemicals </a:t>
            </a:r>
            <a:r>
              <a:rPr lang="en-US" sz="2200" dirty="0" smtClean="0"/>
              <a:t>can get </a:t>
            </a:r>
            <a:r>
              <a:rPr lang="en-US" sz="2200" b="1" dirty="0" smtClean="0">
                <a:solidFill>
                  <a:srgbClr val="FF0000"/>
                </a:solidFill>
              </a:rPr>
              <a:t>trapped</a:t>
            </a:r>
            <a:r>
              <a:rPr lang="en-US" sz="2200" dirty="0" smtClean="0"/>
              <a:t> under them.</a:t>
            </a:r>
            <a:br>
              <a:rPr lang="en-US" sz="2200" dirty="0" smtClean="0"/>
            </a:br>
            <a:endParaRPr lang="en-US" sz="2200" dirty="0" smtClean="0"/>
          </a:p>
          <a:p>
            <a:pPr marL="457200" indent="-457200" defTabSz="539750"/>
            <a:r>
              <a:rPr lang="en-US" sz="2200" dirty="0" smtClean="0"/>
              <a:t>16.		You should know the basic </a:t>
            </a:r>
            <a:r>
              <a:rPr lang="en-US" sz="2200" b="1" dirty="0" smtClean="0">
                <a:solidFill>
                  <a:srgbClr val="C00000"/>
                </a:solidFill>
              </a:rPr>
              <a:t>WHIMIS</a:t>
            </a:r>
            <a:r>
              <a:rPr lang="en-US" sz="2200" dirty="0" smtClean="0"/>
              <a:t> symbols.</a:t>
            </a:r>
          </a:p>
          <a:p>
            <a:pPr marL="457200" indent="-457200" defTabSz="53975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7320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192</Words>
  <Application>Microsoft Macintosh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Martel</dc:creator>
  <cp:lastModifiedBy>Danielle Martel</cp:lastModifiedBy>
  <cp:revision>3</cp:revision>
  <dcterms:created xsi:type="dcterms:W3CDTF">2016-07-31T22:16:33Z</dcterms:created>
  <dcterms:modified xsi:type="dcterms:W3CDTF">2016-07-31T22:45:50Z</dcterms:modified>
</cp:coreProperties>
</file>