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20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17-09-08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17-09-08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17-09-08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17-09-08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17-09-08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17-09-08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17-09-08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17-09-08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17-09-08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17-09-08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17-09-08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17-09-08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25272"/>
            <a:ext cx="9144000" cy="2689728"/>
          </a:xfrm>
        </p:spPr>
        <p:txBody>
          <a:bodyPr/>
          <a:lstStyle/>
          <a:p>
            <a:pPr algn="ctr"/>
            <a:r>
              <a:rPr lang="en-US" sz="6000" dirty="0" smtClean="0"/>
              <a:t>1.6 – What medicines help protect us from microbes that make us sick?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715000"/>
            <a:ext cx="6858000" cy="990600"/>
          </a:xfrm>
        </p:spPr>
        <p:txBody>
          <a:bodyPr/>
          <a:lstStyle/>
          <a:p>
            <a:r>
              <a:rPr lang="en-US" dirty="0" smtClean="0"/>
              <a:t>Ms. Martel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80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5395"/>
            <a:ext cx="91440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Concept 3 – Antibiotics can treat bacterial infections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8332"/>
            <a:ext cx="9144000" cy="5028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Think-Pair Share</a:t>
            </a:r>
          </a:p>
          <a:p>
            <a:pPr marL="0" indent="0" algn="ctr">
              <a:buNone/>
            </a:pPr>
            <a:endParaRPr lang="en-US" sz="2800" dirty="0" smtClean="0"/>
          </a:p>
          <a:p>
            <a:r>
              <a:rPr lang="en-US" sz="2800" dirty="0" smtClean="0"/>
              <a:t>Have you ever taken an antibiotic?</a:t>
            </a:r>
          </a:p>
          <a:p>
            <a:r>
              <a:rPr lang="en-US" sz="2800" dirty="0" smtClean="0"/>
              <a:t>Can you explain how it helped you?</a:t>
            </a:r>
          </a:p>
          <a:p>
            <a:pPr lvl="1"/>
            <a:r>
              <a:rPr lang="en-US" sz="2600" dirty="0" smtClean="0"/>
              <a:t>If not, how could you find the answer to this question?</a:t>
            </a:r>
          </a:p>
          <a:p>
            <a:r>
              <a:rPr lang="en-US" sz="2800" dirty="0" smtClean="0"/>
              <a:t>What other questions do you have about antibiotics?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Share &amp; discuss your ideas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425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2763"/>
            <a:ext cx="9144000" cy="300835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Antibiotics</a:t>
            </a:r>
            <a:r>
              <a:rPr lang="en-US" sz="2800" dirty="0" smtClean="0"/>
              <a:t> – substances that fight infections by interfering with the </a:t>
            </a:r>
            <a:r>
              <a:rPr lang="en-US" sz="2800" b="1" dirty="0" smtClean="0"/>
              <a:t>life processes </a:t>
            </a:r>
            <a:r>
              <a:rPr lang="en-US" sz="2800" dirty="0" smtClean="0"/>
              <a:t>of bacteria.</a:t>
            </a:r>
          </a:p>
          <a:p>
            <a:pPr lvl="1"/>
            <a:r>
              <a:rPr lang="en-US" sz="2600" dirty="0" smtClean="0"/>
              <a:t>Either they’re </a:t>
            </a:r>
            <a:r>
              <a:rPr lang="en-US" sz="2600" b="1" dirty="0" smtClean="0"/>
              <a:t>killed</a:t>
            </a:r>
            <a:r>
              <a:rPr lang="en-US" sz="2600" dirty="0" smtClean="0"/>
              <a:t> or prevented from </a:t>
            </a:r>
            <a:r>
              <a:rPr lang="en-US" sz="2600" b="1" dirty="0" smtClean="0"/>
              <a:t>reproducing.</a:t>
            </a:r>
            <a:endParaRPr lang="en-US" sz="2600" dirty="0" smtClean="0"/>
          </a:p>
          <a:p>
            <a:r>
              <a:rPr lang="en-US" sz="2800" dirty="0" smtClean="0"/>
              <a:t>Antibiotics are </a:t>
            </a:r>
            <a:r>
              <a:rPr lang="en-US" sz="2800" b="1" dirty="0" smtClean="0"/>
              <a:t>specific</a:t>
            </a:r>
            <a:r>
              <a:rPr lang="en-US" sz="2800" dirty="0" smtClean="0"/>
              <a:t> to a certain bacteria.</a:t>
            </a:r>
          </a:p>
          <a:p>
            <a:r>
              <a:rPr lang="en-US" sz="2800" b="1" dirty="0" smtClean="0"/>
              <a:t>Cannot</a:t>
            </a:r>
            <a:r>
              <a:rPr lang="en-US" sz="2800" dirty="0" smtClean="0"/>
              <a:t> be used against </a:t>
            </a:r>
            <a:r>
              <a:rPr lang="en-US" sz="2800" b="1" dirty="0" smtClean="0"/>
              <a:t>viruses.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18" y="2915170"/>
            <a:ext cx="7619699" cy="421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77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73243"/>
            <a:ext cx="91440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Penicillin – The first Antibiotic Available on a Global Scale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7194"/>
            <a:ext cx="9144000" cy="271975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Penicillin was discovered in 1928 by accident when Alexander Fleming noticed that bacteria in his lab, would not grow around an accidental </a:t>
            </a:r>
            <a:r>
              <a:rPr lang="en-US" sz="2800" b="1" dirty="0" err="1" smtClean="0"/>
              <a:t>mould</a:t>
            </a:r>
            <a:r>
              <a:rPr lang="en-US" sz="2800" b="1" dirty="0" smtClean="0"/>
              <a:t> patch.</a:t>
            </a:r>
          </a:p>
          <a:p>
            <a:pPr lvl="1"/>
            <a:r>
              <a:rPr lang="en-US" sz="2600" dirty="0" smtClean="0"/>
              <a:t>Penicillin is now a known </a:t>
            </a:r>
            <a:r>
              <a:rPr lang="en-US" sz="2600" b="1" dirty="0" smtClean="0"/>
              <a:t>antibiotic</a:t>
            </a:r>
            <a:r>
              <a:rPr lang="en-US" sz="2600" dirty="0" smtClean="0"/>
              <a:t>, and saved countless soldiers in WWII.</a:t>
            </a:r>
          </a:p>
          <a:p>
            <a:pPr lvl="1"/>
            <a:r>
              <a:rPr lang="en-US" sz="2600" dirty="0" smtClean="0"/>
              <a:t>Development of </a:t>
            </a:r>
            <a:r>
              <a:rPr lang="en-US" sz="2600" b="1" dirty="0" smtClean="0"/>
              <a:t>other antibiotics </a:t>
            </a:r>
            <a:r>
              <a:rPr lang="en-US" sz="2600" dirty="0" smtClean="0"/>
              <a:t>soon followed.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99" y="3116945"/>
            <a:ext cx="4827800" cy="228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9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20692"/>
            <a:ext cx="91440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Development of Antibiotic-Resistant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7194"/>
            <a:ext cx="9144000" cy="49234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While the world has benefited from antibiotics, however, a serious problem has arisen from their </a:t>
            </a:r>
            <a:r>
              <a:rPr lang="en-US" sz="2800" b="1" dirty="0" smtClean="0"/>
              <a:t>overuse.</a:t>
            </a:r>
          </a:p>
          <a:p>
            <a:pPr lvl="1"/>
            <a:r>
              <a:rPr lang="en-US" sz="2600" dirty="0" smtClean="0"/>
              <a:t>Many bacteria have become </a:t>
            </a:r>
            <a:r>
              <a:rPr lang="en-US" sz="2600" b="1" dirty="0" smtClean="0"/>
              <a:t>resistant to antibiotics</a:t>
            </a:r>
            <a:r>
              <a:rPr lang="en-US" sz="2600" dirty="0" smtClean="0"/>
              <a:t>, making diseases more difficult to treat.</a:t>
            </a:r>
          </a:p>
          <a:p>
            <a:r>
              <a:rPr lang="en-US" sz="2800" dirty="0" smtClean="0"/>
              <a:t>As time passes, resistant bacteria will reproduce and become </a:t>
            </a:r>
            <a:r>
              <a:rPr lang="en-US" sz="2800" b="1" dirty="0" smtClean="0"/>
              <a:t>more common. </a:t>
            </a:r>
          </a:p>
          <a:p>
            <a:pPr lvl="1"/>
            <a:r>
              <a:rPr lang="en-US" sz="2600" dirty="0" smtClean="0"/>
              <a:t>The antibiotic will no longer be </a:t>
            </a:r>
            <a:r>
              <a:rPr lang="en-US" sz="2600" b="1" dirty="0" smtClean="0"/>
              <a:t>effective.</a:t>
            </a:r>
          </a:p>
          <a:p>
            <a:r>
              <a:rPr lang="en-US" sz="2800" dirty="0" smtClean="0"/>
              <a:t>A different antibiotic then needs to be used to fight the infection.</a:t>
            </a:r>
          </a:p>
          <a:p>
            <a:pPr lvl="1"/>
            <a:r>
              <a:rPr lang="en-US" sz="2600" dirty="0" smtClean="0"/>
              <a:t>This is how “</a:t>
            </a:r>
            <a:r>
              <a:rPr lang="en-US" sz="2600" b="1" dirty="0" smtClean="0"/>
              <a:t>superbugs</a:t>
            </a:r>
            <a:r>
              <a:rPr lang="en-US" sz="2600" dirty="0" smtClean="0"/>
              <a:t>” develop.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9680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412" y="-202025"/>
            <a:ext cx="4098206" cy="69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8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91440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rgbClr val="AD0101"/>
                </a:solidFill>
              </a:rPr>
              <a:t>Concept 1 – Traditional First Peoples medicines &amp; treatments come from resources in nature </a:t>
            </a:r>
            <a:endParaRPr lang="en-US" sz="4800" dirty="0">
              <a:solidFill>
                <a:srgbClr val="AD01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7194"/>
            <a:ext cx="9143999" cy="3886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First Peoples in BC have a strong tradition of using resources from nature for medicinal purposes.</a:t>
            </a:r>
          </a:p>
          <a:p>
            <a:r>
              <a:rPr lang="en-US" sz="3200" dirty="0" smtClean="0"/>
              <a:t>For generations, they’ve relied on </a:t>
            </a:r>
            <a:r>
              <a:rPr lang="en-US" sz="3200" b="1" dirty="0" smtClean="0"/>
              <a:t>plants</a:t>
            </a:r>
            <a:r>
              <a:rPr lang="en-US" sz="3200" dirty="0" smtClean="0"/>
              <a:t>, </a:t>
            </a:r>
            <a:r>
              <a:rPr lang="en-US" sz="3200" b="1" dirty="0" smtClean="0"/>
              <a:t>animals</a:t>
            </a:r>
            <a:r>
              <a:rPr lang="en-US" sz="3200" dirty="0" smtClean="0"/>
              <a:t>, and even </a:t>
            </a:r>
            <a:r>
              <a:rPr lang="en-US" sz="3200" b="1" dirty="0" smtClean="0"/>
              <a:t>clay deposits </a:t>
            </a:r>
            <a:r>
              <a:rPr lang="en-US" sz="3200" dirty="0" smtClean="0"/>
              <a:t>to treat various illnesses and conditions.</a:t>
            </a:r>
          </a:p>
          <a:p>
            <a:pPr lvl="1"/>
            <a:r>
              <a:rPr lang="en-US" sz="2800" dirty="0" smtClean="0"/>
              <a:t>Here are some examples: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917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8388" y="348108"/>
            <a:ext cx="3809850" cy="2536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880" y="3088084"/>
            <a:ext cx="2943976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Indian hellebore is used to treat </a:t>
            </a:r>
            <a:r>
              <a:rPr lang="en-US" sz="2800" b="1" dirty="0" smtClean="0"/>
              <a:t>skin and scalp </a:t>
            </a:r>
            <a:r>
              <a:rPr lang="en-US" sz="2800" dirty="0" smtClean="0"/>
              <a:t>conditions. When its burned the smoke is used as a decongestant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856" y="3872528"/>
            <a:ext cx="3492500" cy="2324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1462" y="591642"/>
            <a:ext cx="2698644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Devil’s club is used to treat </a:t>
            </a:r>
            <a:r>
              <a:rPr lang="en-US" sz="2800" b="1" dirty="0" smtClean="0"/>
              <a:t>breathing</a:t>
            </a:r>
            <a:r>
              <a:rPr lang="en-US" sz="2800" dirty="0" smtClean="0"/>
              <a:t> and </a:t>
            </a:r>
            <a:r>
              <a:rPr lang="en-US" sz="2800" b="1" dirty="0" smtClean="0"/>
              <a:t>digestive disorders</a:t>
            </a:r>
            <a:r>
              <a:rPr lang="en-US" sz="2800" dirty="0" smtClean="0"/>
              <a:t>, as well as arthritis and diabetes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106" y="348108"/>
            <a:ext cx="3980537" cy="26557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52806" y="3145805"/>
            <a:ext cx="2491194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Pacific yew is used to treat pain and internal injuries. The bark also has </a:t>
            </a:r>
            <a:r>
              <a:rPr lang="en-US" sz="2800" b="1" dirty="0" smtClean="0"/>
              <a:t>cancer fighting chemicals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68994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49553"/>
            <a:ext cx="91440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AD0101"/>
                </a:solidFill>
              </a:rPr>
              <a:t>Concept 2 – Vaccines can help us prevent infections.</a:t>
            </a:r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9491"/>
            <a:ext cx="9033962" cy="45575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 smtClean="0"/>
              <a:t>Think-Pair-Share</a:t>
            </a:r>
          </a:p>
          <a:p>
            <a:pPr marL="0" indent="0" algn="ctr">
              <a:buNone/>
            </a:pPr>
            <a:endParaRPr lang="en-US" sz="3200" b="1" dirty="0" smtClean="0"/>
          </a:p>
          <a:p>
            <a:r>
              <a:rPr lang="en-US" sz="2800" dirty="0" smtClean="0"/>
              <a:t>Many babies get vaccines to protect them against diseases such as tetanus, whooping cough, measles, hepatitis B, and chicken pox.</a:t>
            </a:r>
          </a:p>
          <a:p>
            <a:r>
              <a:rPr lang="en-US" sz="2800" dirty="0" smtClean="0"/>
              <a:t>What do you know about vaccines?</a:t>
            </a:r>
          </a:p>
          <a:p>
            <a:r>
              <a:rPr lang="en-US" sz="2800" dirty="0" smtClean="0"/>
              <a:t>What questions do you have about vaccines?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Share &amp; discuss your ideas.</a:t>
            </a:r>
          </a:p>
        </p:txBody>
      </p:sp>
    </p:spTree>
    <p:extLst>
      <p:ext uri="{BB962C8B-B14F-4D97-AF65-F5344CB8AC3E}">
        <p14:creationId xmlns:p14="http://schemas.microsoft.com/office/powerpoint/2010/main" val="265586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25" y="431800"/>
            <a:ext cx="8878074" cy="3886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b="1" dirty="0" smtClean="0"/>
              <a:t>vaccine</a:t>
            </a:r>
            <a:r>
              <a:rPr lang="en-US" sz="3200" dirty="0" smtClean="0"/>
              <a:t> is a substance that is given to a person or animal to protect against a </a:t>
            </a:r>
            <a:r>
              <a:rPr lang="en-US" sz="3200" b="1" dirty="0" smtClean="0"/>
              <a:t>specific  disease. </a:t>
            </a:r>
            <a:endParaRPr lang="en-US" sz="3200" b="1" dirty="0"/>
          </a:p>
          <a:p>
            <a:pPr lvl="1"/>
            <a:r>
              <a:rPr lang="en-US" sz="2800" dirty="0" smtClean="0"/>
              <a:t>Vaccines may be </a:t>
            </a:r>
            <a:r>
              <a:rPr lang="en-US" sz="2800" b="1" dirty="0" smtClean="0"/>
              <a:t>injected or taken orally.</a:t>
            </a:r>
            <a:endParaRPr lang="en-US" sz="2800" dirty="0" smtClean="0"/>
          </a:p>
          <a:p>
            <a:r>
              <a:rPr lang="en-US" sz="3200" dirty="0" smtClean="0"/>
              <a:t>Vaccines cause an </a:t>
            </a:r>
            <a:r>
              <a:rPr lang="en-US" sz="3200" b="1" dirty="0" smtClean="0"/>
              <a:t>immune response </a:t>
            </a:r>
            <a:r>
              <a:rPr lang="en-US" sz="3200" dirty="0" smtClean="0"/>
              <a:t>from the body</a:t>
            </a:r>
          </a:p>
          <a:p>
            <a:pPr lvl="1"/>
            <a:r>
              <a:rPr lang="en-US" sz="2800" dirty="0" smtClean="0"/>
              <a:t>The immune system then “remembers” the </a:t>
            </a:r>
            <a:r>
              <a:rPr lang="en-US" sz="2800" b="1" dirty="0" smtClean="0"/>
              <a:t>exposure to the pathogen.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318000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0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1625"/>
            <a:ext cx="9144000" cy="300594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the person is exposed to the same pathogen after being vaccinated,</a:t>
            </a:r>
          </a:p>
          <a:p>
            <a:pPr lvl="1"/>
            <a:r>
              <a:rPr lang="en-US" sz="2600" dirty="0" smtClean="0"/>
              <a:t>The immune system will “recognize” it and begin to </a:t>
            </a:r>
            <a:r>
              <a:rPr lang="en-US" sz="2600" b="1" dirty="0" smtClean="0"/>
              <a:t>defend the body against it.</a:t>
            </a:r>
            <a:endParaRPr lang="en-US" sz="2600" dirty="0" smtClean="0"/>
          </a:p>
          <a:p>
            <a:r>
              <a:rPr lang="en-US" sz="2800" dirty="0"/>
              <a:t>A</a:t>
            </a:r>
            <a:r>
              <a:rPr lang="en-US" sz="2800" dirty="0" smtClean="0"/>
              <a:t> vaccinated person is said to be </a:t>
            </a:r>
            <a:r>
              <a:rPr lang="en-US" sz="2800" b="1" dirty="0" smtClean="0"/>
              <a:t>immune</a:t>
            </a:r>
            <a:r>
              <a:rPr lang="en-US" sz="2800" dirty="0" smtClean="0"/>
              <a:t> against the disease.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7570"/>
            <a:ext cx="9144000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7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053113"/>
              </p:ext>
            </p:extLst>
          </p:nvPr>
        </p:nvGraphicFramePr>
        <p:xfrm>
          <a:off x="0" y="389619"/>
          <a:ext cx="9019530" cy="64320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87437"/>
                <a:gridCol w="5599325"/>
                <a:gridCol w="1832768"/>
              </a:tblGrid>
              <a:tr h="7648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Type of Vaccine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How It Works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Example</a:t>
                      </a:r>
                      <a:endParaRPr lang="en-US" sz="2600" dirty="0"/>
                    </a:p>
                  </a:txBody>
                  <a:tcPr/>
                </a:tc>
              </a:tr>
              <a:tr h="137199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Live,</a:t>
                      </a:r>
                      <a:r>
                        <a:rPr lang="en-US" sz="2400" b="1" baseline="0" dirty="0" smtClean="0"/>
                        <a:t> attenuated vaccine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Contains</a:t>
                      </a:r>
                      <a:r>
                        <a:rPr lang="en-US" sz="2200" baseline="0" dirty="0" smtClean="0"/>
                        <a:t> living microbes that have been weakened so they cannot cause disease.</a:t>
                      </a:r>
                    </a:p>
                    <a:p>
                      <a:r>
                        <a:rPr lang="en-US" sz="2200" baseline="0" dirty="0" smtClean="0"/>
                        <a:t>Immune system responds strongly, giving lifelong immunity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Mumps, chickenpox, yellow fever</a:t>
                      </a:r>
                      <a:endParaRPr lang="en-US" sz="2400" dirty="0"/>
                    </a:p>
                  </a:txBody>
                  <a:tcPr/>
                </a:tc>
              </a:tr>
              <a:tr h="137199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Inactive vaccines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Contains microbes that have been killed by heat, radiation, etc. Immune system responds weakly. To</a:t>
                      </a:r>
                      <a:r>
                        <a:rPr lang="en-US" sz="2200" baseline="0" dirty="0" smtClean="0"/>
                        <a:t> keep immunity, person has to get boosters periodically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Rabies, whooping cough</a:t>
                      </a:r>
                      <a:endParaRPr lang="en-US" sz="2400" dirty="0"/>
                    </a:p>
                  </a:txBody>
                  <a:tcPr/>
                </a:tc>
              </a:tr>
              <a:tr h="137199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Subunit vaccines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Only pieces of microbes are used for vaccine. Immunity is provided</a:t>
                      </a:r>
                      <a:r>
                        <a:rPr lang="en-US" sz="2200" baseline="0" dirty="0" smtClean="0"/>
                        <a:t> after several doses.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Hepatitis B, </a:t>
                      </a:r>
                      <a:r>
                        <a:rPr lang="en-US" sz="2400" dirty="0" err="1" smtClean="0"/>
                        <a:t>Hib</a:t>
                      </a:r>
                      <a:endParaRPr lang="en-US" sz="2400" dirty="0"/>
                    </a:p>
                  </a:txBody>
                  <a:tcPr/>
                </a:tc>
              </a:tr>
              <a:tr h="137199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Toxoid vaccines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Made using toxins that some types of bacteria produce. Booster shots are usually needed to keep immunity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Diphtheria, tetanus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84212" y="-14430"/>
            <a:ext cx="4041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TABLE 1.5 Types of Vaccines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54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94908"/>
            <a:ext cx="7543800" cy="977292"/>
          </a:xfrm>
        </p:spPr>
        <p:txBody>
          <a:bodyPr/>
          <a:lstStyle/>
          <a:p>
            <a:pPr algn="ctr"/>
            <a:r>
              <a:rPr lang="en-US" dirty="0" smtClean="0"/>
              <a:t>Vaccines &amp; Public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6054"/>
            <a:ext cx="9144000" cy="47688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health agencies in Canada make strong </a:t>
            </a:r>
            <a:r>
              <a:rPr lang="en-US" sz="2800" b="1" dirty="0" smtClean="0"/>
              <a:t>arguments in </a:t>
            </a:r>
            <a:r>
              <a:rPr lang="en-US" sz="2800" b="1" dirty="0" err="1" smtClean="0"/>
              <a:t>favour</a:t>
            </a:r>
            <a:r>
              <a:rPr lang="en-US" sz="2800" b="1" dirty="0" smtClean="0"/>
              <a:t> </a:t>
            </a:r>
            <a:r>
              <a:rPr lang="en-US" sz="2800" dirty="0" smtClean="0"/>
              <a:t>of people getting vaccines. </a:t>
            </a:r>
          </a:p>
          <a:p>
            <a:r>
              <a:rPr lang="en-US" sz="2800" dirty="0" smtClean="0"/>
              <a:t>Help protect people against diseases that can cause permanent damage such as:</a:t>
            </a:r>
          </a:p>
          <a:p>
            <a:pPr lvl="1"/>
            <a:r>
              <a:rPr lang="en-US" sz="2600" b="1" dirty="0" smtClean="0"/>
              <a:t>Blindness</a:t>
            </a:r>
          </a:p>
          <a:p>
            <a:pPr lvl="1"/>
            <a:r>
              <a:rPr lang="en-US" sz="2600" b="1" dirty="0" smtClean="0"/>
              <a:t>Muscles paralysis</a:t>
            </a:r>
          </a:p>
          <a:p>
            <a:pPr lvl="1"/>
            <a:r>
              <a:rPr lang="en-US" sz="2600" b="1" dirty="0" smtClean="0"/>
              <a:t>Heart damage</a:t>
            </a:r>
          </a:p>
          <a:p>
            <a:pPr lvl="1"/>
            <a:r>
              <a:rPr lang="en-US" sz="2600" dirty="0" smtClean="0"/>
              <a:t>And</a:t>
            </a:r>
            <a:r>
              <a:rPr lang="en-US" sz="2600" b="1" dirty="0" smtClean="0"/>
              <a:t> infertility </a:t>
            </a:r>
            <a:r>
              <a:rPr lang="en-US" sz="2600" dirty="0" smtClean="0"/>
              <a:t>to name a few.</a:t>
            </a:r>
          </a:p>
          <a:p>
            <a:r>
              <a:rPr lang="en-US" sz="2800" dirty="0" smtClean="0"/>
              <a:t>The more people who get vaccinated, the</a:t>
            </a:r>
            <a:r>
              <a:rPr lang="en-US" sz="2800" b="1" dirty="0" smtClean="0"/>
              <a:t> less the disease can spread.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33621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7194"/>
            <a:ext cx="9144000" cy="10314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Vaccines can help stop an outbreak from turning into an </a:t>
            </a:r>
            <a:r>
              <a:rPr lang="en-US" sz="2800" b="1" dirty="0" smtClean="0"/>
              <a:t>epidemic or pandemic.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524689"/>
              </p:ext>
            </p:extLst>
          </p:nvPr>
        </p:nvGraphicFramePr>
        <p:xfrm>
          <a:off x="0" y="1428600"/>
          <a:ext cx="9144000" cy="482157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77533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Disease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# of reported cases, 1980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/>
                        <a:t># of reported cases,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% decrease in cases</a:t>
                      </a:r>
                      <a:endParaRPr lang="en-US" sz="2200" b="1" dirty="0"/>
                    </a:p>
                  </a:txBody>
                  <a:tcPr/>
                </a:tc>
              </a:tr>
              <a:tr h="77533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Diphtheria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97 774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7321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92.5</a:t>
                      </a:r>
                      <a:endParaRPr lang="en-US" sz="2800" dirty="0"/>
                    </a:p>
                  </a:txBody>
                  <a:tcPr/>
                </a:tc>
              </a:tr>
              <a:tr h="77533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Measles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4 211 431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267 582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93.6</a:t>
                      </a:r>
                      <a:endParaRPr lang="en-US" sz="2800" dirty="0"/>
                    </a:p>
                  </a:txBody>
                  <a:tcPr/>
                </a:tc>
              </a:tr>
              <a:tr h="77533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Polio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57 795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371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99.4</a:t>
                      </a:r>
                      <a:endParaRPr lang="en-US" sz="2800" dirty="0"/>
                    </a:p>
                  </a:txBody>
                  <a:tcPr/>
                </a:tc>
              </a:tr>
              <a:tr h="77533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Tetanus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114 248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11 392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90.0</a:t>
                      </a:r>
                      <a:endParaRPr lang="en-US" sz="2800" dirty="0"/>
                    </a:p>
                  </a:txBody>
                  <a:tcPr/>
                </a:tc>
              </a:tr>
              <a:tr h="77533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Whooping</a:t>
                      </a:r>
                      <a:r>
                        <a:rPr lang="en-US" sz="2800" baseline="0" dirty="0" smtClean="0"/>
                        <a:t> cough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1 982 384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220 504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88.9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88457" y="-64471"/>
            <a:ext cx="5781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Table 1.6 Effectiveness of Certain Vaccines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54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1494</TotalTime>
  <Words>761</Words>
  <Application>Microsoft Macintosh PowerPoint</Application>
  <PresentationFormat>On-screen Show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Newsprint</vt:lpstr>
      <vt:lpstr>1.6 – What medicines help protect us from microbes that make us sick?</vt:lpstr>
      <vt:lpstr>Concept 1 – Traditional First Peoples medicines &amp; treatments come from resources in nature </vt:lpstr>
      <vt:lpstr>PowerPoint Presentation</vt:lpstr>
      <vt:lpstr>Concept 2 – Vaccines can help us prevent infections.</vt:lpstr>
      <vt:lpstr>PowerPoint Presentation</vt:lpstr>
      <vt:lpstr>PowerPoint Presentation</vt:lpstr>
      <vt:lpstr>PowerPoint Presentation</vt:lpstr>
      <vt:lpstr>Vaccines &amp; Public Health</vt:lpstr>
      <vt:lpstr>PowerPoint Presentation</vt:lpstr>
      <vt:lpstr>Concept 3 – Antibiotics can treat bacterial infections</vt:lpstr>
      <vt:lpstr>PowerPoint Presentation</vt:lpstr>
      <vt:lpstr>Penicillin – The first Antibiotic Available on a Global Scale</vt:lpstr>
      <vt:lpstr>The Development of Antibiotic-Resistant Bacteria</vt:lpstr>
      <vt:lpstr>PowerPoint Presentation</vt:lpstr>
    </vt:vector>
  </TitlesOfParts>
  <Company>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1.6 – What medicines help protect us from microbes that make us sick?</dc:title>
  <dc:creator>Danielle Martel</dc:creator>
  <cp:lastModifiedBy>Danielle Martel</cp:lastModifiedBy>
  <cp:revision>17</cp:revision>
  <dcterms:created xsi:type="dcterms:W3CDTF">2017-09-06T23:40:59Z</dcterms:created>
  <dcterms:modified xsi:type="dcterms:W3CDTF">2017-09-09T02:19:12Z</dcterms:modified>
</cp:coreProperties>
</file>