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8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CA"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17-10-14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17-10-14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17-10-14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17-10-14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CA"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CA"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17-10-14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66107"/>
            <a:ext cx="9144000" cy="1705725"/>
          </a:xfrm>
        </p:spPr>
        <p:txBody>
          <a:bodyPr/>
          <a:lstStyle/>
          <a:p>
            <a:pPr algn="ctr"/>
            <a:r>
              <a:rPr lang="en-US" sz="6000" dirty="0" smtClean="0"/>
              <a:t>1.5 – How does the body protect us from pathogens?</a:t>
            </a:r>
            <a:endParaRPr lang="en-US" sz="6000" dirty="0"/>
          </a:p>
        </p:txBody>
      </p:sp>
      <p:sp>
        <p:nvSpPr>
          <p:cNvPr id="3" name="Subtitle 2"/>
          <p:cNvSpPr>
            <a:spLocks noGrp="1"/>
          </p:cNvSpPr>
          <p:nvPr>
            <p:ph type="subTitle" idx="1"/>
          </p:nvPr>
        </p:nvSpPr>
        <p:spPr>
          <a:xfrm>
            <a:off x="762000" y="4971832"/>
            <a:ext cx="6858000" cy="990600"/>
          </a:xfrm>
        </p:spPr>
        <p:txBody>
          <a:bodyPr/>
          <a:lstStyle/>
          <a:p>
            <a:r>
              <a:rPr lang="en-US" dirty="0" smtClean="0"/>
              <a:t>Ms. Martel</a:t>
            </a:r>
            <a:endParaRPr lang="en-US" dirty="0"/>
          </a:p>
        </p:txBody>
      </p:sp>
    </p:spTree>
    <p:extLst>
      <p:ext uri="{BB962C8B-B14F-4D97-AF65-F5344CB8AC3E}">
        <p14:creationId xmlns:p14="http://schemas.microsoft.com/office/powerpoint/2010/main" val="79698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1738"/>
            <a:ext cx="9144000" cy="1230462"/>
          </a:xfrm>
        </p:spPr>
        <p:txBody>
          <a:bodyPr>
            <a:normAutofit fontScale="90000"/>
          </a:bodyPr>
          <a:lstStyle/>
          <a:p>
            <a:pPr algn="ctr"/>
            <a:r>
              <a:rPr lang="en-US" dirty="0"/>
              <a:t>Epidemic, Outbreak, or Pandemic?</a:t>
            </a:r>
          </a:p>
        </p:txBody>
      </p:sp>
      <p:sp>
        <p:nvSpPr>
          <p:cNvPr id="3" name="Content Placeholder 2"/>
          <p:cNvSpPr>
            <a:spLocks noGrp="1"/>
          </p:cNvSpPr>
          <p:nvPr>
            <p:ph idx="1"/>
          </p:nvPr>
        </p:nvSpPr>
        <p:spPr>
          <a:xfrm>
            <a:off x="0" y="368332"/>
            <a:ext cx="9144000" cy="4263793"/>
          </a:xfrm>
        </p:spPr>
        <p:txBody>
          <a:bodyPr>
            <a:normAutofit/>
          </a:bodyPr>
          <a:lstStyle/>
          <a:p>
            <a:r>
              <a:rPr lang="en-US" sz="2800" dirty="0" smtClean="0"/>
              <a:t>Middle East respiratory syndrome (MERS) was first identified in 2012 in Saudi Arabia. </a:t>
            </a:r>
          </a:p>
          <a:p>
            <a:r>
              <a:rPr lang="en-US" sz="2800" dirty="0" smtClean="0"/>
              <a:t>Symptoms include fever, cough an shortness of breath.</a:t>
            </a:r>
          </a:p>
          <a:p>
            <a:r>
              <a:rPr lang="en-US" sz="2800" dirty="0" smtClean="0"/>
              <a:t>Approximately 35% of reported patients with MERS have died.</a:t>
            </a:r>
          </a:p>
          <a:p>
            <a:endParaRPr lang="en-US" sz="2800" dirty="0"/>
          </a:p>
        </p:txBody>
      </p:sp>
    </p:spTree>
    <p:extLst>
      <p:ext uri="{BB962C8B-B14F-4D97-AF65-F5344CB8AC3E}">
        <p14:creationId xmlns:p14="http://schemas.microsoft.com/office/powerpoint/2010/main" val="270539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95" y="2292375"/>
            <a:ext cx="7745114" cy="1600200"/>
          </a:xfrm>
        </p:spPr>
        <p:txBody>
          <a:bodyPr>
            <a:normAutofit/>
          </a:bodyPr>
          <a:lstStyle/>
          <a:p>
            <a:pPr algn="ctr"/>
            <a:r>
              <a:rPr lang="en-US" sz="8000" dirty="0" smtClean="0"/>
              <a:t>Outbreak</a:t>
            </a:r>
            <a:endParaRPr lang="en-US" sz="8000" dirty="0"/>
          </a:p>
        </p:txBody>
      </p:sp>
    </p:spTree>
    <p:extLst>
      <p:ext uri="{BB962C8B-B14F-4D97-AF65-F5344CB8AC3E}">
        <p14:creationId xmlns:p14="http://schemas.microsoft.com/office/powerpoint/2010/main" val="376493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2" y="5002936"/>
            <a:ext cx="9101127" cy="1169264"/>
          </a:xfrm>
        </p:spPr>
        <p:txBody>
          <a:bodyPr>
            <a:normAutofit fontScale="90000"/>
          </a:bodyPr>
          <a:lstStyle/>
          <a:p>
            <a:pPr algn="ctr"/>
            <a:r>
              <a:rPr lang="en-US" dirty="0"/>
              <a:t>Epidemic, Outbreak, or Pandemic?</a:t>
            </a:r>
          </a:p>
        </p:txBody>
      </p:sp>
      <p:sp>
        <p:nvSpPr>
          <p:cNvPr id="3" name="Content Placeholder 2"/>
          <p:cNvSpPr>
            <a:spLocks noGrp="1"/>
          </p:cNvSpPr>
          <p:nvPr>
            <p:ph idx="1"/>
          </p:nvPr>
        </p:nvSpPr>
        <p:spPr>
          <a:xfrm>
            <a:off x="-1" y="411624"/>
            <a:ext cx="9143999" cy="3886200"/>
          </a:xfrm>
        </p:spPr>
        <p:txBody>
          <a:bodyPr>
            <a:normAutofit/>
          </a:bodyPr>
          <a:lstStyle/>
          <a:p>
            <a:r>
              <a:rPr lang="en-US" sz="2800" dirty="0" smtClean="0"/>
              <a:t>Poliomyelitis is a highly infectious disease, which mainly affects young children. </a:t>
            </a:r>
          </a:p>
          <a:p>
            <a:r>
              <a:rPr lang="en-US" sz="2800" dirty="0" smtClean="0"/>
              <a:t>Symptoms include fever, fatigue, headache, vomiting, stiff neck, and limb pain.</a:t>
            </a:r>
          </a:p>
          <a:p>
            <a:r>
              <a:rPr lang="en-US" sz="2800" dirty="0" smtClean="0"/>
              <a:t>In the early 1900’s polio was localized in Europe and the US. By the 1950’s it had reached Australia, New Zealand and Asia.</a:t>
            </a:r>
            <a:endParaRPr lang="en-US" sz="2800" dirty="0"/>
          </a:p>
        </p:txBody>
      </p:sp>
    </p:spTree>
    <p:extLst>
      <p:ext uri="{BB962C8B-B14F-4D97-AF65-F5344CB8AC3E}">
        <p14:creationId xmlns:p14="http://schemas.microsoft.com/office/powerpoint/2010/main" val="306120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7674"/>
            <a:ext cx="9144000" cy="1600200"/>
          </a:xfrm>
        </p:spPr>
        <p:txBody>
          <a:bodyPr>
            <a:normAutofit/>
          </a:bodyPr>
          <a:lstStyle/>
          <a:p>
            <a:pPr algn="ctr"/>
            <a:r>
              <a:rPr lang="en-US" sz="8000" dirty="0" smtClean="0"/>
              <a:t>Pandemic</a:t>
            </a:r>
            <a:endParaRPr lang="en-US" sz="8000" dirty="0"/>
          </a:p>
        </p:txBody>
      </p:sp>
    </p:spTree>
    <p:extLst>
      <p:ext uri="{BB962C8B-B14F-4D97-AF65-F5344CB8AC3E}">
        <p14:creationId xmlns:p14="http://schemas.microsoft.com/office/powerpoint/2010/main" val="359591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1738"/>
            <a:ext cx="9144000" cy="1230462"/>
          </a:xfrm>
        </p:spPr>
        <p:txBody>
          <a:bodyPr>
            <a:normAutofit fontScale="90000"/>
          </a:bodyPr>
          <a:lstStyle/>
          <a:p>
            <a:pPr algn="ctr"/>
            <a:r>
              <a:rPr lang="en-US" dirty="0"/>
              <a:t>Epidemic, Outbreak, or Pandemic?</a:t>
            </a:r>
          </a:p>
        </p:txBody>
      </p:sp>
      <p:sp>
        <p:nvSpPr>
          <p:cNvPr id="3" name="Content Placeholder 2"/>
          <p:cNvSpPr>
            <a:spLocks noGrp="1"/>
          </p:cNvSpPr>
          <p:nvPr>
            <p:ph idx="1"/>
          </p:nvPr>
        </p:nvSpPr>
        <p:spPr>
          <a:xfrm>
            <a:off x="0" y="397194"/>
            <a:ext cx="9144000" cy="3886200"/>
          </a:xfrm>
        </p:spPr>
        <p:txBody>
          <a:bodyPr>
            <a:normAutofit/>
          </a:bodyPr>
          <a:lstStyle/>
          <a:p>
            <a:r>
              <a:rPr lang="en-US" sz="2800" dirty="0" smtClean="0"/>
              <a:t>In 1993 in Milwaukee, two water treatment plants became contaminated with cryptosporidium, which is a parasitic disease.</a:t>
            </a:r>
          </a:p>
          <a:p>
            <a:r>
              <a:rPr lang="en-US" sz="2800" dirty="0" smtClean="0"/>
              <a:t>Symptoms include dehydration, fever, stomach cramps, and diarrhea.</a:t>
            </a:r>
          </a:p>
          <a:p>
            <a:r>
              <a:rPr lang="en-US" sz="2800" dirty="0" smtClean="0"/>
              <a:t>403 000 people got sick and 100 people died.</a:t>
            </a:r>
            <a:endParaRPr lang="en-US" sz="2800" dirty="0"/>
          </a:p>
        </p:txBody>
      </p:sp>
    </p:spTree>
    <p:extLst>
      <p:ext uri="{BB962C8B-B14F-4D97-AF65-F5344CB8AC3E}">
        <p14:creationId xmlns:p14="http://schemas.microsoft.com/office/powerpoint/2010/main" val="113364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29" y="2154679"/>
            <a:ext cx="7589080" cy="1600200"/>
          </a:xfrm>
        </p:spPr>
        <p:txBody>
          <a:bodyPr>
            <a:normAutofit/>
          </a:bodyPr>
          <a:lstStyle/>
          <a:p>
            <a:pPr algn="ctr"/>
            <a:r>
              <a:rPr lang="en-US" sz="8000" dirty="0" smtClean="0"/>
              <a:t>Outbreak</a:t>
            </a:r>
            <a:endParaRPr lang="en-US" sz="8000" dirty="0"/>
          </a:p>
        </p:txBody>
      </p:sp>
    </p:spTree>
    <p:extLst>
      <p:ext uri="{BB962C8B-B14F-4D97-AF65-F5344CB8AC3E}">
        <p14:creationId xmlns:p14="http://schemas.microsoft.com/office/powerpoint/2010/main" val="2529515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11138"/>
            <a:ext cx="9144000" cy="1261061"/>
          </a:xfrm>
        </p:spPr>
        <p:txBody>
          <a:bodyPr>
            <a:normAutofit fontScale="90000"/>
          </a:bodyPr>
          <a:lstStyle/>
          <a:p>
            <a:pPr algn="ctr"/>
            <a:r>
              <a:rPr lang="en-US" dirty="0"/>
              <a:t>Epidemic, Outbreak, or Pandemic?</a:t>
            </a:r>
          </a:p>
        </p:txBody>
      </p:sp>
      <p:sp>
        <p:nvSpPr>
          <p:cNvPr id="3" name="Content Placeholder 2"/>
          <p:cNvSpPr>
            <a:spLocks noGrp="1"/>
          </p:cNvSpPr>
          <p:nvPr>
            <p:ph idx="1"/>
          </p:nvPr>
        </p:nvSpPr>
        <p:spPr>
          <a:xfrm>
            <a:off x="0" y="412524"/>
            <a:ext cx="9144000" cy="4498613"/>
          </a:xfrm>
        </p:spPr>
        <p:txBody>
          <a:bodyPr>
            <a:normAutofit/>
          </a:bodyPr>
          <a:lstStyle/>
          <a:p>
            <a:r>
              <a:rPr lang="en-US" sz="2800" dirty="0" smtClean="0"/>
              <a:t>The earliest evidence of smallpox is found in Egyptian mummies 3000 years ago. </a:t>
            </a:r>
          </a:p>
          <a:p>
            <a:r>
              <a:rPr lang="en-US" sz="2800" dirty="0" smtClean="0"/>
              <a:t>During the 20</a:t>
            </a:r>
            <a:r>
              <a:rPr lang="en-US" sz="2800" baseline="30000" dirty="0" smtClean="0"/>
              <a:t>th</a:t>
            </a:r>
            <a:r>
              <a:rPr lang="en-US" sz="2800" dirty="0" smtClean="0"/>
              <a:t> century, it’s estimated that it was responsible for 300-500 millions deaths around the world. </a:t>
            </a:r>
          </a:p>
          <a:p>
            <a:r>
              <a:rPr lang="en-US" sz="2800" dirty="0" smtClean="0"/>
              <a:t>The last known case was recorded in Somalia at the end of the 1970’s.</a:t>
            </a:r>
            <a:endParaRPr lang="en-US" sz="2800" dirty="0"/>
          </a:p>
        </p:txBody>
      </p:sp>
    </p:spTree>
    <p:extLst>
      <p:ext uri="{BB962C8B-B14F-4D97-AF65-F5344CB8AC3E}">
        <p14:creationId xmlns:p14="http://schemas.microsoft.com/office/powerpoint/2010/main" val="61295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414771"/>
            <a:ext cx="7561507" cy="1600200"/>
          </a:xfrm>
        </p:spPr>
        <p:txBody>
          <a:bodyPr>
            <a:normAutofit/>
          </a:bodyPr>
          <a:lstStyle/>
          <a:p>
            <a:pPr algn="ctr"/>
            <a:r>
              <a:rPr lang="en-US" sz="8000" dirty="0" smtClean="0"/>
              <a:t>Pandemic</a:t>
            </a:r>
            <a:endParaRPr lang="en-US" sz="8000" dirty="0"/>
          </a:p>
        </p:txBody>
      </p:sp>
    </p:spTree>
    <p:extLst>
      <p:ext uri="{BB962C8B-B14F-4D97-AF65-F5344CB8AC3E}">
        <p14:creationId xmlns:p14="http://schemas.microsoft.com/office/powerpoint/2010/main" val="429154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18234"/>
            <a:ext cx="9144000" cy="1153965"/>
          </a:xfrm>
        </p:spPr>
        <p:txBody>
          <a:bodyPr>
            <a:normAutofit fontScale="90000"/>
          </a:bodyPr>
          <a:lstStyle/>
          <a:p>
            <a:r>
              <a:rPr lang="en-US" dirty="0"/>
              <a:t>Epidemic, Outbreak, or Pandemic?</a:t>
            </a:r>
          </a:p>
        </p:txBody>
      </p:sp>
      <p:sp>
        <p:nvSpPr>
          <p:cNvPr id="3" name="Content Placeholder 2"/>
          <p:cNvSpPr>
            <a:spLocks noGrp="1"/>
          </p:cNvSpPr>
          <p:nvPr>
            <p:ph idx="1"/>
          </p:nvPr>
        </p:nvSpPr>
        <p:spPr>
          <a:xfrm>
            <a:off x="0" y="382764"/>
            <a:ext cx="9144000" cy="4635470"/>
          </a:xfrm>
        </p:spPr>
        <p:txBody>
          <a:bodyPr>
            <a:normAutofit/>
          </a:bodyPr>
          <a:lstStyle/>
          <a:p>
            <a:r>
              <a:rPr lang="en-US" sz="2800" dirty="0" smtClean="0"/>
              <a:t>In early 2015, Brazilian </a:t>
            </a:r>
            <a:r>
              <a:rPr lang="en-US" sz="2800" dirty="0" err="1" smtClean="0"/>
              <a:t>Zika</a:t>
            </a:r>
            <a:r>
              <a:rPr lang="en-US" sz="2800" dirty="0" smtClean="0"/>
              <a:t> virus spread to other parts of South America and North America as well. </a:t>
            </a:r>
          </a:p>
          <a:p>
            <a:r>
              <a:rPr lang="en-US" sz="2800" dirty="0" smtClean="0"/>
              <a:t>Symptoms of the illness are typical flu symptoms. </a:t>
            </a:r>
          </a:p>
          <a:p>
            <a:r>
              <a:rPr lang="en-US" sz="2800" dirty="0" smtClean="0"/>
              <a:t>However, babies who were born to infected pregnant women, typically had severe birth defects. </a:t>
            </a:r>
          </a:p>
          <a:p>
            <a:r>
              <a:rPr lang="en-US" sz="2800" dirty="0" smtClean="0"/>
              <a:t>The death toll was very small to those infected.</a:t>
            </a:r>
            <a:endParaRPr lang="en-US" sz="2800" dirty="0"/>
          </a:p>
        </p:txBody>
      </p:sp>
    </p:spTree>
    <p:extLst>
      <p:ext uri="{BB962C8B-B14F-4D97-AF65-F5344CB8AC3E}">
        <p14:creationId xmlns:p14="http://schemas.microsoft.com/office/powerpoint/2010/main" val="388979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38274"/>
            <a:ext cx="7592108" cy="1600200"/>
          </a:xfrm>
        </p:spPr>
        <p:txBody>
          <a:bodyPr>
            <a:normAutofit/>
          </a:bodyPr>
          <a:lstStyle/>
          <a:p>
            <a:pPr algn="ctr"/>
            <a:r>
              <a:rPr lang="en-US" sz="8000" dirty="0" smtClean="0"/>
              <a:t>Epidemic</a:t>
            </a:r>
            <a:endParaRPr lang="en-US" sz="8000" dirty="0"/>
          </a:p>
        </p:txBody>
      </p:sp>
    </p:spTree>
    <p:extLst>
      <p:ext uri="{BB962C8B-B14F-4D97-AF65-F5344CB8AC3E}">
        <p14:creationId xmlns:p14="http://schemas.microsoft.com/office/powerpoint/2010/main" val="146352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1920"/>
            <a:ext cx="9144000" cy="1396079"/>
          </a:xfrm>
        </p:spPr>
        <p:txBody>
          <a:bodyPr>
            <a:noAutofit/>
          </a:bodyPr>
          <a:lstStyle/>
          <a:p>
            <a:pPr algn="ctr"/>
            <a:r>
              <a:rPr lang="en-US" sz="4000" dirty="0" smtClean="0">
                <a:solidFill>
                  <a:srgbClr val="AD0101"/>
                </a:solidFill>
              </a:rPr>
              <a:t>Concept 1 – The immune system helps protect us from pathogens and infection</a:t>
            </a:r>
            <a:endParaRPr lang="en-US" sz="4000" dirty="0">
              <a:solidFill>
                <a:srgbClr val="AD0101"/>
              </a:solidFill>
            </a:endParaRPr>
          </a:p>
        </p:txBody>
      </p:sp>
      <p:sp>
        <p:nvSpPr>
          <p:cNvPr id="3" name="Content Placeholder 2"/>
          <p:cNvSpPr>
            <a:spLocks noGrp="1"/>
          </p:cNvSpPr>
          <p:nvPr>
            <p:ph idx="1"/>
          </p:nvPr>
        </p:nvSpPr>
        <p:spPr>
          <a:xfrm>
            <a:off x="0" y="379809"/>
            <a:ext cx="9144000" cy="4577227"/>
          </a:xfrm>
        </p:spPr>
        <p:txBody>
          <a:bodyPr>
            <a:normAutofit/>
          </a:bodyPr>
          <a:lstStyle/>
          <a:p>
            <a:pPr marL="0" indent="0" algn="ctr">
              <a:buNone/>
            </a:pPr>
            <a:r>
              <a:rPr lang="en-US" sz="3600" b="1" dirty="0" smtClean="0"/>
              <a:t>Think-Pair-Share</a:t>
            </a:r>
            <a:endParaRPr lang="en-US" sz="2800" b="1" dirty="0" smtClean="0"/>
          </a:p>
          <a:p>
            <a:pPr marL="0" indent="0" algn="ctr">
              <a:buNone/>
            </a:pPr>
            <a:endParaRPr lang="en-US" sz="1800" b="1" dirty="0" smtClean="0"/>
          </a:p>
          <a:p>
            <a:r>
              <a:rPr lang="en-US" sz="2800" dirty="0" smtClean="0"/>
              <a:t>Most microbes are harmless to us and many are helpful.</a:t>
            </a:r>
          </a:p>
          <a:p>
            <a:r>
              <a:rPr lang="en-US" sz="2800" dirty="0" smtClean="0"/>
              <a:t>However, some cause disease, and we are constantly exposed to them.</a:t>
            </a:r>
          </a:p>
          <a:p>
            <a:r>
              <a:rPr lang="en-US" sz="2800" dirty="0" smtClean="0"/>
              <a:t>Why then are we not always sick?</a:t>
            </a:r>
          </a:p>
          <a:p>
            <a:r>
              <a:rPr lang="en-US" sz="2800" dirty="0" smtClean="0"/>
              <a:t>How does the body protect us?</a:t>
            </a:r>
          </a:p>
          <a:p>
            <a:pPr marL="0" indent="0" algn="ctr">
              <a:buNone/>
            </a:pPr>
            <a:endParaRPr lang="en-US" sz="2800" dirty="0"/>
          </a:p>
          <a:p>
            <a:pPr marL="0" indent="0" algn="ctr">
              <a:buNone/>
            </a:pPr>
            <a:r>
              <a:rPr lang="en-US" sz="2800" dirty="0" smtClean="0"/>
              <a:t>Share &amp; discuss your ideas.</a:t>
            </a:r>
            <a:endParaRPr lang="en-US" sz="2800" dirty="0"/>
          </a:p>
        </p:txBody>
      </p:sp>
    </p:spTree>
    <p:extLst>
      <p:ext uri="{BB962C8B-B14F-4D97-AF65-F5344CB8AC3E}">
        <p14:creationId xmlns:p14="http://schemas.microsoft.com/office/powerpoint/2010/main" val="18295964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29071"/>
            <a:ext cx="9101127" cy="1600200"/>
          </a:xfrm>
        </p:spPr>
        <p:txBody>
          <a:bodyPr>
            <a:normAutofit fontScale="90000"/>
          </a:bodyPr>
          <a:lstStyle/>
          <a:p>
            <a:pPr algn="ctr"/>
            <a:r>
              <a:rPr lang="en-US" dirty="0" smtClean="0"/>
              <a:t>The Effects of Epidemics &amp; Pandemics on Human Populations</a:t>
            </a:r>
            <a:endParaRPr lang="en-US" dirty="0"/>
          </a:p>
        </p:txBody>
      </p:sp>
      <p:sp>
        <p:nvSpPr>
          <p:cNvPr id="3" name="Content Placeholder 2"/>
          <p:cNvSpPr>
            <a:spLocks noGrp="1"/>
          </p:cNvSpPr>
          <p:nvPr>
            <p:ph idx="1"/>
          </p:nvPr>
        </p:nvSpPr>
        <p:spPr>
          <a:xfrm>
            <a:off x="-1" y="364510"/>
            <a:ext cx="9101127" cy="3886200"/>
          </a:xfrm>
        </p:spPr>
        <p:txBody>
          <a:bodyPr>
            <a:normAutofit/>
          </a:bodyPr>
          <a:lstStyle/>
          <a:p>
            <a:r>
              <a:rPr lang="en-US" sz="3200" dirty="0" smtClean="0"/>
              <a:t>Epidemics and pandemics can have both </a:t>
            </a:r>
            <a:r>
              <a:rPr lang="en-US" sz="3200" b="1" dirty="0" smtClean="0"/>
              <a:t>social and economic impacts </a:t>
            </a:r>
            <a:r>
              <a:rPr lang="en-US" sz="3200" dirty="0" smtClean="0"/>
              <a:t>on human populations.</a:t>
            </a:r>
          </a:p>
          <a:p>
            <a:r>
              <a:rPr lang="en-US" sz="3200" dirty="0" smtClean="0"/>
              <a:t>The flowing slides show some examples, with a partner classify each of these four cases as a social impact, an economic impact, or both.</a:t>
            </a:r>
            <a:endParaRPr lang="en-US" sz="3200" dirty="0"/>
          </a:p>
        </p:txBody>
      </p:sp>
    </p:spTree>
    <p:extLst>
      <p:ext uri="{BB962C8B-B14F-4D97-AF65-F5344CB8AC3E}">
        <p14:creationId xmlns:p14="http://schemas.microsoft.com/office/powerpoint/2010/main" val="78103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7128"/>
            <a:ext cx="9144000" cy="955071"/>
          </a:xfrm>
        </p:spPr>
        <p:txBody>
          <a:bodyPr/>
          <a:lstStyle/>
          <a:p>
            <a:pPr algn="ctr"/>
            <a:r>
              <a:rPr lang="en-US" dirty="0" smtClean="0"/>
              <a:t>Economic, Social, or Both?</a:t>
            </a:r>
            <a:endParaRPr lang="en-US" dirty="0"/>
          </a:p>
        </p:txBody>
      </p:sp>
      <p:sp>
        <p:nvSpPr>
          <p:cNvPr id="3" name="Content Placeholder 2"/>
          <p:cNvSpPr>
            <a:spLocks noGrp="1"/>
          </p:cNvSpPr>
          <p:nvPr>
            <p:ph idx="1"/>
          </p:nvPr>
        </p:nvSpPr>
        <p:spPr>
          <a:xfrm>
            <a:off x="0" y="379810"/>
            <a:ext cx="4911481" cy="4837318"/>
          </a:xfrm>
        </p:spPr>
        <p:txBody>
          <a:bodyPr>
            <a:normAutofit/>
          </a:bodyPr>
          <a:lstStyle/>
          <a:p>
            <a:r>
              <a:rPr lang="en-US" sz="3200" dirty="0" smtClean="0"/>
              <a:t>HIV has killed more than 25 million people since it was first identified in 1984. in just the first two decades of the 21</a:t>
            </a:r>
            <a:r>
              <a:rPr lang="en-US" sz="3200" baseline="30000" dirty="0" smtClean="0"/>
              <a:t>st</a:t>
            </a:r>
            <a:r>
              <a:rPr lang="en-US" sz="3200" dirty="0" smtClean="0"/>
              <a:t> century, more than 1 million people have died due to diseases such as SARS, H1N1, measles, and typhoid.</a:t>
            </a:r>
            <a:endParaRPr lang="en-US" sz="3200" dirty="0"/>
          </a:p>
        </p:txBody>
      </p:sp>
    </p:spTree>
    <p:extLst>
      <p:ext uri="{BB962C8B-B14F-4D97-AF65-F5344CB8AC3E}">
        <p14:creationId xmlns:p14="http://schemas.microsoft.com/office/powerpoint/2010/main" val="31256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7128"/>
            <a:ext cx="9144000" cy="955071"/>
          </a:xfrm>
        </p:spPr>
        <p:txBody>
          <a:bodyPr/>
          <a:lstStyle/>
          <a:p>
            <a:pPr algn="ctr"/>
            <a:r>
              <a:rPr lang="en-US" dirty="0" smtClean="0"/>
              <a:t>Economic, Social, or Both?</a:t>
            </a:r>
            <a:endParaRPr lang="en-US" dirty="0"/>
          </a:p>
        </p:txBody>
      </p:sp>
      <p:sp>
        <p:nvSpPr>
          <p:cNvPr id="3" name="Content Placeholder 2"/>
          <p:cNvSpPr>
            <a:spLocks noGrp="1"/>
          </p:cNvSpPr>
          <p:nvPr>
            <p:ph idx="1"/>
          </p:nvPr>
        </p:nvSpPr>
        <p:spPr>
          <a:xfrm>
            <a:off x="1" y="2539717"/>
            <a:ext cx="9144000" cy="2781830"/>
          </a:xfrm>
        </p:spPr>
        <p:txBody>
          <a:bodyPr>
            <a:normAutofit/>
          </a:bodyPr>
          <a:lstStyle/>
          <a:p>
            <a:r>
              <a:rPr lang="en-US" sz="3200" dirty="0" smtClean="0"/>
              <a:t>Some livestock animals can pass on diseases to people. In 2015, an outbreak of bird flu forced poultry producers to kill about 50 million chickens and turkeys. The price of eggs increased, and farmers lost millions of dollars.</a:t>
            </a:r>
            <a:endParaRPr lang="en-US" sz="3200" dirty="0"/>
          </a:p>
        </p:txBody>
      </p:sp>
    </p:spTree>
    <p:extLst>
      <p:ext uri="{BB962C8B-B14F-4D97-AF65-F5344CB8AC3E}">
        <p14:creationId xmlns:p14="http://schemas.microsoft.com/office/powerpoint/2010/main" val="221365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7128"/>
            <a:ext cx="9144000" cy="955071"/>
          </a:xfrm>
        </p:spPr>
        <p:txBody>
          <a:bodyPr/>
          <a:lstStyle/>
          <a:p>
            <a:pPr algn="ctr"/>
            <a:r>
              <a:rPr lang="en-US" dirty="0" smtClean="0"/>
              <a:t>Economic, Social, or Both?</a:t>
            </a:r>
            <a:endParaRPr lang="en-US" dirty="0"/>
          </a:p>
        </p:txBody>
      </p:sp>
      <p:sp>
        <p:nvSpPr>
          <p:cNvPr id="3" name="Content Placeholder 2"/>
          <p:cNvSpPr>
            <a:spLocks noGrp="1"/>
          </p:cNvSpPr>
          <p:nvPr>
            <p:ph idx="1"/>
          </p:nvPr>
        </p:nvSpPr>
        <p:spPr>
          <a:xfrm>
            <a:off x="1" y="2539717"/>
            <a:ext cx="9144000" cy="2781830"/>
          </a:xfrm>
        </p:spPr>
        <p:txBody>
          <a:bodyPr>
            <a:normAutofit/>
          </a:bodyPr>
          <a:lstStyle/>
          <a:p>
            <a:r>
              <a:rPr lang="en-US" sz="3200" dirty="0" smtClean="0"/>
              <a:t>Sick days take their toll. Flu alone results in losses of half a billion dollars each year to the Canadian economy.</a:t>
            </a:r>
            <a:endParaRPr lang="en-US" sz="3200" dirty="0"/>
          </a:p>
        </p:txBody>
      </p:sp>
    </p:spTree>
    <p:extLst>
      <p:ext uri="{BB962C8B-B14F-4D97-AF65-F5344CB8AC3E}">
        <p14:creationId xmlns:p14="http://schemas.microsoft.com/office/powerpoint/2010/main" val="134972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7128"/>
            <a:ext cx="9144000" cy="955071"/>
          </a:xfrm>
        </p:spPr>
        <p:txBody>
          <a:bodyPr/>
          <a:lstStyle/>
          <a:p>
            <a:pPr algn="ctr"/>
            <a:r>
              <a:rPr lang="en-US" dirty="0" smtClean="0"/>
              <a:t>Economic, Social, or Both?</a:t>
            </a:r>
            <a:endParaRPr lang="en-US" dirty="0"/>
          </a:p>
        </p:txBody>
      </p:sp>
      <p:sp>
        <p:nvSpPr>
          <p:cNvPr id="3" name="Content Placeholder 2"/>
          <p:cNvSpPr>
            <a:spLocks noGrp="1"/>
          </p:cNvSpPr>
          <p:nvPr>
            <p:ph idx="1"/>
          </p:nvPr>
        </p:nvSpPr>
        <p:spPr>
          <a:xfrm>
            <a:off x="4192355" y="428386"/>
            <a:ext cx="4951646" cy="4893161"/>
          </a:xfrm>
        </p:spPr>
        <p:txBody>
          <a:bodyPr>
            <a:normAutofit/>
          </a:bodyPr>
          <a:lstStyle/>
          <a:p>
            <a:r>
              <a:rPr lang="en-US" sz="3200" dirty="0" smtClean="0"/>
              <a:t>Taking extra precautions, as well as concern about fear and panic, can lead to governments to restrict travel as well as the importation of certain foods.</a:t>
            </a:r>
            <a:endParaRPr lang="en-US" sz="3200" dirty="0"/>
          </a:p>
        </p:txBody>
      </p:sp>
    </p:spTree>
    <p:extLst>
      <p:ext uri="{BB962C8B-B14F-4D97-AF65-F5344CB8AC3E}">
        <p14:creationId xmlns:p14="http://schemas.microsoft.com/office/powerpoint/2010/main" val="1055405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44370"/>
            <a:ext cx="9144000" cy="1600200"/>
          </a:xfrm>
        </p:spPr>
        <p:txBody>
          <a:bodyPr>
            <a:normAutofit fontScale="90000"/>
          </a:bodyPr>
          <a:lstStyle/>
          <a:p>
            <a:pPr algn="ctr"/>
            <a:r>
              <a:rPr lang="en-US" dirty="0" smtClean="0"/>
              <a:t>Different Populations Have Different Immunities</a:t>
            </a:r>
            <a:endParaRPr lang="en-US" dirty="0"/>
          </a:p>
        </p:txBody>
      </p:sp>
      <p:sp>
        <p:nvSpPr>
          <p:cNvPr id="3" name="Content Placeholder 2"/>
          <p:cNvSpPr>
            <a:spLocks noGrp="1"/>
          </p:cNvSpPr>
          <p:nvPr>
            <p:ph idx="1"/>
          </p:nvPr>
        </p:nvSpPr>
        <p:spPr>
          <a:xfrm>
            <a:off x="0" y="379809"/>
            <a:ext cx="9144000" cy="4837320"/>
          </a:xfrm>
        </p:spPr>
        <p:txBody>
          <a:bodyPr>
            <a:normAutofit/>
          </a:bodyPr>
          <a:lstStyle/>
          <a:p>
            <a:r>
              <a:rPr lang="en-US" sz="2800" dirty="0" smtClean="0"/>
              <a:t>Deadly diseases have struck human populations throughout history </a:t>
            </a:r>
            <a:r>
              <a:rPr lang="en-US" sz="2800" b="1" dirty="0" smtClean="0"/>
              <a:t>all over the world.</a:t>
            </a:r>
          </a:p>
          <a:p>
            <a:pPr lvl="1"/>
            <a:r>
              <a:rPr lang="en-US" sz="2400" dirty="0" smtClean="0"/>
              <a:t>Examples are </a:t>
            </a:r>
            <a:r>
              <a:rPr lang="en-US" sz="2400" b="1" dirty="0" smtClean="0"/>
              <a:t>plague, smallpox, measles</a:t>
            </a:r>
            <a:r>
              <a:rPr lang="en-US" sz="2400" dirty="0" smtClean="0"/>
              <a:t>, HIV/AIDS, and SARS.</a:t>
            </a:r>
          </a:p>
          <a:p>
            <a:r>
              <a:rPr lang="en-US" sz="2800" dirty="0" smtClean="0"/>
              <a:t>There are always people who will have a </a:t>
            </a:r>
            <a:r>
              <a:rPr lang="en-US" sz="2800" b="1" dirty="0" smtClean="0"/>
              <a:t>natural resistance </a:t>
            </a:r>
            <a:r>
              <a:rPr lang="en-US" sz="2800" dirty="0" smtClean="0"/>
              <a:t>to the pathogen and will survive.</a:t>
            </a:r>
          </a:p>
          <a:p>
            <a:r>
              <a:rPr lang="en-US" sz="2800" dirty="0" smtClean="0"/>
              <a:t>Around 300 CE, there were repeated outbreaks of measles and smallpox over </a:t>
            </a:r>
            <a:r>
              <a:rPr lang="en-US" sz="2800" b="1" dirty="0" smtClean="0"/>
              <a:t>hundreds of years </a:t>
            </a:r>
            <a:r>
              <a:rPr lang="en-US" sz="2800" dirty="0" smtClean="0"/>
              <a:t>in Europe.</a:t>
            </a:r>
            <a:endParaRPr lang="en-US" sz="2800" dirty="0"/>
          </a:p>
        </p:txBody>
      </p:sp>
    </p:spTree>
    <p:extLst>
      <p:ext uri="{BB962C8B-B14F-4D97-AF65-F5344CB8AC3E}">
        <p14:creationId xmlns:p14="http://schemas.microsoft.com/office/powerpoint/2010/main" val="326577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433211"/>
            <a:ext cx="5348442" cy="5747786"/>
          </a:xfrm>
        </p:spPr>
        <p:txBody>
          <a:bodyPr>
            <a:normAutofit lnSpcReduction="10000"/>
          </a:bodyPr>
          <a:lstStyle/>
          <a:p>
            <a:r>
              <a:rPr lang="en-US" sz="2800" dirty="0" smtClean="0"/>
              <a:t>Many people died in each </a:t>
            </a:r>
            <a:r>
              <a:rPr lang="en-US" sz="2800" b="1" dirty="0" smtClean="0"/>
              <a:t>outbreak.</a:t>
            </a:r>
          </a:p>
          <a:p>
            <a:pPr lvl="1"/>
            <a:r>
              <a:rPr lang="en-US" sz="2400" dirty="0" smtClean="0"/>
              <a:t>Over time, people ability to fight the pathogen </a:t>
            </a:r>
            <a:r>
              <a:rPr lang="en-US" sz="2400" b="1" dirty="0" smtClean="0"/>
              <a:t>increased.</a:t>
            </a:r>
          </a:p>
          <a:p>
            <a:pPr lvl="1"/>
            <a:r>
              <a:rPr lang="en-US" sz="2400" dirty="0" smtClean="0"/>
              <a:t>Populations had built up an </a:t>
            </a:r>
            <a:r>
              <a:rPr lang="en-US" sz="2400" b="1" dirty="0" smtClean="0"/>
              <a:t>immunity to these diseases.</a:t>
            </a:r>
          </a:p>
          <a:p>
            <a:r>
              <a:rPr lang="en-US" sz="2600" dirty="0" smtClean="0"/>
              <a:t>When Europeans first came to North and South America, First Peoples had </a:t>
            </a:r>
            <a:r>
              <a:rPr lang="en-US" sz="2600" b="1" dirty="0" smtClean="0"/>
              <a:t>never been exposed </a:t>
            </a:r>
            <a:r>
              <a:rPr lang="en-US" sz="2600" dirty="0" smtClean="0"/>
              <a:t>to these pathogens that caused measles and smallpox.</a:t>
            </a:r>
          </a:p>
          <a:p>
            <a:pPr lvl="1"/>
            <a:r>
              <a:rPr lang="en-US" sz="2400" dirty="0" smtClean="0"/>
              <a:t>This meant they had </a:t>
            </a:r>
            <a:r>
              <a:rPr lang="en-US" sz="2400" b="1" dirty="0" smtClean="0"/>
              <a:t>no immunity </a:t>
            </a:r>
            <a:r>
              <a:rPr lang="en-US" sz="2400" dirty="0" smtClean="0"/>
              <a:t>to those diseases, and large numbers died as a result.</a:t>
            </a:r>
            <a:endParaRPr lang="en-US" sz="2400" dirty="0"/>
          </a:p>
        </p:txBody>
      </p:sp>
    </p:spTree>
    <p:extLst>
      <p:ext uri="{BB962C8B-B14F-4D97-AF65-F5344CB8AC3E}">
        <p14:creationId xmlns:p14="http://schemas.microsoft.com/office/powerpoint/2010/main" val="3883570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49343"/>
            <a:ext cx="9144000" cy="1600200"/>
          </a:xfrm>
        </p:spPr>
        <p:txBody>
          <a:bodyPr>
            <a:normAutofit fontScale="90000"/>
          </a:bodyPr>
          <a:lstStyle/>
          <a:p>
            <a:pPr algn="ctr"/>
            <a:r>
              <a:rPr lang="en-US" dirty="0" smtClean="0"/>
              <a:t>Natural Immunity in Human Populations</a:t>
            </a:r>
            <a:endParaRPr lang="en-US" dirty="0"/>
          </a:p>
        </p:txBody>
      </p:sp>
      <p:sp>
        <p:nvSpPr>
          <p:cNvPr id="3" name="Content Placeholder 2"/>
          <p:cNvSpPr>
            <a:spLocks noGrp="1"/>
          </p:cNvSpPr>
          <p:nvPr>
            <p:ph idx="1"/>
          </p:nvPr>
        </p:nvSpPr>
        <p:spPr>
          <a:xfrm>
            <a:off x="0" y="349211"/>
            <a:ext cx="9144000" cy="4378334"/>
          </a:xfrm>
        </p:spPr>
        <p:txBody>
          <a:bodyPr>
            <a:normAutofit/>
          </a:bodyPr>
          <a:lstStyle/>
          <a:p>
            <a:r>
              <a:rPr lang="en-US" sz="2800" dirty="0" smtClean="0"/>
              <a:t>Scientists are always searching for population that have </a:t>
            </a:r>
            <a:r>
              <a:rPr lang="en-US" sz="2800" b="1" dirty="0" smtClean="0"/>
              <a:t>natural immunity.</a:t>
            </a:r>
          </a:p>
          <a:p>
            <a:pPr lvl="1"/>
            <a:r>
              <a:rPr lang="en-US" sz="2400" dirty="0" smtClean="0"/>
              <a:t>Example: in 2012, scientists learned that people in a remote part of Peru had a natural immunity to rabies. (A virus that affects the nervous system)</a:t>
            </a:r>
          </a:p>
          <a:p>
            <a:pPr lvl="1"/>
            <a:r>
              <a:rPr lang="en-US" sz="2400" dirty="0" smtClean="0"/>
              <a:t>Example: in Gabon, scientists discovered a population with a natural immunity to Ebola.</a:t>
            </a:r>
          </a:p>
          <a:p>
            <a:r>
              <a:rPr lang="en-US" sz="2800" dirty="0" smtClean="0"/>
              <a:t>Cases like these help scientists learn more about the diseases, </a:t>
            </a:r>
            <a:r>
              <a:rPr lang="en-US" sz="2800" b="1" dirty="0" smtClean="0"/>
              <a:t>how to treat them</a:t>
            </a:r>
            <a:r>
              <a:rPr lang="en-US" sz="2800" dirty="0" smtClean="0"/>
              <a:t>, and perhaps how to</a:t>
            </a:r>
            <a:r>
              <a:rPr lang="en-US" sz="2800" b="1" dirty="0" smtClean="0"/>
              <a:t> prevent them.</a:t>
            </a:r>
            <a:endParaRPr lang="en-US" sz="2800" b="1" dirty="0"/>
          </a:p>
        </p:txBody>
      </p:sp>
    </p:spTree>
    <p:extLst>
      <p:ext uri="{BB962C8B-B14F-4D97-AF65-F5344CB8AC3E}">
        <p14:creationId xmlns:p14="http://schemas.microsoft.com/office/powerpoint/2010/main" val="136339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31322"/>
            <a:ext cx="9144000" cy="1426678"/>
          </a:xfrm>
        </p:spPr>
        <p:txBody>
          <a:bodyPr>
            <a:normAutofit/>
          </a:bodyPr>
          <a:lstStyle/>
          <a:p>
            <a:r>
              <a:rPr lang="en-US" sz="2600" dirty="0" smtClean="0"/>
              <a:t>The immune system has several lines of defense that help </a:t>
            </a:r>
            <a:r>
              <a:rPr lang="en-US" sz="2600" b="1" dirty="0" smtClean="0"/>
              <a:t>protect us from pathogens.</a:t>
            </a:r>
          </a:p>
        </p:txBody>
      </p:sp>
      <p:pic>
        <p:nvPicPr>
          <p:cNvPr id="4" name="Picture 3"/>
          <p:cNvPicPr>
            <a:picLocks noChangeAspect="1"/>
          </p:cNvPicPr>
          <p:nvPr/>
        </p:nvPicPr>
        <p:blipFill>
          <a:blip r:embed="rId2"/>
          <a:stretch>
            <a:fillRect/>
          </a:stretch>
        </p:blipFill>
        <p:spPr>
          <a:xfrm>
            <a:off x="2518328" y="-1"/>
            <a:ext cx="1996377" cy="5155933"/>
          </a:xfrm>
          <a:prstGeom prst="rect">
            <a:avLst/>
          </a:prstGeom>
        </p:spPr>
      </p:pic>
      <p:pic>
        <p:nvPicPr>
          <p:cNvPr id="5" name="Picture 4"/>
          <p:cNvPicPr>
            <a:picLocks noChangeAspect="1"/>
          </p:cNvPicPr>
          <p:nvPr/>
        </p:nvPicPr>
        <p:blipFill>
          <a:blip r:embed="rId3"/>
          <a:stretch>
            <a:fillRect/>
          </a:stretch>
        </p:blipFill>
        <p:spPr>
          <a:xfrm>
            <a:off x="4514706" y="-1701100"/>
            <a:ext cx="3839402" cy="2879552"/>
          </a:xfrm>
          <a:prstGeom prst="rect">
            <a:avLst/>
          </a:prstGeom>
        </p:spPr>
      </p:pic>
      <p:cxnSp>
        <p:nvCxnSpPr>
          <p:cNvPr id="7" name="Straight Arrow Connector 6"/>
          <p:cNvCxnSpPr/>
          <p:nvPr/>
        </p:nvCxnSpPr>
        <p:spPr>
          <a:xfrm flipV="1">
            <a:off x="4100551" y="489585"/>
            <a:ext cx="1591259" cy="336588"/>
          </a:xfrm>
          <a:prstGeom prst="straightConnector1">
            <a:avLst/>
          </a:prstGeom>
          <a:ln w="50800">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14705" y="1070965"/>
            <a:ext cx="4629295" cy="1785104"/>
          </a:xfrm>
          <a:prstGeom prst="rect">
            <a:avLst/>
          </a:prstGeom>
          <a:noFill/>
        </p:spPr>
        <p:txBody>
          <a:bodyPr wrap="square" rtlCol="0">
            <a:spAutoFit/>
          </a:bodyPr>
          <a:lstStyle/>
          <a:p>
            <a:r>
              <a:rPr lang="en-US" sz="2200" dirty="0" smtClean="0"/>
              <a:t>The skin is a </a:t>
            </a:r>
            <a:r>
              <a:rPr lang="en-US" sz="2200" b="1" dirty="0" smtClean="0"/>
              <a:t>physical barrier </a:t>
            </a:r>
            <a:r>
              <a:rPr lang="en-US" sz="2200" dirty="0" smtClean="0"/>
              <a:t>to keep pathogens from entering the body. </a:t>
            </a:r>
            <a:r>
              <a:rPr lang="en-US" sz="2200" b="1" dirty="0" smtClean="0"/>
              <a:t>Sweat</a:t>
            </a:r>
            <a:r>
              <a:rPr lang="en-US" sz="2200" dirty="0" smtClean="0"/>
              <a:t> and </a:t>
            </a:r>
            <a:r>
              <a:rPr lang="en-US" sz="2200" b="1" dirty="0" smtClean="0"/>
              <a:t>natural body acids </a:t>
            </a:r>
            <a:r>
              <a:rPr lang="en-US" sz="2200" dirty="0" smtClean="0"/>
              <a:t>kill some pathogens on the surface of the skin.</a:t>
            </a:r>
          </a:p>
        </p:txBody>
      </p:sp>
      <p:pic>
        <p:nvPicPr>
          <p:cNvPr id="12" name="Picture 11"/>
          <p:cNvPicPr>
            <a:picLocks noChangeAspect="1"/>
          </p:cNvPicPr>
          <p:nvPr/>
        </p:nvPicPr>
        <p:blipFill>
          <a:blip r:embed="rId4"/>
          <a:stretch>
            <a:fillRect/>
          </a:stretch>
        </p:blipFill>
        <p:spPr>
          <a:xfrm>
            <a:off x="-336695" y="-40749"/>
            <a:ext cx="2942399" cy="1478902"/>
          </a:xfrm>
          <a:prstGeom prst="rect">
            <a:avLst/>
          </a:prstGeom>
        </p:spPr>
      </p:pic>
      <p:cxnSp>
        <p:nvCxnSpPr>
          <p:cNvPr id="13" name="Straight Arrow Connector 12"/>
          <p:cNvCxnSpPr/>
          <p:nvPr/>
        </p:nvCxnSpPr>
        <p:spPr>
          <a:xfrm flipH="1" flipV="1">
            <a:off x="1820767" y="1070965"/>
            <a:ext cx="1636554" cy="107486"/>
          </a:xfrm>
          <a:prstGeom prst="straightConnector1">
            <a:avLst/>
          </a:prstGeom>
          <a:ln w="50800">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 y="1438154"/>
            <a:ext cx="2723501" cy="4154983"/>
          </a:xfrm>
          <a:prstGeom prst="rect">
            <a:avLst/>
          </a:prstGeom>
          <a:noFill/>
        </p:spPr>
        <p:txBody>
          <a:bodyPr wrap="square" rtlCol="0">
            <a:spAutoFit/>
          </a:bodyPr>
          <a:lstStyle/>
          <a:p>
            <a:r>
              <a:rPr lang="en-US" sz="2400" dirty="0" smtClean="0"/>
              <a:t>Some pathogens enter through the </a:t>
            </a:r>
            <a:r>
              <a:rPr lang="en-US" sz="2400" b="1" dirty="0" smtClean="0"/>
              <a:t>respiratory system. </a:t>
            </a:r>
            <a:r>
              <a:rPr lang="en-US" sz="2400" dirty="0" smtClean="0"/>
              <a:t>Hair like structures in your nose and throat trap some of these and move them out of your body through </a:t>
            </a:r>
            <a:r>
              <a:rPr lang="en-US" sz="2400" b="1" dirty="0" smtClean="0"/>
              <a:t>sneezing or coughing</a:t>
            </a:r>
            <a:endParaRPr lang="en-US" sz="2400" b="1" dirty="0"/>
          </a:p>
        </p:txBody>
      </p:sp>
      <p:pic>
        <p:nvPicPr>
          <p:cNvPr id="16" name="Picture 15"/>
          <p:cNvPicPr>
            <a:picLocks noChangeAspect="1"/>
          </p:cNvPicPr>
          <p:nvPr/>
        </p:nvPicPr>
        <p:blipFill>
          <a:blip r:embed="rId5"/>
          <a:stretch>
            <a:fillRect/>
          </a:stretch>
        </p:blipFill>
        <p:spPr>
          <a:xfrm>
            <a:off x="6671046" y="2522477"/>
            <a:ext cx="2472954" cy="1545596"/>
          </a:xfrm>
          <a:prstGeom prst="rect">
            <a:avLst/>
          </a:prstGeom>
        </p:spPr>
      </p:pic>
      <p:cxnSp>
        <p:nvCxnSpPr>
          <p:cNvPr id="20" name="Elbow Connector 19"/>
          <p:cNvCxnSpPr/>
          <p:nvPr/>
        </p:nvCxnSpPr>
        <p:spPr>
          <a:xfrm>
            <a:off x="3687436" y="1682945"/>
            <a:ext cx="2983610" cy="1173124"/>
          </a:xfrm>
          <a:prstGeom prst="bentConnector3">
            <a:avLst>
              <a:gd name="adj1" fmla="val 22821"/>
            </a:avLst>
          </a:prstGeom>
          <a:ln w="50800">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276578" y="4068073"/>
            <a:ext cx="4867422" cy="1508105"/>
          </a:xfrm>
          <a:prstGeom prst="rect">
            <a:avLst/>
          </a:prstGeom>
          <a:noFill/>
        </p:spPr>
        <p:txBody>
          <a:bodyPr wrap="square" rtlCol="0">
            <a:spAutoFit/>
          </a:bodyPr>
          <a:lstStyle/>
          <a:p>
            <a:r>
              <a:rPr lang="en-US" sz="2300" dirty="0" smtClean="0"/>
              <a:t>If you eat food that contains pathogens, often your </a:t>
            </a:r>
            <a:r>
              <a:rPr lang="en-US" sz="2300" b="1" dirty="0" smtClean="0"/>
              <a:t>stomach acid </a:t>
            </a:r>
            <a:r>
              <a:rPr lang="en-US" sz="2300" dirty="0" smtClean="0"/>
              <a:t>can kill them. Mucus also traps pathogens, and </a:t>
            </a:r>
            <a:r>
              <a:rPr lang="en-US" sz="2300" b="1" dirty="0" smtClean="0"/>
              <a:t>vomiting removes them.</a:t>
            </a:r>
            <a:endParaRPr lang="en-US" sz="2300" b="1" dirty="0"/>
          </a:p>
        </p:txBody>
      </p:sp>
    </p:spTree>
    <p:extLst>
      <p:ext uri="{BB962C8B-B14F-4D97-AF65-F5344CB8AC3E}">
        <p14:creationId xmlns:p14="http://schemas.microsoft.com/office/powerpoint/2010/main" val="25096137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771"/>
            <a:ext cx="9144000" cy="1600200"/>
          </a:xfrm>
        </p:spPr>
        <p:txBody>
          <a:bodyPr>
            <a:normAutofit fontScale="90000"/>
          </a:bodyPr>
          <a:lstStyle/>
          <a:p>
            <a:pPr algn="ctr"/>
            <a:r>
              <a:rPr lang="en-US" dirty="0" smtClean="0"/>
              <a:t>The Second and Third Lines of </a:t>
            </a:r>
            <a:r>
              <a:rPr lang="en-US" dirty="0" err="1" smtClean="0"/>
              <a:t>Defence</a:t>
            </a:r>
            <a:r>
              <a:rPr lang="en-US" dirty="0" smtClean="0"/>
              <a:t> </a:t>
            </a:r>
            <a:endParaRPr lang="en-US" dirty="0"/>
          </a:p>
        </p:txBody>
      </p:sp>
      <p:sp>
        <p:nvSpPr>
          <p:cNvPr id="3" name="Content Placeholder 2"/>
          <p:cNvSpPr>
            <a:spLocks noGrp="1"/>
          </p:cNvSpPr>
          <p:nvPr>
            <p:ph idx="1"/>
          </p:nvPr>
        </p:nvSpPr>
        <p:spPr>
          <a:xfrm>
            <a:off x="0" y="2891097"/>
            <a:ext cx="9144000" cy="2435297"/>
          </a:xfrm>
        </p:spPr>
        <p:txBody>
          <a:bodyPr>
            <a:normAutofit/>
          </a:bodyPr>
          <a:lstStyle/>
          <a:p>
            <a:r>
              <a:rPr lang="en-US" sz="2800" dirty="0" smtClean="0"/>
              <a:t>The immune system has ways to attack pathogens that get by the </a:t>
            </a:r>
            <a:r>
              <a:rPr lang="en-US" sz="2800" b="1" dirty="0" smtClean="0"/>
              <a:t>first line of </a:t>
            </a:r>
            <a:r>
              <a:rPr lang="en-US" sz="2800" b="1" dirty="0" err="1" smtClean="0"/>
              <a:t>defence</a:t>
            </a:r>
            <a:r>
              <a:rPr lang="en-US" sz="2800" b="1" dirty="0" smtClean="0"/>
              <a:t>.</a:t>
            </a:r>
          </a:p>
          <a:p>
            <a:pPr lvl="1"/>
            <a:r>
              <a:rPr lang="en-US" sz="2400" b="1" dirty="0" smtClean="0"/>
              <a:t>White blood cells </a:t>
            </a:r>
            <a:r>
              <a:rPr lang="en-US" sz="2400" dirty="0" smtClean="0"/>
              <a:t>(WBC’s) can surround and kill them.</a:t>
            </a:r>
          </a:p>
          <a:p>
            <a:pPr lvl="1"/>
            <a:r>
              <a:rPr lang="en-US" sz="2400" dirty="0" smtClean="0"/>
              <a:t>Some WBC’s </a:t>
            </a:r>
            <a:r>
              <a:rPr lang="en-US" sz="2400" b="1" dirty="0" smtClean="0"/>
              <a:t>release chemicals </a:t>
            </a:r>
            <a:r>
              <a:rPr lang="en-US" sz="2400" dirty="0" smtClean="0"/>
              <a:t>that make it easier for others to kill pathogens.</a:t>
            </a:r>
            <a:endParaRPr lang="en-US" sz="2400" dirty="0"/>
          </a:p>
        </p:txBody>
      </p:sp>
    </p:spTree>
    <p:extLst>
      <p:ext uri="{BB962C8B-B14F-4D97-AF65-F5344CB8AC3E}">
        <p14:creationId xmlns:p14="http://schemas.microsoft.com/office/powerpoint/2010/main" val="282119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30321"/>
            <a:ext cx="9144000" cy="3886200"/>
          </a:xfrm>
        </p:spPr>
        <p:txBody>
          <a:bodyPr>
            <a:noAutofit/>
          </a:bodyPr>
          <a:lstStyle/>
          <a:p>
            <a:r>
              <a:rPr lang="en-US" sz="2800" dirty="0" smtClean="0"/>
              <a:t>If you have an injury or infection, your body responds by getting </a:t>
            </a:r>
            <a:r>
              <a:rPr lang="en-US" sz="2800" b="1" dirty="0" smtClean="0"/>
              <a:t>inflamed. </a:t>
            </a:r>
          </a:p>
          <a:p>
            <a:pPr lvl="1"/>
            <a:r>
              <a:rPr lang="en-US" sz="2400" dirty="0" smtClean="0"/>
              <a:t>Inflammation causes the area to become </a:t>
            </a:r>
            <a:r>
              <a:rPr lang="en-US" sz="2400" b="1" dirty="0" smtClean="0"/>
              <a:t>red and swollen.</a:t>
            </a:r>
          </a:p>
          <a:p>
            <a:pPr lvl="1"/>
            <a:r>
              <a:rPr lang="en-US" sz="2400" dirty="0" smtClean="0"/>
              <a:t>WBC’s move to the area, killing pathogens and</a:t>
            </a:r>
            <a:r>
              <a:rPr lang="en-US" sz="2400" b="1" dirty="0" smtClean="0"/>
              <a:t> keeping the infection from spreading.</a:t>
            </a:r>
          </a:p>
          <a:p>
            <a:r>
              <a:rPr lang="en-US" sz="2800" dirty="0" smtClean="0"/>
              <a:t>A third line of </a:t>
            </a:r>
            <a:r>
              <a:rPr lang="en-US" sz="2800" dirty="0" err="1" smtClean="0"/>
              <a:t>defence</a:t>
            </a:r>
            <a:r>
              <a:rPr lang="en-US" sz="2800" dirty="0" smtClean="0"/>
              <a:t> uses </a:t>
            </a:r>
            <a:r>
              <a:rPr lang="en-US" sz="2800" b="1" dirty="0" smtClean="0"/>
              <a:t>specialized WBC’s </a:t>
            </a:r>
            <a:r>
              <a:rPr lang="en-US" sz="2800" dirty="0" smtClean="0"/>
              <a:t>to fight a pathogen.</a:t>
            </a:r>
          </a:p>
          <a:p>
            <a:pPr lvl="1"/>
            <a:r>
              <a:rPr lang="en-US" sz="2400" dirty="0" smtClean="0"/>
              <a:t>If the same pathogens enter the body in the future, these cells can respond quickly so you </a:t>
            </a:r>
            <a:r>
              <a:rPr lang="en-US" sz="2400" b="1" dirty="0" smtClean="0"/>
              <a:t>don’t get sick again.</a:t>
            </a:r>
            <a:endParaRPr lang="en-US" sz="2400" b="1" dirty="0"/>
          </a:p>
        </p:txBody>
      </p:sp>
    </p:spTree>
    <p:extLst>
      <p:ext uri="{BB962C8B-B14F-4D97-AF65-F5344CB8AC3E}">
        <p14:creationId xmlns:p14="http://schemas.microsoft.com/office/powerpoint/2010/main" val="222356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2100"/>
            <a:ext cx="9144000" cy="1600200"/>
          </a:xfrm>
        </p:spPr>
        <p:txBody>
          <a:bodyPr>
            <a:normAutofit fontScale="90000"/>
          </a:bodyPr>
          <a:lstStyle/>
          <a:p>
            <a:pPr algn="ctr"/>
            <a:r>
              <a:rPr lang="en-US" dirty="0" smtClean="0">
                <a:solidFill>
                  <a:srgbClr val="AD0101"/>
                </a:solidFill>
              </a:rPr>
              <a:t>Concept 2 – Outbreaks of disease can have an impact on populations</a:t>
            </a:r>
            <a:endParaRPr lang="en-US" dirty="0">
              <a:solidFill>
                <a:srgbClr val="AD0101"/>
              </a:solidFill>
            </a:endParaRPr>
          </a:p>
        </p:txBody>
      </p:sp>
      <p:sp>
        <p:nvSpPr>
          <p:cNvPr id="3" name="Content Placeholder 2"/>
          <p:cNvSpPr>
            <a:spLocks noGrp="1"/>
          </p:cNvSpPr>
          <p:nvPr>
            <p:ph idx="1"/>
          </p:nvPr>
        </p:nvSpPr>
        <p:spPr>
          <a:xfrm>
            <a:off x="0" y="395109"/>
            <a:ext cx="9144000" cy="4822019"/>
          </a:xfrm>
        </p:spPr>
        <p:txBody>
          <a:bodyPr/>
          <a:lstStyle/>
          <a:p>
            <a:pPr marL="0" indent="0" algn="ctr">
              <a:buNone/>
            </a:pPr>
            <a:r>
              <a:rPr lang="en-US" sz="3200" b="1" dirty="0" smtClean="0"/>
              <a:t>Think – Pair – Share </a:t>
            </a:r>
          </a:p>
          <a:p>
            <a:pPr marL="0" indent="0">
              <a:buNone/>
            </a:pPr>
            <a:endParaRPr lang="en-US" sz="1600" dirty="0" smtClean="0"/>
          </a:p>
          <a:p>
            <a:r>
              <a:rPr lang="en-US" dirty="0" smtClean="0"/>
              <a:t>The BC Center for Disease Control tracks incidents of influenza and puts out bulletins to communicate its findings.</a:t>
            </a:r>
          </a:p>
          <a:p>
            <a:r>
              <a:rPr lang="en-US" dirty="0" smtClean="0"/>
              <a:t>During the winter, when flu outbreaks are more common, this information helps inform the public of health threats.</a:t>
            </a:r>
          </a:p>
          <a:p>
            <a:r>
              <a:rPr lang="en-US" dirty="0" smtClean="0"/>
              <a:t>If an outbreak were severe, health authorities would share information through the media and your school.</a:t>
            </a:r>
          </a:p>
          <a:p>
            <a:r>
              <a:rPr lang="en-US" dirty="0" smtClean="0"/>
              <a:t>Have you experienced changes in your lifestyle or routine due to a flu-related illness?</a:t>
            </a:r>
          </a:p>
          <a:p>
            <a:pPr lvl="1"/>
            <a:r>
              <a:rPr lang="en-US" dirty="0" smtClean="0"/>
              <a:t>When you hear about an outbreak of flu, what do you think that means?</a:t>
            </a:r>
            <a:endParaRPr lang="en-US" dirty="0"/>
          </a:p>
        </p:txBody>
      </p:sp>
    </p:spTree>
    <p:extLst>
      <p:ext uri="{BB962C8B-B14F-4D97-AF65-F5344CB8AC3E}">
        <p14:creationId xmlns:p14="http://schemas.microsoft.com/office/powerpoint/2010/main" val="200440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2134263"/>
              </p:ext>
            </p:extLst>
          </p:nvPr>
        </p:nvGraphicFramePr>
        <p:xfrm>
          <a:off x="0" y="1484050"/>
          <a:ext cx="9144000" cy="3432036"/>
        </p:xfrm>
        <a:graphic>
          <a:graphicData uri="http://schemas.openxmlformats.org/drawingml/2006/table">
            <a:tbl>
              <a:tblPr firstRow="1" bandRow="1">
                <a:tableStyleId>{073A0DAA-6AF3-43AB-8588-CEC1D06C72B9}</a:tableStyleId>
              </a:tblPr>
              <a:tblGrid>
                <a:gridCol w="3048000"/>
                <a:gridCol w="3048000"/>
                <a:gridCol w="3048000"/>
              </a:tblGrid>
              <a:tr h="780276">
                <a:tc>
                  <a:txBody>
                    <a:bodyPr/>
                    <a:lstStyle/>
                    <a:p>
                      <a:pPr algn="ctr"/>
                      <a:r>
                        <a:rPr lang="en-US" sz="3200" dirty="0" smtClean="0"/>
                        <a:t>Epidemic</a:t>
                      </a:r>
                      <a:endParaRPr lang="en-US" sz="3200" dirty="0"/>
                    </a:p>
                  </a:txBody>
                  <a:tcPr/>
                </a:tc>
                <a:tc>
                  <a:txBody>
                    <a:bodyPr/>
                    <a:lstStyle/>
                    <a:p>
                      <a:pPr algn="ctr"/>
                      <a:r>
                        <a:rPr lang="en-US" sz="3200" dirty="0" smtClean="0"/>
                        <a:t>Outbreak</a:t>
                      </a:r>
                      <a:endParaRPr lang="en-US" sz="3200" dirty="0"/>
                    </a:p>
                  </a:txBody>
                  <a:tcPr/>
                </a:tc>
                <a:tc>
                  <a:txBody>
                    <a:bodyPr/>
                    <a:lstStyle/>
                    <a:p>
                      <a:pPr algn="ctr"/>
                      <a:r>
                        <a:rPr lang="en-US" sz="3200" dirty="0" smtClean="0"/>
                        <a:t>Pandemic</a:t>
                      </a:r>
                      <a:endParaRPr lang="en-US" sz="3200" dirty="0"/>
                    </a:p>
                  </a:txBody>
                  <a:tcPr/>
                </a:tc>
              </a:tr>
              <a:tr h="1935387">
                <a:tc>
                  <a:txBody>
                    <a:bodyPr/>
                    <a:lstStyle/>
                    <a:p>
                      <a:r>
                        <a:rPr lang="en-US" sz="2800" dirty="0" smtClean="0"/>
                        <a:t>The occurrence of disease</a:t>
                      </a:r>
                      <a:r>
                        <a:rPr lang="en-US" sz="2800" baseline="0" dirty="0" smtClean="0"/>
                        <a:t> cases </a:t>
                      </a:r>
                      <a:r>
                        <a:rPr lang="en-US" sz="2800" b="1" baseline="0" dirty="0" smtClean="0"/>
                        <a:t>above the normal amount </a:t>
                      </a:r>
                      <a:r>
                        <a:rPr lang="en-US" sz="2800" baseline="0" dirty="0" smtClean="0"/>
                        <a:t>expected for a population in a </a:t>
                      </a:r>
                      <a:r>
                        <a:rPr lang="en-US" sz="2800" b="1" baseline="0" dirty="0" smtClean="0"/>
                        <a:t>defined area.</a:t>
                      </a:r>
                      <a:endParaRPr lang="en-US" sz="2800" b="1" dirty="0"/>
                    </a:p>
                  </a:txBody>
                  <a:tcPr/>
                </a:tc>
                <a:tc>
                  <a:txBody>
                    <a:bodyPr/>
                    <a:lstStyle/>
                    <a:p>
                      <a:r>
                        <a:rPr lang="en-US" sz="2800" dirty="0" smtClean="0"/>
                        <a:t>Same definition as an epidemic,</a:t>
                      </a:r>
                      <a:r>
                        <a:rPr lang="en-US" sz="2800" baseline="0" dirty="0" smtClean="0"/>
                        <a:t> but often used to refer to a </a:t>
                      </a:r>
                      <a:r>
                        <a:rPr lang="en-US" sz="2800" b="1" baseline="0" dirty="0" smtClean="0"/>
                        <a:t>limited geographic area.</a:t>
                      </a:r>
                      <a:endParaRPr lang="en-US" sz="2800" b="1" dirty="0"/>
                    </a:p>
                  </a:txBody>
                  <a:tcPr/>
                </a:tc>
                <a:tc>
                  <a:txBody>
                    <a:bodyPr/>
                    <a:lstStyle/>
                    <a:p>
                      <a:r>
                        <a:rPr lang="en-US" sz="2800" dirty="0" smtClean="0"/>
                        <a:t>An epidemic that has spread over several</a:t>
                      </a:r>
                      <a:r>
                        <a:rPr lang="en-US" sz="2800" baseline="0" dirty="0" smtClean="0"/>
                        <a:t> </a:t>
                      </a:r>
                      <a:r>
                        <a:rPr lang="en-US" sz="2800" b="1" baseline="0" dirty="0" smtClean="0"/>
                        <a:t>countries or continents, </a:t>
                      </a:r>
                      <a:r>
                        <a:rPr lang="en-US" sz="2800" baseline="0" dirty="0" smtClean="0"/>
                        <a:t>or </a:t>
                      </a:r>
                      <a:r>
                        <a:rPr lang="en-US" sz="2800" b="1" baseline="0" dirty="0" smtClean="0"/>
                        <a:t>around the world.</a:t>
                      </a:r>
                      <a:endParaRPr lang="en-US" sz="2800" b="1" dirty="0"/>
                    </a:p>
                  </a:txBody>
                  <a:tcPr/>
                </a:tc>
              </a:tr>
            </a:tbl>
          </a:graphicData>
        </a:graphic>
      </p:graphicFrame>
      <p:sp>
        <p:nvSpPr>
          <p:cNvPr id="5" name="TextBox 4"/>
          <p:cNvSpPr txBox="1"/>
          <p:nvPr/>
        </p:nvSpPr>
        <p:spPr>
          <a:xfrm>
            <a:off x="0" y="5359551"/>
            <a:ext cx="9144000" cy="1569660"/>
          </a:xfrm>
          <a:prstGeom prst="rect">
            <a:avLst/>
          </a:prstGeom>
          <a:noFill/>
        </p:spPr>
        <p:txBody>
          <a:bodyPr wrap="square" rtlCol="0">
            <a:spAutoFit/>
          </a:bodyPr>
          <a:lstStyle/>
          <a:p>
            <a:pPr algn="ctr"/>
            <a:r>
              <a:rPr lang="en-US" sz="4800" b="1" dirty="0" smtClean="0">
                <a:latin typeface="+mj-lt"/>
              </a:rPr>
              <a:t>Table 1.4 – Terms Used to Describe Disease Occurrence</a:t>
            </a:r>
            <a:endParaRPr lang="en-US" sz="4800" b="1" dirty="0">
              <a:latin typeface="+mj-lt"/>
            </a:endParaRPr>
          </a:p>
        </p:txBody>
      </p:sp>
    </p:spTree>
    <p:extLst>
      <p:ext uri="{BB962C8B-B14F-4D97-AF65-F5344CB8AC3E}">
        <p14:creationId xmlns:p14="http://schemas.microsoft.com/office/powerpoint/2010/main" val="403771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2428"/>
            <a:ext cx="9144000" cy="939772"/>
          </a:xfrm>
        </p:spPr>
        <p:txBody>
          <a:bodyPr>
            <a:normAutofit fontScale="90000"/>
          </a:bodyPr>
          <a:lstStyle/>
          <a:p>
            <a:pPr algn="ctr"/>
            <a:r>
              <a:rPr lang="en-US" dirty="0" smtClean="0"/>
              <a:t>Epidemic, Outbreak, or Pandemic?</a:t>
            </a:r>
            <a:endParaRPr lang="en-US" dirty="0"/>
          </a:p>
        </p:txBody>
      </p:sp>
      <p:sp>
        <p:nvSpPr>
          <p:cNvPr id="3" name="Content Placeholder 2"/>
          <p:cNvSpPr>
            <a:spLocks noGrp="1"/>
          </p:cNvSpPr>
          <p:nvPr>
            <p:ph idx="1"/>
          </p:nvPr>
        </p:nvSpPr>
        <p:spPr>
          <a:xfrm>
            <a:off x="0" y="395109"/>
            <a:ext cx="9144000" cy="3886200"/>
          </a:xfrm>
        </p:spPr>
        <p:txBody>
          <a:bodyPr>
            <a:normAutofit/>
          </a:bodyPr>
          <a:lstStyle/>
          <a:p>
            <a:r>
              <a:rPr lang="en-US" sz="2800" dirty="0" smtClean="0"/>
              <a:t>In 2014, the largest and longest outbreak of Ebola virus disease to date occurred in West Africa.</a:t>
            </a:r>
          </a:p>
          <a:p>
            <a:r>
              <a:rPr lang="en-US" sz="2800" dirty="0" smtClean="0"/>
              <a:t>Symptoms include fever, muscle pain, diarrhea, vomiting, and internal bleeding.</a:t>
            </a:r>
          </a:p>
          <a:p>
            <a:r>
              <a:rPr lang="en-US" sz="2800" dirty="0" smtClean="0"/>
              <a:t>Almost 30,000 cases were reported and about 12,000 people dies in six countries.</a:t>
            </a:r>
            <a:endParaRPr lang="en-US" sz="2800" dirty="0"/>
          </a:p>
        </p:txBody>
      </p:sp>
    </p:spTree>
    <p:extLst>
      <p:ext uri="{BB962C8B-B14F-4D97-AF65-F5344CB8AC3E}">
        <p14:creationId xmlns:p14="http://schemas.microsoft.com/office/powerpoint/2010/main" val="326339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833390"/>
            <a:ext cx="7561507" cy="1600200"/>
          </a:xfrm>
        </p:spPr>
        <p:txBody>
          <a:bodyPr>
            <a:normAutofit/>
          </a:bodyPr>
          <a:lstStyle/>
          <a:p>
            <a:pPr algn="ctr"/>
            <a:r>
              <a:rPr lang="en-US" sz="8000" dirty="0" smtClean="0"/>
              <a:t>Epidemic</a:t>
            </a:r>
            <a:endParaRPr lang="en-US" sz="8000" dirty="0"/>
          </a:p>
        </p:txBody>
      </p:sp>
    </p:spTree>
    <p:extLst>
      <p:ext uri="{BB962C8B-B14F-4D97-AF65-F5344CB8AC3E}">
        <p14:creationId xmlns:p14="http://schemas.microsoft.com/office/powerpoint/2010/main" val="2931226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2843</TotalTime>
  <Words>1267</Words>
  <Application>Microsoft Macintosh PowerPoint</Application>
  <PresentationFormat>On-screen Show (4:3)</PresentationFormat>
  <Paragraphs>96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Newsprint</vt:lpstr>
      <vt:lpstr>1.5 – How does the body protect us from pathogens?</vt:lpstr>
      <vt:lpstr>Concept 1 – The immune system helps protect us from pathogens and infection</vt:lpstr>
      <vt:lpstr>PowerPoint Presentation</vt:lpstr>
      <vt:lpstr>The Second and Third Lines of Defence </vt:lpstr>
      <vt:lpstr>PowerPoint Presentation</vt:lpstr>
      <vt:lpstr>Concept 2 – Outbreaks of disease can have an impact on populations</vt:lpstr>
      <vt:lpstr>PowerPoint Presentation</vt:lpstr>
      <vt:lpstr>Epidemic, Outbreak, or Pandemic?</vt:lpstr>
      <vt:lpstr>Epidemic</vt:lpstr>
      <vt:lpstr>Epidemic, Outbreak, or Pandemic?</vt:lpstr>
      <vt:lpstr>Outbreak</vt:lpstr>
      <vt:lpstr>Epidemic, Outbreak, or Pandemic?</vt:lpstr>
      <vt:lpstr>Pandemic</vt:lpstr>
      <vt:lpstr>Epidemic, Outbreak, or Pandemic?</vt:lpstr>
      <vt:lpstr>Outbreak</vt:lpstr>
      <vt:lpstr>Epidemic, Outbreak, or Pandemic?</vt:lpstr>
      <vt:lpstr>Pandemic</vt:lpstr>
      <vt:lpstr>Epidemic, Outbreak, or Pandemic?</vt:lpstr>
      <vt:lpstr>Epidemic</vt:lpstr>
      <vt:lpstr>The Effects of Epidemics &amp; Pandemics on Human Populations</vt:lpstr>
      <vt:lpstr>Economic, Social, or Both?</vt:lpstr>
      <vt:lpstr>Economic, Social, or Both?</vt:lpstr>
      <vt:lpstr>Economic, Social, or Both?</vt:lpstr>
      <vt:lpstr>Economic, Social, or Both?</vt:lpstr>
      <vt:lpstr>Different Populations Have Different Immunities</vt:lpstr>
      <vt:lpstr>PowerPoint Presentation</vt:lpstr>
      <vt:lpstr>Natural Immunity in Human Populations</vt:lpstr>
    </vt:vector>
  </TitlesOfParts>
  <Company>Teacher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 How does the body protect us from pathogens?</dc:title>
  <dc:creator>Danielle Martel</dc:creator>
  <cp:lastModifiedBy>Danielle Martel</cp:lastModifiedBy>
  <cp:revision>20</cp:revision>
  <dcterms:created xsi:type="dcterms:W3CDTF">2017-07-11T00:23:50Z</dcterms:created>
  <dcterms:modified xsi:type="dcterms:W3CDTF">2017-10-14T17:59:05Z</dcterms:modified>
</cp:coreProperties>
</file>