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17-09-27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1902"/>
            <a:ext cx="9144000" cy="1682498"/>
          </a:xfrm>
        </p:spPr>
        <p:txBody>
          <a:bodyPr/>
          <a:lstStyle/>
          <a:p>
            <a:pPr algn="ctr"/>
            <a:r>
              <a:rPr lang="en-US" sz="4500" dirty="0" smtClean="0"/>
              <a:t>1.4 – What interactions occur between humans and micro-organisms?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Martel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07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3800" dirty="0" smtClean="0">
                <a:solidFill>
                  <a:srgbClr val="AD0101"/>
                </a:solidFill>
              </a:rPr>
              <a:t>Concept 1 – A micro-organism is an organism that can only be seen with a microscope</a:t>
            </a:r>
            <a:endParaRPr lang="en-US" sz="38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4510"/>
            <a:ext cx="9144000" cy="48932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Micro-organisms are smaller than 1mm, so they can only be seen with a </a:t>
            </a:r>
            <a:r>
              <a:rPr lang="en-US" sz="2800" b="1" dirty="0" smtClean="0"/>
              <a:t>microscope.</a:t>
            </a:r>
          </a:p>
          <a:p>
            <a:pPr lvl="1"/>
            <a:r>
              <a:rPr lang="en-US" sz="2400" dirty="0" smtClean="0"/>
              <a:t>Example, bacteria are approximately 1μm in length.</a:t>
            </a:r>
          </a:p>
          <a:p>
            <a:pPr lvl="1"/>
            <a:r>
              <a:rPr lang="en-US" sz="2400" dirty="0" smtClean="0"/>
              <a:t>Thousands of them could fit in an area the size of the </a:t>
            </a:r>
            <a:r>
              <a:rPr lang="en-US" sz="2400" b="1" dirty="0" smtClean="0"/>
              <a:t>period</a:t>
            </a:r>
            <a:r>
              <a:rPr lang="en-US" sz="2400" dirty="0" smtClean="0"/>
              <a:t> at the end of this sentence.</a:t>
            </a:r>
          </a:p>
          <a:p>
            <a:r>
              <a:rPr lang="en-US" sz="2800" dirty="0" smtClean="0"/>
              <a:t>Micro-organisms, or </a:t>
            </a:r>
            <a:r>
              <a:rPr lang="en-US" sz="2800" b="1" dirty="0" smtClean="0"/>
              <a:t>microbes</a:t>
            </a:r>
            <a:r>
              <a:rPr lang="en-US" sz="2800" dirty="0" smtClean="0"/>
              <a:t> for short, live in </a:t>
            </a:r>
            <a:r>
              <a:rPr lang="en-US" sz="2800" b="1" dirty="0" smtClean="0"/>
              <a:t>every place </a:t>
            </a:r>
            <a:r>
              <a:rPr lang="en-US" sz="2800" dirty="0" smtClean="0"/>
              <a:t>you can imagine.</a:t>
            </a:r>
          </a:p>
          <a:p>
            <a:pPr lvl="1"/>
            <a:r>
              <a:rPr lang="en-US" sz="2400" dirty="0" smtClean="0"/>
              <a:t>From the air, water, sandy beaches, forests, mountains, grasslands, Arctic, deserts, - </a:t>
            </a:r>
            <a:r>
              <a:rPr lang="en-US" sz="2400" b="1" dirty="0" smtClean="0"/>
              <a:t>microbes are everywhere.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3957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63026"/>
            <a:ext cx="7543800" cy="9091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Importance of Microbes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5110"/>
            <a:ext cx="9144000" cy="4867916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Microbes</a:t>
            </a:r>
            <a:r>
              <a:rPr lang="en-US" sz="2800" dirty="0" smtClean="0"/>
              <a:t> have many important roles in ecosystems such as:</a:t>
            </a:r>
          </a:p>
          <a:p>
            <a:pPr lvl="1"/>
            <a:r>
              <a:rPr lang="en-US" sz="2400" dirty="0" smtClean="0"/>
              <a:t>1. </a:t>
            </a:r>
            <a:r>
              <a:rPr lang="en-US" sz="2400" b="1" dirty="0" smtClean="0"/>
              <a:t>Decomposers</a:t>
            </a:r>
            <a:r>
              <a:rPr lang="en-US" sz="2400" dirty="0" smtClean="0"/>
              <a:t> – they break down dead or waste materials. This returns nutrients to the soil. Plants then use these nutrients.</a:t>
            </a:r>
          </a:p>
          <a:p>
            <a:pPr lvl="1"/>
            <a:r>
              <a:rPr lang="en-US" sz="2400" dirty="0" smtClean="0"/>
              <a:t>2. </a:t>
            </a:r>
            <a:r>
              <a:rPr lang="en-US" sz="2400" b="1" dirty="0" smtClean="0"/>
              <a:t>Nitrogen-fixing bacteria </a:t>
            </a:r>
            <a:r>
              <a:rPr lang="en-US" sz="2400" dirty="0" smtClean="0"/>
              <a:t>– these bacteria make nitrogen available to plants. They live on the roots and change nitrogen into a form plants can use.</a:t>
            </a:r>
          </a:p>
          <a:p>
            <a:pPr lvl="1"/>
            <a:r>
              <a:rPr lang="en-US" sz="2400" dirty="0" smtClean="0"/>
              <a:t>3. </a:t>
            </a:r>
            <a:r>
              <a:rPr lang="en-US" sz="2400" b="1" dirty="0"/>
              <a:t>P</a:t>
            </a:r>
            <a:r>
              <a:rPr lang="en-US" sz="2400" b="1" dirty="0" smtClean="0"/>
              <a:t>hytoplankton</a:t>
            </a:r>
            <a:r>
              <a:rPr lang="en-US" sz="2400" dirty="0" smtClean="0"/>
              <a:t> – are the main producers in oceans and lakes. They produce about 50% of the oxygen in the atmosphere.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763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41014"/>
            <a:ext cx="4474779" cy="4563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485" y="0"/>
            <a:ext cx="4792514" cy="3594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94386"/>
            <a:ext cx="9144000" cy="442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7800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AD0101"/>
                </a:solidFill>
              </a:rPr>
              <a:t>Concept 2 – Humans have both negative and positive interactions with microbes.</a:t>
            </a:r>
            <a:endParaRPr lang="en-US" sz="4000" dirty="0">
              <a:solidFill>
                <a:srgbClr val="AD010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5109"/>
            <a:ext cx="9144000" cy="49903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/>
              <a:t>Negative Interactions with Microbes</a:t>
            </a:r>
          </a:p>
          <a:p>
            <a:r>
              <a:rPr lang="en-US" sz="2800" dirty="0" smtClean="0"/>
              <a:t>Under certain conditions, phytoplankton can </a:t>
            </a:r>
            <a:r>
              <a:rPr lang="en-US" sz="2800" b="1" dirty="0" smtClean="0"/>
              <a:t>reproduce very quickly </a:t>
            </a:r>
            <a:r>
              <a:rPr lang="en-US" sz="2800" dirty="0" smtClean="0"/>
              <a:t>and form red-tide which is a toxin found in shellfish, that humans then eat.</a:t>
            </a:r>
          </a:p>
          <a:p>
            <a:pPr lvl="1"/>
            <a:r>
              <a:rPr lang="en-US" sz="2400" dirty="0" smtClean="0"/>
              <a:t>This is an example of a </a:t>
            </a:r>
            <a:r>
              <a:rPr lang="en-US" sz="2400" b="1" dirty="0" smtClean="0"/>
              <a:t>pathogen</a:t>
            </a:r>
            <a:r>
              <a:rPr lang="en-US" sz="2400" dirty="0" smtClean="0"/>
              <a:t>, microbes that make people sick.</a:t>
            </a:r>
          </a:p>
          <a:p>
            <a:pPr lvl="1"/>
            <a:r>
              <a:rPr lang="en-US" sz="2400" dirty="0" smtClean="0"/>
              <a:t>Other example include </a:t>
            </a:r>
            <a:r>
              <a:rPr lang="en-US" sz="2400" i="1" dirty="0" smtClean="0"/>
              <a:t>E. Coli </a:t>
            </a:r>
            <a:r>
              <a:rPr lang="en-US" sz="2400" dirty="0" smtClean="0"/>
              <a:t>and </a:t>
            </a:r>
            <a:r>
              <a:rPr lang="en-US" sz="2400" i="1" dirty="0" smtClean="0"/>
              <a:t>Botulism</a:t>
            </a:r>
            <a:r>
              <a:rPr lang="en-US" sz="2400" dirty="0" smtClean="0"/>
              <a:t>, which can cause </a:t>
            </a:r>
            <a:r>
              <a:rPr lang="en-US" sz="2400" b="1" dirty="0" smtClean="0"/>
              <a:t>food poisoning, vomiting, and fever.</a:t>
            </a:r>
          </a:p>
          <a:p>
            <a:r>
              <a:rPr lang="en-US" sz="2800" dirty="0" smtClean="0"/>
              <a:t>Causing sickness is our </a:t>
            </a:r>
            <a:r>
              <a:rPr lang="en-US" sz="2800" b="1" dirty="0" smtClean="0"/>
              <a:t>only negative interaction </a:t>
            </a:r>
            <a:r>
              <a:rPr lang="en-US" sz="2800" dirty="0" smtClean="0"/>
              <a:t>with microbes.</a:t>
            </a:r>
          </a:p>
          <a:p>
            <a:pPr lvl="1"/>
            <a:r>
              <a:rPr lang="en-US" sz="2400" b="1" dirty="0" err="1" smtClean="0"/>
              <a:t>Mould</a:t>
            </a:r>
            <a:r>
              <a:rPr lang="en-US" sz="2400" dirty="0" smtClean="0"/>
              <a:t> for example causes food to spoil and wood to rot, which can affect our homes.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3586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08926"/>
            <a:ext cx="9144000" cy="86327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Positive Interactions with Microbes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5110"/>
            <a:ext cx="9144000" cy="3886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There are more than </a:t>
            </a:r>
            <a:r>
              <a:rPr lang="en-US" sz="3200" b="1" dirty="0" smtClean="0"/>
              <a:t>400 types of bacteria </a:t>
            </a:r>
            <a:r>
              <a:rPr lang="en-US" sz="3200" dirty="0" smtClean="0"/>
              <a:t>in your intestine right now, but they a natural part of your GI tract and help keep you healthy.</a:t>
            </a:r>
          </a:p>
          <a:p>
            <a:pPr lvl="1"/>
            <a:r>
              <a:rPr lang="en-US" sz="2800" dirty="0" smtClean="0"/>
              <a:t>Some help to digest food, others </a:t>
            </a:r>
            <a:r>
              <a:rPr lang="en-US" sz="2800" b="1" dirty="0" smtClean="0"/>
              <a:t>help prevent infection</a:t>
            </a:r>
          </a:p>
          <a:p>
            <a:pPr lvl="1"/>
            <a:r>
              <a:rPr lang="en-US" sz="2800" dirty="0" smtClean="0"/>
              <a:t>Others help to </a:t>
            </a:r>
            <a:r>
              <a:rPr lang="en-US" sz="2800" b="1" dirty="0" smtClean="0"/>
              <a:t>absorb vitamin K </a:t>
            </a:r>
            <a:r>
              <a:rPr lang="en-US" sz="2800" dirty="0" smtClean="0"/>
              <a:t>which helps your bot clot properly.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089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255250"/>
            <a:ext cx="9144000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Table 1.3 – Some Positive Interactions With Microbes</a:t>
            </a:r>
            <a:endParaRPr lang="en-US" sz="4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89727"/>
              </p:ext>
            </p:extLst>
          </p:nvPr>
        </p:nvGraphicFramePr>
        <p:xfrm>
          <a:off x="-2" y="397784"/>
          <a:ext cx="9012034" cy="50794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09295"/>
                <a:gridCol w="6502739"/>
              </a:tblGrid>
              <a:tr h="63791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Interaction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Examples</a:t>
                      </a:r>
                      <a:endParaRPr lang="en-US" sz="2800" b="1" dirty="0"/>
                    </a:p>
                  </a:txBody>
                  <a:tcPr/>
                </a:tc>
              </a:tr>
              <a:tr h="88830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Food production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Bacteria are used to make foods like cheese, yogurt, pickles, and even</a:t>
                      </a:r>
                      <a:r>
                        <a:rPr lang="en-US" sz="2400" baseline="0" dirty="0" smtClean="0"/>
                        <a:t> chocolate.</a:t>
                      </a:r>
                      <a:endParaRPr lang="en-US" sz="2400" dirty="0"/>
                    </a:p>
                  </a:txBody>
                  <a:tcPr/>
                </a:tc>
              </a:tr>
              <a:tr h="88830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Medicine production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Bacteria are used to make</a:t>
                      </a:r>
                      <a:r>
                        <a:rPr lang="en-US" sz="2400" baseline="0" dirty="0" smtClean="0"/>
                        <a:t> antibiotics, and insulin that people with diabetes need.</a:t>
                      </a:r>
                      <a:endParaRPr lang="en-US" sz="2400" dirty="0"/>
                    </a:p>
                  </a:txBody>
                  <a:tcPr/>
                </a:tc>
              </a:tr>
              <a:tr h="88830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Agricultural production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They’re also used to genetically modify crops to better protect them against</a:t>
                      </a:r>
                      <a:r>
                        <a:rPr lang="en-US" sz="2400" baseline="0" dirty="0" smtClean="0"/>
                        <a:t> insects or disease.</a:t>
                      </a:r>
                      <a:endParaRPr lang="en-US" sz="2400" dirty="0"/>
                    </a:p>
                  </a:txBody>
                  <a:tcPr/>
                </a:tc>
              </a:tr>
              <a:tr h="88830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Waste management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More than 300 species are used in water treatment plants to decompose wastes.</a:t>
                      </a:r>
                      <a:endParaRPr lang="en-US" sz="2400" dirty="0"/>
                    </a:p>
                  </a:txBody>
                  <a:tcPr/>
                </a:tc>
              </a:tr>
              <a:tr h="88830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Disaster</a:t>
                      </a:r>
                      <a:r>
                        <a:rPr lang="en-US" sz="2400" b="1" baseline="0" dirty="0" smtClean="0"/>
                        <a:t> recovery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Bacteria can be used to clean up oil spills, and</a:t>
                      </a:r>
                      <a:r>
                        <a:rPr lang="en-US" sz="2400" baseline="0" dirty="0" smtClean="0"/>
                        <a:t> areas contaminated by chemical spills etc.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107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7245</TotalTime>
  <Words>477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1.4 – What interactions occur between humans and micro-organisms?</vt:lpstr>
      <vt:lpstr>Concept 1 – A micro-organism is an organism that can only be seen with a microscope</vt:lpstr>
      <vt:lpstr>The Importance of Microbes</vt:lpstr>
      <vt:lpstr>PowerPoint Presentation</vt:lpstr>
      <vt:lpstr>Concept 2 – Humans have both negative and positive interactions with microbes.</vt:lpstr>
      <vt:lpstr>Positive Interactions with Microbes</vt:lpstr>
      <vt:lpstr>Table 1.3 – Some Positive Interactions With Microbes</vt:lpstr>
    </vt:vector>
  </TitlesOfParts>
  <Company>Teacher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1.4 – What interactions occur between humans and micro-organisms?</dc:title>
  <dc:creator>Danielle Martel</dc:creator>
  <cp:lastModifiedBy>Danielle Martel</cp:lastModifiedBy>
  <cp:revision>9</cp:revision>
  <dcterms:created xsi:type="dcterms:W3CDTF">2017-07-10T23:40:48Z</dcterms:created>
  <dcterms:modified xsi:type="dcterms:W3CDTF">2017-10-02T23:41:57Z</dcterms:modified>
</cp:coreProperties>
</file>