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524000"/>
          </a:xfrm>
        </p:spPr>
        <p:txBody>
          <a:bodyPr/>
          <a:lstStyle/>
          <a:p>
            <a:pPr algn="ctr"/>
            <a:r>
              <a:rPr lang="en-US" sz="4800" dirty="0" smtClean="0"/>
              <a:t>1.3 – How are cells different from one another?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9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68" y="0"/>
            <a:ext cx="4608631" cy="4118154"/>
          </a:xfrm>
          <a:prstGeom prst="rect">
            <a:avLst/>
          </a:prstGeom>
        </p:spPr>
      </p:pic>
      <p:pic>
        <p:nvPicPr>
          <p:cNvPr id="7" name="Picture 4" descr="FG04_16"/>
          <p:cNvPicPr>
            <a:picLocks noChangeAspect="1" noChangeArrowheads="1"/>
          </p:cNvPicPr>
          <p:nvPr/>
        </p:nvPicPr>
        <p:blipFill>
          <a:blip r:embed="rId3"/>
          <a:srcRect t="8440" r="30559" b="8975"/>
          <a:stretch>
            <a:fillRect/>
          </a:stretch>
        </p:blipFill>
        <p:spPr bwMode="auto">
          <a:xfrm>
            <a:off x="-418650" y="-1"/>
            <a:ext cx="5009715" cy="41181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418650" y="0"/>
            <a:ext cx="2274662" cy="68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18650" y="683881"/>
            <a:ext cx="1130354" cy="1172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5465" y="0"/>
            <a:ext cx="1269903" cy="37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65625"/>
              </p:ext>
            </p:extLst>
          </p:nvPr>
        </p:nvGraphicFramePr>
        <p:xfrm>
          <a:off x="-2" y="4203214"/>
          <a:ext cx="9144000" cy="265478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95628"/>
                <a:gridCol w="6548372"/>
              </a:tblGrid>
              <a:tr h="559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Cell Organelles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Structure &amp; Function</a:t>
                      </a:r>
                      <a:endParaRPr lang="en-US" sz="2400" dirty="0"/>
                    </a:p>
                  </a:txBody>
                  <a:tcPr/>
                </a:tc>
              </a:tr>
              <a:tr h="1047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C. </a:t>
                      </a:r>
                      <a:r>
                        <a:rPr lang="en-US" sz="2000" b="1" dirty="0" smtClean="0"/>
                        <a:t>Cell Wall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Tough, rigid structure surrounding</a:t>
                      </a:r>
                      <a:r>
                        <a:rPr lang="en-US" sz="2000" baseline="0" dirty="0" smtClean="0"/>
                        <a:t> the cell membrane, giving plant cells a regular, box-like shape</a:t>
                      </a:r>
                      <a:endParaRPr lang="en-US" sz="2000" dirty="0"/>
                    </a:p>
                  </a:txBody>
                  <a:tcPr/>
                </a:tc>
              </a:tr>
              <a:tr h="1047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D. </a:t>
                      </a:r>
                      <a:r>
                        <a:rPr lang="en-US" sz="2000" b="1" dirty="0" smtClean="0"/>
                        <a:t>Nucleus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Large, often round structure containing genetic material.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Controls cell growth, reproduction, and</a:t>
                      </a:r>
                      <a:r>
                        <a:rPr lang="en-US" sz="2000" baseline="0" dirty="0" smtClean="0"/>
                        <a:t> other activities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610222" y="2568043"/>
            <a:ext cx="307010" cy="32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505" y="3126313"/>
            <a:ext cx="55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0101"/>
                </a:solidFill>
              </a:rPr>
              <a:t>C</a:t>
            </a:r>
            <a:endParaRPr lang="en-US" sz="2800" b="1" dirty="0">
              <a:solidFill>
                <a:srgbClr val="AD010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1704" y="3126313"/>
            <a:ext cx="627974" cy="22330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3344" y="115222"/>
            <a:ext cx="51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0101"/>
                </a:solidFill>
              </a:rPr>
              <a:t>D</a:t>
            </a:r>
            <a:endParaRPr lang="en-US" sz="2800" b="1" dirty="0">
              <a:solidFill>
                <a:srgbClr val="AD010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28038" y="376832"/>
            <a:ext cx="753569" cy="26161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10222" y="858498"/>
            <a:ext cx="43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0101"/>
                </a:solidFill>
              </a:rPr>
              <a:t>D</a:t>
            </a:r>
            <a:endParaRPr lang="en-US" sz="2800" b="1" dirty="0">
              <a:solidFill>
                <a:srgbClr val="AD0101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7465915" y="1120108"/>
            <a:ext cx="1144307" cy="568659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6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68" y="0"/>
            <a:ext cx="4608631" cy="4118154"/>
          </a:xfrm>
          <a:prstGeom prst="rect">
            <a:avLst/>
          </a:prstGeom>
        </p:spPr>
      </p:pic>
      <p:pic>
        <p:nvPicPr>
          <p:cNvPr id="7" name="Picture 4" descr="FG04_16"/>
          <p:cNvPicPr>
            <a:picLocks noChangeAspect="1" noChangeArrowheads="1"/>
          </p:cNvPicPr>
          <p:nvPr/>
        </p:nvPicPr>
        <p:blipFill>
          <a:blip r:embed="rId3"/>
          <a:srcRect t="8440" r="30559" b="8975"/>
          <a:stretch>
            <a:fillRect/>
          </a:stretch>
        </p:blipFill>
        <p:spPr bwMode="auto">
          <a:xfrm>
            <a:off x="-418650" y="-1"/>
            <a:ext cx="5009715" cy="41181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418650" y="0"/>
            <a:ext cx="2274662" cy="68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18650" y="683881"/>
            <a:ext cx="1130354" cy="1172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5465" y="0"/>
            <a:ext cx="1269903" cy="37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71853"/>
              </p:ext>
            </p:extLst>
          </p:nvPr>
        </p:nvGraphicFramePr>
        <p:xfrm>
          <a:off x="-2" y="4203214"/>
          <a:ext cx="9144000" cy="265478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95628"/>
                <a:gridCol w="6548372"/>
              </a:tblGrid>
              <a:tr h="559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Cell Organelles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Structure &amp; Function</a:t>
                      </a:r>
                      <a:endParaRPr lang="en-US" sz="2400" dirty="0"/>
                    </a:p>
                  </a:txBody>
                  <a:tcPr/>
                </a:tc>
              </a:tr>
              <a:tr h="1047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E. </a:t>
                      </a:r>
                      <a:r>
                        <a:rPr lang="en-US" sz="2000" b="1" dirty="0" smtClean="0"/>
                        <a:t>Vacuoles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Balloon-like</a:t>
                      </a:r>
                      <a:r>
                        <a:rPr lang="en-US" sz="2000" baseline="0" dirty="0" smtClean="0"/>
                        <a:t> spaces within the cytoplasm to store wastes, food etc.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Smaller and more numerous in animal cells</a:t>
                      </a:r>
                      <a:endParaRPr lang="en-US" sz="2000" dirty="0"/>
                    </a:p>
                  </a:txBody>
                  <a:tcPr/>
                </a:tc>
              </a:tr>
              <a:tr h="1047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F. </a:t>
                      </a:r>
                      <a:r>
                        <a:rPr lang="en-US" sz="2000" b="1" dirty="0" smtClean="0"/>
                        <a:t>Mitochondria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Bean-shaped structures that release energy from food molecules</a:t>
                      </a:r>
                      <a:r>
                        <a:rPr lang="en-US" sz="2000" baseline="0" dirty="0" smtClean="0"/>
                        <a:t> to power cell processes.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610222" y="2568043"/>
            <a:ext cx="307010" cy="32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210895"/>
            <a:ext cx="55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0101"/>
                </a:solidFill>
              </a:rPr>
              <a:t>F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7717" y="2210895"/>
            <a:ext cx="1109421" cy="35714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72346" y="1887729"/>
            <a:ext cx="516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D0101"/>
                </a:solidFill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91065" y="1120108"/>
            <a:ext cx="43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0101"/>
                </a:solidFill>
              </a:rPr>
              <a:t>F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23671" y="1381718"/>
            <a:ext cx="851375" cy="9769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83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68" y="0"/>
            <a:ext cx="4608631" cy="4118154"/>
          </a:xfrm>
          <a:prstGeom prst="rect">
            <a:avLst/>
          </a:prstGeom>
        </p:spPr>
      </p:pic>
      <p:pic>
        <p:nvPicPr>
          <p:cNvPr id="7" name="Picture 4" descr="FG04_16"/>
          <p:cNvPicPr>
            <a:picLocks noChangeAspect="1" noChangeArrowheads="1"/>
          </p:cNvPicPr>
          <p:nvPr/>
        </p:nvPicPr>
        <p:blipFill>
          <a:blip r:embed="rId3"/>
          <a:srcRect t="8440" r="30559" b="8975"/>
          <a:stretch>
            <a:fillRect/>
          </a:stretch>
        </p:blipFill>
        <p:spPr bwMode="auto">
          <a:xfrm>
            <a:off x="-418650" y="-1"/>
            <a:ext cx="5009715" cy="41181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418650" y="0"/>
            <a:ext cx="2274662" cy="68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18650" y="683881"/>
            <a:ext cx="1130354" cy="1172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5465" y="0"/>
            <a:ext cx="1269903" cy="37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11180"/>
              </p:ext>
            </p:extLst>
          </p:nvPr>
        </p:nvGraphicFramePr>
        <p:xfrm>
          <a:off x="-2" y="4203214"/>
          <a:ext cx="9144000" cy="265478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95628"/>
                <a:gridCol w="6548372"/>
              </a:tblGrid>
              <a:tr h="559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Cell Organelles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Structure &amp; Function</a:t>
                      </a:r>
                      <a:endParaRPr lang="en-US" sz="2400" dirty="0"/>
                    </a:p>
                  </a:txBody>
                  <a:tcPr/>
                </a:tc>
              </a:tr>
              <a:tr h="1047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baseline="0" dirty="0" smtClean="0"/>
                        <a:t>Chloroplasts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Structures containing chlorophyll, which captures energy from the Sun to produce food in leaves of plants.</a:t>
                      </a:r>
                      <a:endParaRPr lang="en-US" sz="2000" dirty="0"/>
                    </a:p>
                  </a:txBody>
                  <a:tcPr/>
                </a:tc>
              </a:tr>
              <a:tr h="1047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baseline="0" dirty="0" smtClean="0"/>
                        <a:t>Vesicles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Small sacs that transport materials and sometimes help materials enter and leave the cell.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610222" y="2568043"/>
            <a:ext cx="307010" cy="32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956196"/>
            <a:ext cx="55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0101"/>
                </a:solidFill>
              </a:rPr>
              <a:t>G</a:t>
            </a:r>
            <a:endParaRPr lang="en-US" sz="2800" b="1" dirty="0">
              <a:solidFill>
                <a:srgbClr val="AD010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7717" y="1298682"/>
            <a:ext cx="634951" cy="18073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35368" y="99105"/>
            <a:ext cx="5163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D0101"/>
                </a:solidFill>
              </a:rPr>
              <a:t>H</a:t>
            </a:r>
            <a:endParaRPr lang="en-US" sz="3200" b="1" dirty="0">
              <a:solidFill>
                <a:srgbClr val="AD010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51702" y="467550"/>
            <a:ext cx="1269903" cy="31402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77169" y="467550"/>
            <a:ext cx="549935" cy="59316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3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19826"/>
            <a:ext cx="7543800" cy="952374"/>
          </a:xfrm>
        </p:spPr>
        <p:txBody>
          <a:bodyPr/>
          <a:lstStyle/>
          <a:p>
            <a:pPr algn="ctr"/>
            <a:r>
              <a:rPr lang="en-US" dirty="0" smtClean="0"/>
              <a:t>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4795"/>
            <a:ext cx="91440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Plant cells have </a:t>
            </a:r>
            <a:r>
              <a:rPr lang="en-US" sz="2800" b="1" dirty="0" smtClean="0"/>
              <a:t>organelles</a:t>
            </a:r>
            <a:r>
              <a:rPr lang="en-US" sz="2800" dirty="0" smtClean="0"/>
              <a:t> that carry out processes needed for plant to survive.</a:t>
            </a:r>
          </a:p>
          <a:p>
            <a:r>
              <a:rPr lang="en-US" sz="2800" dirty="0" smtClean="0"/>
              <a:t>They also have some structures that </a:t>
            </a:r>
            <a:r>
              <a:rPr lang="en-US" sz="2800" b="1" dirty="0" smtClean="0"/>
              <a:t>animal cells don’t.</a:t>
            </a:r>
          </a:p>
          <a:p>
            <a:pPr lvl="1"/>
            <a:r>
              <a:rPr lang="en-US" sz="2400" b="1" dirty="0" smtClean="0"/>
              <a:t>Cell wall</a:t>
            </a:r>
            <a:r>
              <a:rPr lang="en-US" sz="2400" dirty="0" smtClean="0"/>
              <a:t>: thick out structure to provide support</a:t>
            </a:r>
          </a:p>
          <a:p>
            <a:pPr lvl="1"/>
            <a:r>
              <a:rPr lang="en-US" sz="2400" b="1" dirty="0" smtClean="0"/>
              <a:t>Large Vacuole</a:t>
            </a:r>
            <a:r>
              <a:rPr lang="en-US" sz="2400" dirty="0" smtClean="0"/>
              <a:t>: stores water and other substances</a:t>
            </a:r>
          </a:p>
          <a:p>
            <a:pPr lvl="1"/>
            <a:r>
              <a:rPr lang="en-US" sz="2400" b="1" dirty="0" smtClean="0"/>
              <a:t>Chloroplasts</a:t>
            </a:r>
            <a:r>
              <a:rPr lang="en-US" sz="2400" dirty="0" smtClean="0"/>
              <a:t>: capture the energy in sunlight. This is also where photosynthesis happens.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54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2128"/>
            <a:ext cx="7543800" cy="1050071"/>
          </a:xfrm>
        </p:spPr>
        <p:txBody>
          <a:bodyPr/>
          <a:lstStyle/>
          <a:p>
            <a:pPr algn="ctr"/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2708"/>
            <a:ext cx="91440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Photosynthesis is a chemical reaction that uses the </a:t>
            </a:r>
            <a:r>
              <a:rPr lang="en-US" sz="2800" b="1" dirty="0" smtClean="0"/>
              <a:t>energy of sunlight </a:t>
            </a:r>
            <a:r>
              <a:rPr lang="en-US" sz="2800" dirty="0" smtClean="0"/>
              <a:t>to change carbon dioxide and water into </a:t>
            </a:r>
            <a:r>
              <a:rPr lang="en-US" sz="2800" b="1" dirty="0" smtClean="0"/>
              <a:t>sugar and oxygen.</a:t>
            </a:r>
          </a:p>
          <a:p>
            <a:pPr lvl="1"/>
            <a:r>
              <a:rPr lang="en-US" sz="2400" dirty="0" smtClean="0"/>
              <a:t>Plants take </a:t>
            </a:r>
            <a:r>
              <a:rPr lang="en-US" sz="2400" b="1" dirty="0" smtClean="0"/>
              <a:t>CO2 from the air</a:t>
            </a:r>
          </a:p>
          <a:p>
            <a:pPr lvl="1"/>
            <a:r>
              <a:rPr lang="en-US" sz="2400" dirty="0" smtClean="0"/>
              <a:t>And absorb water through their </a:t>
            </a:r>
            <a:r>
              <a:rPr lang="en-US" sz="2400" b="1" dirty="0" smtClean="0"/>
              <a:t>roots</a:t>
            </a:r>
          </a:p>
          <a:p>
            <a:pPr lvl="1"/>
            <a:r>
              <a:rPr lang="en-US" sz="2400" dirty="0" smtClean="0"/>
              <a:t>Light energy comes from the </a:t>
            </a:r>
            <a:r>
              <a:rPr lang="en-US" sz="2400" b="1" dirty="0" smtClean="0"/>
              <a:t>Sun.</a:t>
            </a:r>
          </a:p>
          <a:p>
            <a:pPr lvl="1"/>
            <a:r>
              <a:rPr lang="en-US" sz="2400" dirty="0" smtClean="0"/>
              <a:t>Plants need the </a:t>
            </a:r>
            <a:r>
              <a:rPr lang="en-US" sz="2400" b="1" dirty="0" smtClean="0"/>
              <a:t>sugar</a:t>
            </a:r>
            <a:r>
              <a:rPr lang="en-US" sz="2400" dirty="0" smtClean="0"/>
              <a:t> produced by </a:t>
            </a:r>
            <a:r>
              <a:rPr lang="en-US" sz="2400" b="1" dirty="0" smtClean="0"/>
              <a:t>photosynthesis</a:t>
            </a:r>
            <a:r>
              <a:rPr lang="en-US" sz="2400" dirty="0" smtClean="0"/>
              <a:t> for food.</a:t>
            </a:r>
          </a:p>
          <a:p>
            <a:pPr lvl="1"/>
            <a:r>
              <a:rPr lang="en-US" sz="2400" dirty="0" smtClean="0"/>
              <a:t>Oxygen is also produced and </a:t>
            </a:r>
            <a:r>
              <a:rPr lang="en-US" sz="2400" b="1" dirty="0" smtClean="0"/>
              <a:t>released into the air.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398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36085"/>
            <a:ext cx="7543800" cy="103611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Animal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2267"/>
            <a:ext cx="9144000" cy="3886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Animal cells have organelles that carry out life processes.</a:t>
            </a:r>
          </a:p>
          <a:p>
            <a:pPr lvl="1"/>
            <a:r>
              <a:rPr lang="en-US" sz="2800" dirty="0" smtClean="0"/>
              <a:t>They have cell membranes that controls </a:t>
            </a:r>
            <a:r>
              <a:rPr lang="en-US" sz="2800" b="1" dirty="0" smtClean="0"/>
              <a:t>movement of substances</a:t>
            </a:r>
            <a:r>
              <a:rPr lang="en-US" sz="2800" dirty="0" smtClean="0"/>
              <a:t> into and out of the cell.</a:t>
            </a:r>
          </a:p>
          <a:p>
            <a:pPr lvl="1"/>
            <a:r>
              <a:rPr lang="en-US" sz="2800" dirty="0" smtClean="0"/>
              <a:t>Vesicles break down </a:t>
            </a:r>
            <a:r>
              <a:rPr lang="en-US" sz="2800" b="1" dirty="0" smtClean="0"/>
              <a:t>waste material</a:t>
            </a:r>
          </a:p>
          <a:p>
            <a:pPr lvl="1"/>
            <a:r>
              <a:rPr lang="en-US" sz="2800" dirty="0" smtClean="0"/>
              <a:t>Nucleus directs cells activities and contains </a:t>
            </a:r>
            <a:r>
              <a:rPr lang="en-US" sz="2800" b="1" dirty="0" smtClean="0"/>
              <a:t>genetic material.</a:t>
            </a:r>
          </a:p>
          <a:p>
            <a:pPr lvl="1"/>
            <a:r>
              <a:rPr lang="en-US" sz="2800" dirty="0" smtClean="0"/>
              <a:t>Mitochondria plays a key role in </a:t>
            </a:r>
            <a:r>
              <a:rPr lang="en-US" sz="2800" b="1" dirty="0" smtClean="0"/>
              <a:t>cellular respiration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223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23688"/>
            <a:ext cx="7543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Photosynthesis &amp; 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6666"/>
            <a:ext cx="9144000" cy="172510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This diagram shows the relationship </a:t>
            </a:r>
            <a:r>
              <a:rPr lang="en-US" sz="2800" b="1" dirty="0" smtClean="0"/>
              <a:t>between photosynthesis and cellular respiration. </a:t>
            </a:r>
          </a:p>
          <a:p>
            <a:pPr lvl="1"/>
            <a:r>
              <a:rPr lang="en-US" sz="2400" dirty="0" smtClean="0"/>
              <a:t>They function together as an </a:t>
            </a:r>
            <a:r>
              <a:rPr lang="en-US" sz="2400" b="1" dirty="0" smtClean="0"/>
              <a:t>important cycle.</a:t>
            </a:r>
          </a:p>
          <a:p>
            <a:pPr lvl="1"/>
            <a:r>
              <a:rPr lang="en-US" sz="2400" dirty="0" smtClean="0"/>
              <a:t>Most living things depend on this </a:t>
            </a:r>
            <a:r>
              <a:rPr lang="en-US" sz="2400" b="1" dirty="0" smtClean="0"/>
              <a:t>cycle to survive.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83" y="2131769"/>
            <a:ext cx="4355940" cy="33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4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ctr"/>
            <a:r>
              <a:rPr lang="en-US" dirty="0" smtClean="0"/>
              <a:t>Cell Quiz Next Block!!!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Complete Worksheet to practice for cell quiz next class.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585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3855"/>
            <a:ext cx="9144000" cy="1273379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rgbClr val="AD0101"/>
                </a:solidFill>
              </a:rPr>
              <a:t>Concept 1 – Scientists classify cells into two types based on the presence or absence of a nucleus</a:t>
            </a:r>
            <a:endParaRPr lang="en-US" sz="34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2709"/>
            <a:ext cx="9144000" cy="23288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scientists have studied millions of cells, they have developed criteria that let them </a:t>
            </a:r>
            <a:r>
              <a:rPr lang="en-US" sz="2800" b="1" dirty="0" smtClean="0"/>
              <a:t>classify cells </a:t>
            </a:r>
            <a:r>
              <a:rPr lang="en-US" sz="2800" dirty="0" smtClean="0"/>
              <a:t>into two main types.</a:t>
            </a:r>
          </a:p>
          <a:p>
            <a:pPr lvl="1"/>
            <a:r>
              <a:rPr lang="en-US" sz="2400" dirty="0" smtClean="0"/>
              <a:t>1. </a:t>
            </a:r>
            <a:r>
              <a:rPr lang="en-US" sz="2400" b="1" dirty="0" smtClean="0"/>
              <a:t>Prokaryotic cells</a:t>
            </a:r>
          </a:p>
          <a:p>
            <a:pPr lvl="1"/>
            <a:r>
              <a:rPr lang="en-US" sz="2400" dirty="0" smtClean="0"/>
              <a:t>2. </a:t>
            </a:r>
            <a:r>
              <a:rPr lang="en-US" sz="2400" b="1" dirty="0" smtClean="0"/>
              <a:t>Eukaryotic cells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8" y="2622437"/>
            <a:ext cx="4438315" cy="2958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82" y="2446421"/>
            <a:ext cx="4477169" cy="313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8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91912"/>
            <a:ext cx="7543800" cy="9802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92708"/>
            <a:ext cx="9144001" cy="18682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prokaryotic cell does not have a </a:t>
            </a:r>
            <a:r>
              <a:rPr lang="en-US" sz="2800" b="1" dirty="0" smtClean="0"/>
              <a:t>separate nucleus.</a:t>
            </a:r>
          </a:p>
          <a:p>
            <a:r>
              <a:rPr lang="en-US" sz="2800" dirty="0" smtClean="0"/>
              <a:t>They are also </a:t>
            </a:r>
            <a:r>
              <a:rPr lang="en-US" sz="2800" b="1" dirty="0" smtClean="0"/>
              <a:t>simpler</a:t>
            </a:r>
            <a:r>
              <a:rPr lang="en-US" sz="2800" dirty="0" smtClean="0"/>
              <a:t> than the other types of cells.</a:t>
            </a:r>
          </a:p>
          <a:p>
            <a:pPr lvl="1"/>
            <a:r>
              <a:rPr lang="en-US" sz="2400" dirty="0" smtClean="0"/>
              <a:t>They have </a:t>
            </a:r>
            <a:r>
              <a:rPr lang="en-US" sz="2400" b="1" dirty="0" smtClean="0"/>
              <a:t>fewer internal structures.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27" y="2056506"/>
            <a:ext cx="5026526" cy="33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47740"/>
            <a:ext cx="7543800" cy="924459"/>
          </a:xfrm>
        </p:spPr>
        <p:txBody>
          <a:bodyPr/>
          <a:lstStyle/>
          <a:p>
            <a:pPr algn="ctr"/>
            <a:r>
              <a:rPr lang="en-US" dirty="0" smtClean="0"/>
              <a:t>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8752"/>
            <a:ext cx="9144000" cy="29848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eukaryotic cell has a </a:t>
            </a:r>
            <a:r>
              <a:rPr lang="en-US" sz="2800" b="1" dirty="0" smtClean="0"/>
              <a:t>nucleus</a:t>
            </a:r>
          </a:p>
          <a:p>
            <a:pPr lvl="1"/>
            <a:r>
              <a:rPr lang="en-US" sz="2400" dirty="0" smtClean="0"/>
              <a:t>This contains the </a:t>
            </a:r>
            <a:r>
              <a:rPr lang="en-US" sz="2400" b="1" dirty="0" smtClean="0"/>
              <a:t>genetic material. </a:t>
            </a:r>
            <a:r>
              <a:rPr lang="en-US" sz="2400" dirty="0" smtClean="0"/>
              <a:t>(example: DNA)</a:t>
            </a:r>
          </a:p>
          <a:p>
            <a:r>
              <a:rPr lang="en-US" sz="2800" dirty="0" smtClean="0"/>
              <a:t>The nucleus is surrounded by a </a:t>
            </a:r>
            <a:r>
              <a:rPr lang="en-US" sz="2800" b="1" dirty="0" smtClean="0"/>
              <a:t>membrane.</a:t>
            </a:r>
          </a:p>
          <a:p>
            <a:r>
              <a:rPr lang="en-US" sz="2800" dirty="0" smtClean="0"/>
              <a:t>Eukaryotic cells also contain other internal structures called </a:t>
            </a:r>
            <a:r>
              <a:rPr lang="en-US" sz="2800" b="1" dirty="0" smtClean="0"/>
              <a:t>organelles.</a:t>
            </a:r>
          </a:p>
          <a:p>
            <a:pPr lvl="1"/>
            <a:r>
              <a:rPr lang="en-US" sz="2400" dirty="0" smtClean="0"/>
              <a:t>These carry out </a:t>
            </a:r>
            <a:r>
              <a:rPr lang="en-US" sz="2400" b="1" dirty="0" smtClean="0"/>
              <a:t>cell processes.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326105"/>
            <a:ext cx="4356851" cy="30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5053"/>
            <a:ext cx="9144000" cy="141294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Table 1.2 – Comparing Prokaryotic and Eukaryotic Cells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37075"/>
              </p:ext>
            </p:extLst>
          </p:nvPr>
        </p:nvGraphicFramePr>
        <p:xfrm>
          <a:off x="0" y="642005"/>
          <a:ext cx="9144000" cy="46589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048000"/>
                <a:gridCol w="3048000"/>
              </a:tblGrid>
              <a:tr h="7304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Characteristic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Prokaryotic Cell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Eukaryotic Cell</a:t>
                      </a:r>
                      <a:endParaRPr lang="en-US" sz="2800" b="1" dirty="0"/>
                    </a:p>
                  </a:txBody>
                  <a:tcPr/>
                </a:tc>
              </a:tr>
              <a:tr h="730404"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material contained in nucleus surrounded by membrane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No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/>
                </a:tc>
              </a:tr>
              <a:tr h="730404">
                <a:tc>
                  <a:txBody>
                    <a:bodyPr/>
                    <a:lstStyle/>
                    <a:p>
                      <a:r>
                        <a:rPr lang="en-US" dirty="0" smtClean="0"/>
                        <a:t>Organelles surrounded by membranes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No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/>
                </a:tc>
              </a:tr>
              <a:tr h="730404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r>
                        <a:rPr lang="en-US" baseline="0" dirty="0" smtClean="0"/>
                        <a:t> and complexity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Smaller &amp; less complex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About</a:t>
                      </a:r>
                      <a:r>
                        <a:rPr lang="en-US" sz="2400" b="1" baseline="0" dirty="0" smtClean="0"/>
                        <a:t> 10x larger &amp; more complex</a:t>
                      </a:r>
                      <a:endParaRPr lang="en-US" sz="2400" b="1" dirty="0"/>
                    </a:p>
                  </a:txBody>
                  <a:tcPr/>
                </a:tc>
              </a:tr>
              <a:tr h="730404">
                <a:tc>
                  <a:txBody>
                    <a:bodyPr/>
                    <a:lstStyle/>
                    <a:p>
                      <a:r>
                        <a:rPr lang="en-US" dirty="0" smtClean="0"/>
                        <a:t>Can carry out all processes needed to stay alive.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Yes</a:t>
                      </a:r>
                      <a:endParaRPr lang="en-US" sz="2400" b="1" dirty="0"/>
                    </a:p>
                  </a:txBody>
                  <a:tcPr/>
                </a:tc>
              </a:tr>
              <a:tr h="730404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Bacteria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Plant &amp; animal cells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97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AD0101"/>
                </a:solidFill>
              </a:rPr>
              <a:t>Concept 2 – Bacteria are </a:t>
            </a:r>
            <a:r>
              <a:rPr lang="en-US" dirty="0">
                <a:solidFill>
                  <a:srgbClr val="AD0101"/>
                </a:solidFill>
              </a:rPr>
              <a:t>p</a:t>
            </a:r>
            <a:r>
              <a:rPr lang="en-US" dirty="0" smtClean="0">
                <a:solidFill>
                  <a:srgbClr val="AD0101"/>
                </a:solidFill>
              </a:rPr>
              <a:t>rokaryotic cells</a:t>
            </a:r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0993"/>
            <a:ext cx="9042826" cy="299680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Describing Bacteria</a:t>
            </a:r>
          </a:p>
          <a:p>
            <a:r>
              <a:rPr lang="en-US" dirty="0" smtClean="0"/>
              <a:t>Observe the different types of bacteria shown. How would you describe each cell? How are they similar/different?</a:t>
            </a:r>
            <a:endParaRPr lang="en-US" dirty="0"/>
          </a:p>
          <a:p>
            <a:r>
              <a:rPr lang="en-US" dirty="0" smtClean="0"/>
              <a:t>Could you live in boiling water or super-salty lakes? You could if you belonged to </a:t>
            </a:r>
            <a:r>
              <a:rPr lang="en-US" b="1" dirty="0" err="1" smtClean="0"/>
              <a:t>archaea</a:t>
            </a:r>
            <a:r>
              <a:rPr lang="en-US" b="1" dirty="0" smtClean="0"/>
              <a:t>. </a:t>
            </a:r>
            <a:r>
              <a:rPr lang="en-US" dirty="0" smtClean="0"/>
              <a:t>They live in </a:t>
            </a:r>
            <a:r>
              <a:rPr lang="en-US" b="1" dirty="0" smtClean="0"/>
              <a:t>extreme environments.</a:t>
            </a:r>
          </a:p>
          <a:p>
            <a:pPr lvl="1"/>
            <a:r>
              <a:rPr lang="en-US" dirty="0" smtClean="0"/>
              <a:t>You’re probably more familiar with the other group of prokaryotes: </a:t>
            </a:r>
            <a:r>
              <a:rPr lang="en-US" b="1" dirty="0" smtClean="0"/>
              <a:t>bacteria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264" y="0"/>
            <a:ext cx="3274863" cy="2378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99" y="0"/>
            <a:ext cx="3360042" cy="2378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84" y="0"/>
            <a:ext cx="3562082" cy="23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5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15781"/>
              </p:ext>
            </p:extLst>
          </p:nvPr>
        </p:nvGraphicFramePr>
        <p:xfrm>
          <a:off x="0" y="460570"/>
          <a:ext cx="9144000" cy="57920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72000"/>
                <a:gridCol w="4572000"/>
              </a:tblGrid>
              <a:tr h="7362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Bacteria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Archaea</a:t>
                      </a:r>
                      <a:endParaRPr lang="en-US" sz="3600" dirty="0"/>
                    </a:p>
                  </a:txBody>
                  <a:tcPr/>
                </a:tc>
              </a:tr>
              <a:tr h="5055840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800" dirty="0" smtClean="0"/>
                        <a:t>Lack a </a:t>
                      </a:r>
                      <a:r>
                        <a:rPr lang="en-US" sz="2800" b="1" dirty="0" smtClean="0"/>
                        <a:t>nucleus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800" dirty="0" smtClean="0"/>
                        <a:t>Has a cell wall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800" dirty="0" smtClean="0"/>
                        <a:t>Has a </a:t>
                      </a:r>
                      <a:r>
                        <a:rPr lang="en-US" sz="2800" b="1" dirty="0" smtClean="0"/>
                        <a:t>cell membrane</a:t>
                      </a:r>
                      <a:r>
                        <a:rPr lang="en-US" sz="2800" dirty="0" smtClean="0"/>
                        <a:t> that surrounds cytoplasm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800" dirty="0" smtClean="0"/>
                        <a:t>Genetic</a:t>
                      </a:r>
                      <a:r>
                        <a:rPr lang="en-US" sz="2800" baseline="0" dirty="0" smtClean="0"/>
                        <a:t> material, and protein-making structures called </a:t>
                      </a:r>
                      <a:r>
                        <a:rPr lang="en-US" sz="2800" b="1" baseline="0" dirty="0" smtClean="0"/>
                        <a:t>ribosomes</a:t>
                      </a:r>
                      <a:r>
                        <a:rPr lang="en-US" sz="2800" baseline="0" dirty="0" smtClean="0"/>
                        <a:t> float within the </a:t>
                      </a:r>
                      <a:r>
                        <a:rPr lang="en-US" sz="2800" b="1" baseline="0" dirty="0" smtClean="0"/>
                        <a:t>cytoplasm.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800" baseline="0" dirty="0" smtClean="0"/>
                        <a:t>Some have </a:t>
                      </a:r>
                      <a:r>
                        <a:rPr lang="en-US" sz="2800" b="1" baseline="0" dirty="0" smtClean="0"/>
                        <a:t>flagella</a:t>
                      </a:r>
                      <a:r>
                        <a:rPr lang="en-US" sz="2800" baseline="0" dirty="0" smtClean="0"/>
                        <a:t> for movement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800" dirty="0" smtClean="0"/>
                        <a:t>Lack a nucleus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800" dirty="0" smtClean="0"/>
                        <a:t>Has a </a:t>
                      </a:r>
                      <a:r>
                        <a:rPr lang="en-US" sz="2800" b="1" dirty="0" smtClean="0"/>
                        <a:t>cell wall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800" dirty="0" smtClean="0"/>
                        <a:t>Has a cell membrane that surrounds </a:t>
                      </a:r>
                      <a:r>
                        <a:rPr lang="en-US" sz="2800" b="1" dirty="0" smtClean="0"/>
                        <a:t>cytoplasm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800" dirty="0" smtClean="0"/>
                        <a:t>Molecules</a:t>
                      </a:r>
                      <a:r>
                        <a:rPr lang="en-US" sz="2800" baseline="0" dirty="0" smtClean="0"/>
                        <a:t> found in </a:t>
                      </a:r>
                      <a:r>
                        <a:rPr lang="en-US" sz="2800" baseline="0" dirty="0" err="1" smtClean="0"/>
                        <a:t>archaea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="1" baseline="0" dirty="0" smtClean="0"/>
                        <a:t>resemble </a:t>
                      </a:r>
                      <a:r>
                        <a:rPr lang="en-US" sz="2800" baseline="0" dirty="0" smtClean="0"/>
                        <a:t>molecules found in </a:t>
                      </a:r>
                      <a:r>
                        <a:rPr lang="en-US" sz="2800" b="1" baseline="0" dirty="0" smtClean="0"/>
                        <a:t>eukaryotes.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800" baseline="0" dirty="0" smtClean="0"/>
                        <a:t>Also have molecules that are </a:t>
                      </a:r>
                      <a:r>
                        <a:rPr lang="en-US" sz="2800" b="1" baseline="0" dirty="0" smtClean="0"/>
                        <a:t>not found in any other organism.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31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AD0101"/>
                </a:solidFill>
              </a:rPr>
              <a:t>Concept 3 – Plant &amp; animal cells are eukaryotic cells</a:t>
            </a:r>
            <a:endParaRPr lang="en-US" sz="48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93934"/>
            <a:ext cx="9144000" cy="1543386"/>
          </a:xfrm>
        </p:spPr>
        <p:txBody>
          <a:bodyPr/>
          <a:lstStyle/>
          <a:p>
            <a:r>
              <a:rPr lang="en-US" dirty="0" smtClean="0"/>
              <a:t>Above is an example of a plant cell and animal cell.</a:t>
            </a:r>
          </a:p>
          <a:p>
            <a:pPr lvl="1"/>
            <a:r>
              <a:rPr lang="en-US" dirty="0" smtClean="0"/>
              <a:t>Talk with a partner and discuss similarities and differences between the two.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68" y="0"/>
            <a:ext cx="4608631" cy="4118154"/>
          </a:xfrm>
          <a:prstGeom prst="rect">
            <a:avLst/>
          </a:prstGeom>
        </p:spPr>
      </p:pic>
      <p:pic>
        <p:nvPicPr>
          <p:cNvPr id="7" name="Picture 4" descr="FG04_16"/>
          <p:cNvPicPr>
            <a:picLocks noChangeAspect="1" noChangeArrowheads="1"/>
          </p:cNvPicPr>
          <p:nvPr/>
        </p:nvPicPr>
        <p:blipFill>
          <a:blip r:embed="rId3"/>
          <a:srcRect t="8440" r="30559" b="8975"/>
          <a:stretch>
            <a:fillRect/>
          </a:stretch>
        </p:blipFill>
        <p:spPr bwMode="auto">
          <a:xfrm>
            <a:off x="-418650" y="-1"/>
            <a:ext cx="5009715" cy="41181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418650" y="0"/>
            <a:ext cx="2274662" cy="68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18650" y="683881"/>
            <a:ext cx="1130354" cy="1172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5465" y="0"/>
            <a:ext cx="1269903" cy="37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222" y="2568043"/>
            <a:ext cx="279100" cy="30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368" y="0"/>
            <a:ext cx="4608631" cy="4118154"/>
          </a:xfrm>
          <a:prstGeom prst="rect">
            <a:avLst/>
          </a:prstGeom>
        </p:spPr>
      </p:pic>
      <p:pic>
        <p:nvPicPr>
          <p:cNvPr id="7" name="Picture 4" descr="FG04_16"/>
          <p:cNvPicPr>
            <a:picLocks noChangeAspect="1" noChangeArrowheads="1"/>
          </p:cNvPicPr>
          <p:nvPr/>
        </p:nvPicPr>
        <p:blipFill>
          <a:blip r:embed="rId3"/>
          <a:srcRect t="8440" r="30559" b="8975"/>
          <a:stretch>
            <a:fillRect/>
          </a:stretch>
        </p:blipFill>
        <p:spPr bwMode="auto">
          <a:xfrm>
            <a:off x="-418650" y="-1"/>
            <a:ext cx="5009715" cy="41181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418650" y="0"/>
            <a:ext cx="2274662" cy="68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418650" y="683881"/>
            <a:ext cx="1130354" cy="1172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5465" y="0"/>
            <a:ext cx="1269903" cy="37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91905"/>
              </p:ext>
            </p:extLst>
          </p:nvPr>
        </p:nvGraphicFramePr>
        <p:xfrm>
          <a:off x="-2" y="4203214"/>
          <a:ext cx="9144000" cy="265478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595628"/>
                <a:gridCol w="6548372"/>
              </a:tblGrid>
              <a:tr h="559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Cell Organelles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Structure &amp; Function</a:t>
                      </a:r>
                      <a:endParaRPr lang="en-US" sz="2400" dirty="0"/>
                    </a:p>
                  </a:txBody>
                  <a:tcPr/>
                </a:tc>
              </a:tr>
              <a:tr h="1047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A. </a:t>
                      </a:r>
                      <a:r>
                        <a:rPr lang="en-US" sz="2000" b="1" dirty="0" smtClean="0"/>
                        <a:t>Cell Membrane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Surrounds &amp; protects the contents of the cell.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Helps control movement of food, wastes, &amp; other substances in and out of the cell</a:t>
                      </a:r>
                      <a:endParaRPr lang="en-US" sz="2000" dirty="0"/>
                    </a:p>
                  </a:txBody>
                  <a:tcPr/>
                </a:tc>
              </a:tr>
              <a:tr h="1047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B. </a:t>
                      </a:r>
                      <a:r>
                        <a:rPr lang="en-US" sz="2000" b="1" dirty="0" smtClean="0"/>
                        <a:t>Cytoplasm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dirty="0" smtClean="0"/>
                        <a:t>Jelly-like</a:t>
                      </a:r>
                      <a:r>
                        <a:rPr lang="en-US" sz="2000" baseline="0" dirty="0" smtClean="0"/>
                        <a:t> fluid in which internal organelles float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624177" y="2554086"/>
            <a:ext cx="279100" cy="348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91065" y="0"/>
            <a:ext cx="4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0101"/>
                </a:solidFill>
              </a:rPr>
              <a:t>A</a:t>
            </a:r>
            <a:endParaRPr lang="en-US" sz="2800" b="1" dirty="0">
              <a:solidFill>
                <a:srgbClr val="AD010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16719" y="523220"/>
            <a:ext cx="474346" cy="45375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4018" y="523220"/>
            <a:ext cx="432604" cy="45375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12121" y="976973"/>
            <a:ext cx="37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AD0101"/>
                </a:solidFill>
              </a:rPr>
              <a:t>B</a:t>
            </a:r>
            <a:endParaRPr lang="en-US" sz="2800" b="1" dirty="0">
              <a:solidFill>
                <a:srgbClr val="AD010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16719" y="1284021"/>
            <a:ext cx="711521" cy="21617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88906" y="1408190"/>
            <a:ext cx="844275" cy="685323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5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3268</TotalTime>
  <Words>786</Words>
  <Application>Microsoft Macintosh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Newsprint</vt:lpstr>
      <vt:lpstr>1.3 – How are cells different from one another?</vt:lpstr>
      <vt:lpstr>Concept 1 – Scientists classify cells into two types based on the presence or absence of a nucleus</vt:lpstr>
      <vt:lpstr>Prokaryotic Cells</vt:lpstr>
      <vt:lpstr>Eukaryotic Cells</vt:lpstr>
      <vt:lpstr>Table 1.2 – Comparing Prokaryotic and Eukaryotic Cells</vt:lpstr>
      <vt:lpstr>Concept 2 – Bacteria are prokaryotic cells</vt:lpstr>
      <vt:lpstr>PowerPoint Presentation</vt:lpstr>
      <vt:lpstr>Concept 3 – Plant &amp; animal cells are eukaryotic cells</vt:lpstr>
      <vt:lpstr>PowerPoint Presentation</vt:lpstr>
      <vt:lpstr>PowerPoint Presentation</vt:lpstr>
      <vt:lpstr>PowerPoint Presentation</vt:lpstr>
      <vt:lpstr>PowerPoint Presentation</vt:lpstr>
      <vt:lpstr>Plant Cells</vt:lpstr>
      <vt:lpstr>Photosynthesis</vt:lpstr>
      <vt:lpstr>Animal Cells</vt:lpstr>
      <vt:lpstr>Photosynthesis &amp; Cellular Respiration</vt:lpstr>
      <vt:lpstr>Cell Quiz Next Block!!!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– How are cells different from one another?</dc:title>
  <dc:creator>Danielle Martel</dc:creator>
  <cp:lastModifiedBy>Danielle Martel</cp:lastModifiedBy>
  <cp:revision>25</cp:revision>
  <dcterms:created xsi:type="dcterms:W3CDTF">2017-07-10T18:48:59Z</dcterms:created>
  <dcterms:modified xsi:type="dcterms:W3CDTF">2017-10-02T23:39:54Z</dcterms:modified>
</cp:coreProperties>
</file>