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2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CA"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17-09-24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17-09-24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17-09-24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17-09-24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CA"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17-09-24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17-09-24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17-09-24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17-09-24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17-09-24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CA"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17-09-24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CA"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17-09-24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17-09-24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15374"/>
            <a:ext cx="9144000" cy="1671146"/>
          </a:xfrm>
        </p:spPr>
        <p:txBody>
          <a:bodyPr/>
          <a:lstStyle/>
          <a:p>
            <a:pPr algn="ctr"/>
            <a:r>
              <a:rPr lang="en-US" sz="6000" dirty="0" smtClean="0"/>
              <a:t>1.2 – Where do living things come from?</a:t>
            </a:r>
            <a:endParaRPr lang="en-US" sz="6000" dirty="0"/>
          </a:p>
        </p:txBody>
      </p:sp>
      <p:sp>
        <p:nvSpPr>
          <p:cNvPr id="3" name="Subtitle 2"/>
          <p:cNvSpPr>
            <a:spLocks noGrp="1"/>
          </p:cNvSpPr>
          <p:nvPr>
            <p:ph type="subTitle" idx="1"/>
          </p:nvPr>
        </p:nvSpPr>
        <p:spPr>
          <a:xfrm>
            <a:off x="762000" y="5062149"/>
            <a:ext cx="6858000" cy="990600"/>
          </a:xfrm>
        </p:spPr>
        <p:txBody>
          <a:bodyPr/>
          <a:lstStyle/>
          <a:p>
            <a:r>
              <a:rPr lang="en-US" dirty="0" smtClean="0"/>
              <a:t>Ms. Martel</a:t>
            </a:r>
            <a:endParaRPr lang="en-US" dirty="0"/>
          </a:p>
        </p:txBody>
      </p:sp>
    </p:spTree>
    <p:extLst>
      <p:ext uri="{BB962C8B-B14F-4D97-AF65-F5344CB8AC3E}">
        <p14:creationId xmlns:p14="http://schemas.microsoft.com/office/powerpoint/2010/main" val="117823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25579"/>
            <a:ext cx="9144000" cy="1332420"/>
          </a:xfrm>
        </p:spPr>
        <p:txBody>
          <a:bodyPr>
            <a:noAutofit/>
          </a:bodyPr>
          <a:lstStyle/>
          <a:p>
            <a:pPr algn="ctr"/>
            <a:r>
              <a:rPr lang="en-US" sz="4800" dirty="0" smtClean="0">
                <a:solidFill>
                  <a:schemeClr val="accent1"/>
                </a:solidFill>
              </a:rPr>
              <a:t>Concept 1 – Living things come only from other living things</a:t>
            </a:r>
            <a:endParaRPr lang="en-US" sz="4800" dirty="0">
              <a:solidFill>
                <a:schemeClr val="accent1"/>
              </a:solidFill>
            </a:endParaRPr>
          </a:p>
        </p:txBody>
      </p:sp>
      <p:sp>
        <p:nvSpPr>
          <p:cNvPr id="3" name="Content Placeholder 2"/>
          <p:cNvSpPr>
            <a:spLocks noGrp="1"/>
          </p:cNvSpPr>
          <p:nvPr>
            <p:ph idx="1"/>
          </p:nvPr>
        </p:nvSpPr>
        <p:spPr>
          <a:xfrm>
            <a:off x="113442" y="429015"/>
            <a:ext cx="8817750" cy="2462024"/>
          </a:xfrm>
        </p:spPr>
        <p:txBody>
          <a:bodyPr>
            <a:noAutofit/>
          </a:bodyPr>
          <a:lstStyle/>
          <a:p>
            <a:r>
              <a:rPr lang="en-US" sz="2800" dirty="0" smtClean="0"/>
              <a:t>Robert Hooke was a British scientist in the 17</a:t>
            </a:r>
            <a:r>
              <a:rPr lang="en-US" sz="2800" baseline="30000" dirty="0" smtClean="0"/>
              <a:t>th</a:t>
            </a:r>
            <a:r>
              <a:rPr lang="en-US" sz="2800" dirty="0" smtClean="0"/>
              <a:t> century.</a:t>
            </a:r>
          </a:p>
          <a:p>
            <a:pPr lvl="1"/>
            <a:r>
              <a:rPr lang="en-US" sz="2400" dirty="0" smtClean="0"/>
              <a:t>In the 1660’s, he created a </a:t>
            </a:r>
            <a:r>
              <a:rPr lang="en-US" sz="2400" b="1" dirty="0" smtClean="0"/>
              <a:t>microscope</a:t>
            </a:r>
            <a:r>
              <a:rPr lang="en-US" sz="2400" dirty="0" smtClean="0"/>
              <a:t> to observe </a:t>
            </a:r>
            <a:r>
              <a:rPr lang="en-US" sz="2400" b="1" dirty="0" smtClean="0"/>
              <a:t>tree bark.</a:t>
            </a:r>
          </a:p>
          <a:p>
            <a:pPr lvl="1"/>
            <a:r>
              <a:rPr lang="en-US" sz="2400" dirty="0" smtClean="0"/>
              <a:t>He called the structures he saw </a:t>
            </a:r>
            <a:r>
              <a:rPr lang="en-US" sz="2400" b="1" dirty="0" smtClean="0"/>
              <a:t>cells</a:t>
            </a:r>
            <a:r>
              <a:rPr lang="en-US" sz="2400" dirty="0" smtClean="0"/>
              <a:t>, this term is </a:t>
            </a:r>
            <a:r>
              <a:rPr lang="en-US" sz="2400" b="1" dirty="0" smtClean="0"/>
              <a:t>still used today.</a:t>
            </a:r>
          </a:p>
          <a:p>
            <a:r>
              <a:rPr lang="en-US" sz="2800" dirty="0" smtClean="0"/>
              <a:t>As technology for making microscopes improved, scientists were able to observe and learn more about </a:t>
            </a:r>
            <a:r>
              <a:rPr lang="en-US" sz="2800" b="1" dirty="0" smtClean="0"/>
              <a:t>different types of cells. </a:t>
            </a:r>
            <a:endParaRPr lang="en-US" sz="2800" b="1" dirty="0"/>
          </a:p>
        </p:txBody>
      </p:sp>
      <p:pic>
        <p:nvPicPr>
          <p:cNvPr id="4" name="Picture 3"/>
          <p:cNvPicPr>
            <a:picLocks noChangeAspect="1"/>
          </p:cNvPicPr>
          <p:nvPr/>
        </p:nvPicPr>
        <p:blipFill>
          <a:blip r:embed="rId2"/>
          <a:stretch>
            <a:fillRect/>
          </a:stretch>
        </p:blipFill>
        <p:spPr>
          <a:xfrm>
            <a:off x="4606325" y="2730005"/>
            <a:ext cx="3508306" cy="2596147"/>
          </a:xfrm>
          <a:prstGeom prst="rect">
            <a:avLst/>
          </a:prstGeom>
        </p:spPr>
      </p:pic>
    </p:spTree>
    <p:extLst>
      <p:ext uri="{BB962C8B-B14F-4D97-AF65-F5344CB8AC3E}">
        <p14:creationId xmlns:p14="http://schemas.microsoft.com/office/powerpoint/2010/main" val="413995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7830"/>
            <a:ext cx="7543800" cy="984370"/>
          </a:xfrm>
        </p:spPr>
        <p:txBody>
          <a:bodyPr/>
          <a:lstStyle/>
          <a:p>
            <a:pPr algn="ctr"/>
            <a:r>
              <a:rPr lang="en-US" dirty="0" smtClean="0"/>
              <a:t>The Cell Theory</a:t>
            </a:r>
            <a:endParaRPr lang="en-US" dirty="0"/>
          </a:p>
        </p:txBody>
      </p:sp>
      <p:sp>
        <p:nvSpPr>
          <p:cNvPr id="3" name="Content Placeholder 2"/>
          <p:cNvSpPr>
            <a:spLocks noGrp="1"/>
          </p:cNvSpPr>
          <p:nvPr>
            <p:ph idx="1"/>
          </p:nvPr>
        </p:nvSpPr>
        <p:spPr>
          <a:xfrm>
            <a:off x="153976" y="388579"/>
            <a:ext cx="8763704" cy="4410683"/>
          </a:xfrm>
        </p:spPr>
        <p:txBody>
          <a:bodyPr>
            <a:noAutofit/>
          </a:bodyPr>
          <a:lstStyle/>
          <a:p>
            <a:r>
              <a:rPr lang="en-US" sz="3200" dirty="0" smtClean="0"/>
              <a:t>Scientists agree on three important statements about cells and their </a:t>
            </a:r>
            <a:r>
              <a:rPr lang="en-US" sz="3200" b="1" dirty="0" smtClean="0"/>
              <a:t>connection with living things.</a:t>
            </a:r>
          </a:p>
          <a:p>
            <a:r>
              <a:rPr lang="en-US" sz="3200" dirty="0" smtClean="0"/>
              <a:t>Taken together, these statements about cells are called the</a:t>
            </a:r>
            <a:r>
              <a:rPr lang="en-US" sz="3200" b="1" dirty="0" smtClean="0"/>
              <a:t> cell theory.</a:t>
            </a:r>
          </a:p>
          <a:p>
            <a:pPr lvl="1"/>
            <a:r>
              <a:rPr lang="en-US" sz="2800" dirty="0" smtClean="0"/>
              <a:t>1. All living things are made up of one</a:t>
            </a:r>
            <a:r>
              <a:rPr lang="en-US" sz="2800" b="1" dirty="0" smtClean="0"/>
              <a:t> or more cells.</a:t>
            </a:r>
          </a:p>
          <a:p>
            <a:pPr lvl="1"/>
            <a:r>
              <a:rPr lang="en-US" sz="2800" dirty="0" smtClean="0"/>
              <a:t>2. All new cells come from </a:t>
            </a:r>
            <a:r>
              <a:rPr lang="en-US" sz="2800" b="1" dirty="0" smtClean="0"/>
              <a:t>pre-existing cells.</a:t>
            </a:r>
          </a:p>
          <a:p>
            <a:pPr lvl="1"/>
            <a:r>
              <a:rPr lang="en-US" sz="2800" dirty="0" smtClean="0"/>
              <a:t>3. </a:t>
            </a:r>
            <a:r>
              <a:rPr lang="en-US" sz="2800" dirty="0"/>
              <a:t>T</a:t>
            </a:r>
            <a:r>
              <a:rPr lang="en-US" sz="2800" dirty="0" smtClean="0"/>
              <a:t>he cell is the </a:t>
            </a:r>
            <a:r>
              <a:rPr lang="en-US" sz="2800" b="1" dirty="0" smtClean="0"/>
              <a:t>basic unit of life.</a:t>
            </a:r>
            <a:endParaRPr lang="en-US" sz="2800" b="1" dirty="0"/>
          </a:p>
        </p:txBody>
      </p:sp>
    </p:spTree>
    <p:extLst>
      <p:ext uri="{BB962C8B-B14F-4D97-AF65-F5344CB8AC3E}">
        <p14:creationId xmlns:p14="http://schemas.microsoft.com/office/powerpoint/2010/main" val="347972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5350"/>
            <a:ext cx="9144000" cy="1362650"/>
          </a:xfrm>
        </p:spPr>
        <p:txBody>
          <a:bodyPr>
            <a:noAutofit/>
          </a:bodyPr>
          <a:lstStyle/>
          <a:p>
            <a:pPr algn="ctr"/>
            <a:r>
              <a:rPr lang="en-US" sz="4000" dirty="0" smtClean="0">
                <a:solidFill>
                  <a:srgbClr val="AD0101"/>
                </a:solidFill>
              </a:rPr>
              <a:t>Concept 2 – Scientists debate about whether viruses are living things or not.</a:t>
            </a:r>
            <a:endParaRPr lang="en-US" sz="4000" dirty="0">
              <a:solidFill>
                <a:srgbClr val="AD0101"/>
              </a:solidFill>
            </a:endParaRPr>
          </a:p>
        </p:txBody>
      </p:sp>
      <p:sp>
        <p:nvSpPr>
          <p:cNvPr id="3" name="Content Placeholder 2"/>
          <p:cNvSpPr>
            <a:spLocks noGrp="1"/>
          </p:cNvSpPr>
          <p:nvPr>
            <p:ph idx="1"/>
          </p:nvPr>
        </p:nvSpPr>
        <p:spPr>
          <a:xfrm>
            <a:off x="140463" y="388580"/>
            <a:ext cx="8885309" cy="2543084"/>
          </a:xfrm>
        </p:spPr>
        <p:txBody>
          <a:bodyPr>
            <a:noAutofit/>
          </a:bodyPr>
          <a:lstStyle/>
          <a:p>
            <a:r>
              <a:rPr lang="en-US" sz="2800" dirty="0" smtClean="0"/>
              <a:t>A virus is a strand of </a:t>
            </a:r>
            <a:r>
              <a:rPr lang="en-US" sz="2800" b="1" dirty="0" smtClean="0"/>
              <a:t>genetic material </a:t>
            </a:r>
            <a:r>
              <a:rPr lang="en-US" sz="2800" dirty="0" smtClean="0"/>
              <a:t>surrounded by a layer of protein that can infect and </a:t>
            </a:r>
            <a:r>
              <a:rPr lang="en-US" sz="2800" b="1" dirty="0" smtClean="0"/>
              <a:t>reproduce in a host cell.</a:t>
            </a:r>
          </a:p>
          <a:p>
            <a:r>
              <a:rPr lang="en-US" sz="2800" dirty="0" smtClean="0"/>
              <a:t>Some viruses have a </a:t>
            </a:r>
            <a:r>
              <a:rPr lang="en-US" sz="2800" b="1" dirty="0" smtClean="0"/>
              <a:t>tail-like structure </a:t>
            </a:r>
            <a:r>
              <a:rPr lang="en-US" sz="2800" dirty="0" smtClean="0"/>
              <a:t>and fibers.</a:t>
            </a:r>
          </a:p>
          <a:p>
            <a:r>
              <a:rPr lang="en-US" sz="2800" dirty="0" smtClean="0"/>
              <a:t>Others have a fatty membrane that surrounds the </a:t>
            </a:r>
            <a:r>
              <a:rPr lang="en-US" sz="2800" b="1" dirty="0" smtClean="0"/>
              <a:t>protein coat.</a:t>
            </a:r>
            <a:endParaRPr lang="en-US" sz="2800" b="1" dirty="0"/>
          </a:p>
        </p:txBody>
      </p:sp>
      <p:pic>
        <p:nvPicPr>
          <p:cNvPr id="4" name="Picture 3"/>
          <p:cNvPicPr>
            <a:picLocks noChangeAspect="1"/>
          </p:cNvPicPr>
          <p:nvPr/>
        </p:nvPicPr>
        <p:blipFill>
          <a:blip r:embed="rId2"/>
          <a:stretch>
            <a:fillRect/>
          </a:stretch>
        </p:blipFill>
        <p:spPr>
          <a:xfrm>
            <a:off x="895684" y="3003687"/>
            <a:ext cx="3898539" cy="2625422"/>
          </a:xfrm>
          <a:prstGeom prst="rect">
            <a:avLst/>
          </a:prstGeom>
        </p:spPr>
      </p:pic>
      <p:pic>
        <p:nvPicPr>
          <p:cNvPr id="5" name="Picture 4"/>
          <p:cNvPicPr>
            <a:picLocks noChangeAspect="1"/>
          </p:cNvPicPr>
          <p:nvPr/>
        </p:nvPicPr>
        <p:blipFill>
          <a:blip r:embed="rId3"/>
          <a:stretch>
            <a:fillRect/>
          </a:stretch>
        </p:blipFill>
        <p:spPr>
          <a:xfrm>
            <a:off x="4700644" y="3003469"/>
            <a:ext cx="3494198" cy="2625640"/>
          </a:xfrm>
          <a:prstGeom prst="rect">
            <a:avLst/>
          </a:prstGeom>
        </p:spPr>
      </p:pic>
    </p:spTree>
    <p:extLst>
      <p:ext uri="{BB962C8B-B14F-4D97-AF65-F5344CB8AC3E}">
        <p14:creationId xmlns:p14="http://schemas.microsoft.com/office/powerpoint/2010/main" val="363487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7830"/>
            <a:ext cx="7543800" cy="984370"/>
          </a:xfrm>
        </p:spPr>
        <p:txBody>
          <a:bodyPr/>
          <a:lstStyle/>
          <a:p>
            <a:pPr algn="ctr"/>
            <a:r>
              <a:rPr lang="en-US" dirty="0" smtClean="0"/>
              <a:t>How </a:t>
            </a:r>
            <a:r>
              <a:rPr lang="en-US" dirty="0"/>
              <a:t>V</a:t>
            </a:r>
            <a:r>
              <a:rPr lang="en-US" dirty="0" smtClean="0"/>
              <a:t>iruses Work</a:t>
            </a:r>
            <a:endParaRPr lang="en-US" dirty="0"/>
          </a:p>
        </p:txBody>
      </p:sp>
      <p:sp>
        <p:nvSpPr>
          <p:cNvPr id="3" name="Content Placeholder 2"/>
          <p:cNvSpPr>
            <a:spLocks noGrp="1"/>
          </p:cNvSpPr>
          <p:nvPr>
            <p:ph idx="1"/>
          </p:nvPr>
        </p:nvSpPr>
        <p:spPr>
          <a:xfrm>
            <a:off x="248558" y="375070"/>
            <a:ext cx="8669122" cy="4812760"/>
          </a:xfrm>
        </p:spPr>
        <p:txBody>
          <a:bodyPr>
            <a:noAutofit/>
          </a:bodyPr>
          <a:lstStyle/>
          <a:p>
            <a:r>
              <a:rPr lang="en-US" sz="2800" dirty="0" smtClean="0"/>
              <a:t>Viruses do not contain the </a:t>
            </a:r>
            <a:r>
              <a:rPr lang="en-US" sz="2800" b="1" dirty="0" smtClean="0"/>
              <a:t>cell parts </a:t>
            </a:r>
            <a:r>
              <a:rPr lang="en-US" sz="2800" dirty="0" smtClean="0"/>
              <a:t>that plant and animal cells do.</a:t>
            </a:r>
          </a:p>
          <a:p>
            <a:pPr lvl="1"/>
            <a:r>
              <a:rPr lang="en-US" sz="2400" dirty="0" smtClean="0"/>
              <a:t>They cannot take in </a:t>
            </a:r>
            <a:r>
              <a:rPr lang="en-US" sz="2400" b="1" dirty="0" smtClean="0"/>
              <a:t>nutrients</a:t>
            </a:r>
            <a:r>
              <a:rPr lang="en-US" sz="2400" dirty="0" smtClean="0"/>
              <a:t>, use </a:t>
            </a:r>
            <a:r>
              <a:rPr lang="en-US" sz="2400" b="1" dirty="0" smtClean="0"/>
              <a:t>energy</a:t>
            </a:r>
            <a:r>
              <a:rPr lang="en-US" sz="2400" dirty="0" smtClean="0"/>
              <a:t>, </a:t>
            </a:r>
            <a:r>
              <a:rPr lang="en-US" sz="2400" b="1" dirty="0" smtClean="0"/>
              <a:t>produce wastes</a:t>
            </a:r>
            <a:r>
              <a:rPr lang="en-US" sz="2400" dirty="0" smtClean="0"/>
              <a:t>, or even </a:t>
            </a:r>
            <a:r>
              <a:rPr lang="en-US" sz="2400" b="1" dirty="0" smtClean="0"/>
              <a:t>reproduce</a:t>
            </a:r>
            <a:r>
              <a:rPr lang="en-US" sz="2400" dirty="0" smtClean="0"/>
              <a:t> on their own.</a:t>
            </a:r>
          </a:p>
          <a:p>
            <a:pPr lvl="1"/>
            <a:r>
              <a:rPr lang="en-US" sz="2400" dirty="0" smtClean="0"/>
              <a:t>Viruses must be </a:t>
            </a:r>
            <a:r>
              <a:rPr lang="en-US" sz="2400" b="1" dirty="0" smtClean="0"/>
              <a:t>inside the cell </a:t>
            </a:r>
            <a:r>
              <a:rPr lang="en-US" sz="2400" dirty="0" smtClean="0"/>
              <a:t>of another organism, a host, to reproduce.</a:t>
            </a:r>
          </a:p>
          <a:p>
            <a:r>
              <a:rPr lang="en-US" sz="2800" dirty="0" smtClean="0"/>
              <a:t>Viruses are </a:t>
            </a:r>
            <a:r>
              <a:rPr lang="en-US" sz="2800" b="1" dirty="0" smtClean="0"/>
              <a:t>dormant </a:t>
            </a:r>
            <a:r>
              <a:rPr lang="en-US" sz="2800" dirty="0" smtClean="0"/>
              <a:t>when they are not in a host, they are not capable of carrying out </a:t>
            </a:r>
            <a:r>
              <a:rPr lang="en-US" sz="2800" b="1" dirty="0" smtClean="0"/>
              <a:t>any life functions. </a:t>
            </a:r>
          </a:p>
          <a:p>
            <a:pPr lvl="1"/>
            <a:r>
              <a:rPr lang="en-US" sz="2400" dirty="0" smtClean="0"/>
              <a:t>They can stay dormant for hours, days, or even months.</a:t>
            </a:r>
          </a:p>
          <a:p>
            <a:r>
              <a:rPr lang="en-US" sz="2800" dirty="0" smtClean="0"/>
              <a:t>Once they reach a host, they </a:t>
            </a:r>
            <a:r>
              <a:rPr lang="en-US" sz="2800" b="1" dirty="0" smtClean="0"/>
              <a:t>use its cells to reproduce.</a:t>
            </a:r>
          </a:p>
          <a:p>
            <a:pPr lvl="1"/>
            <a:r>
              <a:rPr lang="en-US" sz="2400" dirty="0" smtClean="0"/>
              <a:t>That is all viruses do inside the host: </a:t>
            </a:r>
            <a:r>
              <a:rPr lang="en-US" sz="2400" b="1" dirty="0" smtClean="0"/>
              <a:t>reproduce.</a:t>
            </a:r>
            <a:endParaRPr lang="en-US" sz="2400" b="1" dirty="0"/>
          </a:p>
        </p:txBody>
      </p:sp>
    </p:spTree>
    <p:extLst>
      <p:ext uri="{BB962C8B-B14F-4D97-AF65-F5344CB8AC3E}">
        <p14:creationId xmlns:p14="http://schemas.microsoft.com/office/powerpoint/2010/main" val="30862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7800"/>
            <a:ext cx="9144000" cy="1600200"/>
          </a:xfrm>
        </p:spPr>
        <p:txBody>
          <a:bodyPr>
            <a:normAutofit/>
          </a:bodyPr>
          <a:lstStyle/>
          <a:p>
            <a:pPr algn="ctr"/>
            <a:r>
              <a:rPr lang="en-US" sz="4400" dirty="0" smtClean="0"/>
              <a:t>How Recent Evidence Has Changed How Scientists View Viruses</a:t>
            </a:r>
            <a:endParaRPr lang="en-US" sz="4400" dirty="0"/>
          </a:p>
        </p:txBody>
      </p:sp>
      <p:sp>
        <p:nvSpPr>
          <p:cNvPr id="3" name="Content Placeholder 2"/>
          <p:cNvSpPr>
            <a:spLocks noGrp="1"/>
          </p:cNvSpPr>
          <p:nvPr>
            <p:ph idx="1"/>
          </p:nvPr>
        </p:nvSpPr>
        <p:spPr>
          <a:xfrm>
            <a:off x="181000" y="629211"/>
            <a:ext cx="8831262" cy="3886200"/>
          </a:xfrm>
        </p:spPr>
        <p:txBody>
          <a:bodyPr>
            <a:noAutofit/>
          </a:bodyPr>
          <a:lstStyle/>
          <a:p>
            <a:r>
              <a:rPr lang="en-US" sz="3200" dirty="0" smtClean="0"/>
              <a:t>Most scientists do not consider viruses to be alive, because they do not have the </a:t>
            </a:r>
            <a:r>
              <a:rPr lang="en-US" sz="3200" b="1" dirty="0" smtClean="0"/>
              <a:t>characteristics of living things.</a:t>
            </a:r>
          </a:p>
          <a:p>
            <a:r>
              <a:rPr lang="en-US" sz="3200" dirty="0" smtClean="0"/>
              <a:t>They cannot even reproduce without hijacking the </a:t>
            </a:r>
            <a:r>
              <a:rPr lang="en-US" sz="3200" b="1" dirty="0" smtClean="0"/>
              <a:t>structures and processes of host cells. </a:t>
            </a:r>
          </a:p>
          <a:p>
            <a:pPr lvl="1"/>
            <a:r>
              <a:rPr lang="en-US" sz="2800" dirty="0" smtClean="0"/>
              <a:t>In the last few decades, there have been discoveries that support the notion that viruses </a:t>
            </a:r>
            <a:r>
              <a:rPr lang="en-US" sz="2800" b="1" dirty="0" smtClean="0"/>
              <a:t>can be considered living.</a:t>
            </a:r>
            <a:endParaRPr lang="en-US" sz="2800" b="1" dirty="0"/>
          </a:p>
        </p:txBody>
      </p:sp>
    </p:spTree>
    <p:extLst>
      <p:ext uri="{BB962C8B-B14F-4D97-AF65-F5344CB8AC3E}">
        <p14:creationId xmlns:p14="http://schemas.microsoft.com/office/powerpoint/2010/main" val="419386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3336963"/>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1071" y="3512593"/>
            <a:ext cx="3161722" cy="2554545"/>
          </a:xfrm>
          <a:prstGeom prst="rect">
            <a:avLst/>
          </a:prstGeom>
          <a:noFill/>
        </p:spPr>
        <p:txBody>
          <a:bodyPr wrap="square" rtlCol="0">
            <a:spAutoFit/>
          </a:bodyPr>
          <a:lstStyle/>
          <a:p>
            <a:r>
              <a:rPr lang="en-US" sz="2000" b="1" dirty="0" smtClean="0"/>
              <a:t>1992-2008 </a:t>
            </a:r>
            <a:r>
              <a:rPr lang="en-US" sz="2000" dirty="0" smtClean="0"/>
              <a:t>– Scientists discover and research the largest and most complex virus to date: the </a:t>
            </a:r>
            <a:r>
              <a:rPr lang="en-US" sz="2000" dirty="0" err="1" smtClean="0"/>
              <a:t>Mimivirus</a:t>
            </a:r>
            <a:r>
              <a:rPr lang="en-US" sz="2000" dirty="0" smtClean="0"/>
              <a:t>. It has 5x as much genetic material as other viruses.</a:t>
            </a:r>
          </a:p>
          <a:p>
            <a:r>
              <a:rPr lang="en-US" sz="2000" dirty="0" smtClean="0"/>
              <a:t>Some of the genetic material has never been seen before.</a:t>
            </a:r>
            <a:endParaRPr lang="en-US" sz="2000" dirty="0"/>
          </a:p>
        </p:txBody>
      </p:sp>
      <p:pic>
        <p:nvPicPr>
          <p:cNvPr id="8" name="Picture 7"/>
          <p:cNvPicPr>
            <a:picLocks noChangeAspect="1"/>
          </p:cNvPicPr>
          <p:nvPr/>
        </p:nvPicPr>
        <p:blipFill>
          <a:blip r:embed="rId2"/>
          <a:stretch>
            <a:fillRect/>
          </a:stretch>
        </p:blipFill>
        <p:spPr>
          <a:xfrm>
            <a:off x="81071" y="580929"/>
            <a:ext cx="2322759" cy="2563752"/>
          </a:xfrm>
          <a:prstGeom prst="rect">
            <a:avLst/>
          </a:prstGeom>
        </p:spPr>
      </p:pic>
      <p:cxnSp>
        <p:nvCxnSpPr>
          <p:cNvPr id="10" name="Straight Connector 9"/>
          <p:cNvCxnSpPr/>
          <p:nvPr/>
        </p:nvCxnSpPr>
        <p:spPr>
          <a:xfrm>
            <a:off x="1310629" y="3050111"/>
            <a:ext cx="0" cy="462482"/>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742862" y="607949"/>
            <a:ext cx="3756235" cy="2246769"/>
          </a:xfrm>
          <a:prstGeom prst="rect">
            <a:avLst/>
          </a:prstGeom>
          <a:noFill/>
        </p:spPr>
        <p:txBody>
          <a:bodyPr wrap="square" rtlCol="0">
            <a:spAutoFit/>
          </a:bodyPr>
          <a:lstStyle/>
          <a:p>
            <a:r>
              <a:rPr lang="en-US" sz="2000" b="1" dirty="0" smtClean="0"/>
              <a:t>2011</a:t>
            </a:r>
            <a:r>
              <a:rPr lang="en-US" sz="2000" dirty="0" smtClean="0"/>
              <a:t> – Scientists discover another large virus called the </a:t>
            </a:r>
            <a:r>
              <a:rPr lang="en-US" sz="2000" dirty="0" err="1" smtClean="0"/>
              <a:t>Megavirus</a:t>
            </a:r>
            <a:r>
              <a:rPr lang="en-US" sz="2000" dirty="0" smtClean="0"/>
              <a:t>. It has even more genetic material than the </a:t>
            </a:r>
            <a:r>
              <a:rPr lang="en-US" sz="2000" dirty="0" err="1"/>
              <a:t>M</a:t>
            </a:r>
            <a:r>
              <a:rPr lang="en-US" sz="2000" dirty="0" err="1" smtClean="0"/>
              <a:t>imivirus</a:t>
            </a:r>
            <a:r>
              <a:rPr lang="en-US" sz="2000" dirty="0" smtClean="0"/>
              <a:t>. Scientists believe they may have evolved from a common ancestor that was able to make its own proteins.</a:t>
            </a:r>
            <a:endParaRPr lang="en-US" sz="2000" dirty="0"/>
          </a:p>
        </p:txBody>
      </p:sp>
      <p:pic>
        <p:nvPicPr>
          <p:cNvPr id="13" name="Picture 12"/>
          <p:cNvPicPr>
            <a:picLocks noChangeAspect="1"/>
          </p:cNvPicPr>
          <p:nvPr/>
        </p:nvPicPr>
        <p:blipFill>
          <a:blip r:embed="rId3"/>
          <a:stretch>
            <a:fillRect/>
          </a:stretch>
        </p:blipFill>
        <p:spPr>
          <a:xfrm>
            <a:off x="3121188" y="3512593"/>
            <a:ext cx="2301857" cy="2376667"/>
          </a:xfrm>
          <a:prstGeom prst="rect">
            <a:avLst/>
          </a:prstGeom>
        </p:spPr>
      </p:pic>
      <p:cxnSp>
        <p:nvCxnSpPr>
          <p:cNvPr id="14" name="Straight Connector 13"/>
          <p:cNvCxnSpPr/>
          <p:nvPr/>
        </p:nvCxnSpPr>
        <p:spPr>
          <a:xfrm>
            <a:off x="4746357" y="3050111"/>
            <a:ext cx="0" cy="462482"/>
          </a:xfrm>
          <a:prstGeom prst="line">
            <a:avLst/>
          </a:prstGeom>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4"/>
          <a:stretch>
            <a:fillRect/>
          </a:stretch>
        </p:blipFill>
        <p:spPr>
          <a:xfrm>
            <a:off x="6737821" y="271948"/>
            <a:ext cx="2311038" cy="2778163"/>
          </a:xfrm>
          <a:prstGeom prst="rect">
            <a:avLst/>
          </a:prstGeom>
        </p:spPr>
      </p:pic>
      <p:sp>
        <p:nvSpPr>
          <p:cNvPr id="17" name="TextBox 16"/>
          <p:cNvSpPr txBox="1"/>
          <p:nvPr/>
        </p:nvSpPr>
        <p:spPr>
          <a:xfrm>
            <a:off x="5423045" y="3336963"/>
            <a:ext cx="3625814" cy="3477875"/>
          </a:xfrm>
          <a:prstGeom prst="rect">
            <a:avLst/>
          </a:prstGeom>
          <a:noFill/>
        </p:spPr>
        <p:txBody>
          <a:bodyPr wrap="square" rtlCol="0">
            <a:spAutoFit/>
          </a:bodyPr>
          <a:lstStyle/>
          <a:p>
            <a:r>
              <a:rPr lang="en-US" sz="2000" b="1" dirty="0" smtClean="0"/>
              <a:t>2015 </a:t>
            </a:r>
            <a:r>
              <a:rPr lang="en-US" sz="2000" dirty="0" smtClean="0"/>
              <a:t>– Scientists trace the evolutionary history of over 3000 viruses by comparing their proteins. Results showed that more than 400 proteins are shared between viruses, and 66 are unique to viruses. Scientists think this means that viruses used to  have properties of cells, and then evolved as separate “organisms” at some later time.</a:t>
            </a:r>
            <a:endParaRPr lang="en-US" sz="2000" dirty="0"/>
          </a:p>
        </p:txBody>
      </p:sp>
      <p:cxnSp>
        <p:nvCxnSpPr>
          <p:cNvPr id="18" name="Straight Connector 17"/>
          <p:cNvCxnSpPr/>
          <p:nvPr/>
        </p:nvCxnSpPr>
        <p:spPr>
          <a:xfrm>
            <a:off x="7520015" y="2971270"/>
            <a:ext cx="0" cy="46248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775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5" y="5079750"/>
            <a:ext cx="8836609" cy="1092450"/>
          </a:xfrm>
        </p:spPr>
        <p:txBody>
          <a:bodyPr/>
          <a:lstStyle/>
          <a:p>
            <a:pPr algn="ctr"/>
            <a:r>
              <a:rPr lang="en-US" dirty="0" smtClean="0"/>
              <a:t>Debate – Are Viruses Alive?</a:t>
            </a:r>
            <a:endParaRPr lang="en-US" dirty="0"/>
          </a:p>
        </p:txBody>
      </p:sp>
      <p:sp>
        <p:nvSpPr>
          <p:cNvPr id="3" name="Content Placeholder 2"/>
          <p:cNvSpPr>
            <a:spLocks noGrp="1"/>
          </p:cNvSpPr>
          <p:nvPr>
            <p:ph idx="1"/>
          </p:nvPr>
        </p:nvSpPr>
        <p:spPr>
          <a:xfrm>
            <a:off x="235046" y="388580"/>
            <a:ext cx="8723168" cy="4812760"/>
          </a:xfrm>
        </p:spPr>
        <p:txBody>
          <a:bodyPr>
            <a:normAutofit/>
          </a:bodyPr>
          <a:lstStyle/>
          <a:p>
            <a:r>
              <a:rPr lang="en-US" dirty="0" smtClean="0"/>
              <a:t>With your assigned partner, choose which one of you will argue that viruses are alive, and the other will argue that they are not. </a:t>
            </a:r>
          </a:p>
          <a:p>
            <a:pPr lvl="1"/>
            <a:r>
              <a:rPr lang="en-US" dirty="0" smtClean="0"/>
              <a:t>Conduct research and try to find 10 arguments to help support your stance. </a:t>
            </a:r>
          </a:p>
          <a:p>
            <a:pPr lvl="1"/>
            <a:r>
              <a:rPr lang="en-US" dirty="0" smtClean="0"/>
              <a:t>Next class you will have a “mini-debate” with your partner. </a:t>
            </a:r>
          </a:p>
          <a:p>
            <a:pPr lvl="1"/>
            <a:r>
              <a:rPr lang="en-US" dirty="0" smtClean="0"/>
              <a:t>Take a minute and try to find counter arguments for points your partner made. </a:t>
            </a:r>
          </a:p>
          <a:p>
            <a:pPr lvl="1"/>
            <a:r>
              <a:rPr lang="en-US" dirty="0" smtClean="0"/>
              <a:t>Find someone else in the class to conduct another “mini-debate” with.</a:t>
            </a:r>
          </a:p>
          <a:p>
            <a:pPr lvl="1"/>
            <a:r>
              <a:rPr lang="en-US" dirty="0" smtClean="0"/>
              <a:t>Repeat the debate another one or two times.</a:t>
            </a:r>
          </a:p>
          <a:p>
            <a:pPr lvl="1"/>
            <a:endParaRPr lang="en-US" dirty="0" smtClean="0"/>
          </a:p>
          <a:p>
            <a:pPr marL="0" indent="0" algn="ctr">
              <a:buNone/>
            </a:pPr>
            <a:r>
              <a:rPr lang="en-US" sz="3200" b="1" dirty="0" smtClean="0"/>
              <a:t>Debrief</a:t>
            </a:r>
          </a:p>
        </p:txBody>
      </p:sp>
    </p:spTree>
    <p:extLst>
      <p:ext uri="{BB962C8B-B14F-4D97-AF65-F5344CB8AC3E}">
        <p14:creationId xmlns:p14="http://schemas.microsoft.com/office/powerpoint/2010/main" val="1448785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86</TotalTime>
  <Words>635</Words>
  <Application>Microsoft Macintosh PowerPoint</Application>
  <PresentationFormat>On-screen Show (4:3)</PresentationFormat>
  <Paragraphs>42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Newsprint</vt:lpstr>
      <vt:lpstr>1.2 – Where do living things come from?</vt:lpstr>
      <vt:lpstr>Concept 1 – Living things come only from other living things</vt:lpstr>
      <vt:lpstr>The Cell Theory</vt:lpstr>
      <vt:lpstr>Concept 2 – Scientists debate about whether viruses are living things or not.</vt:lpstr>
      <vt:lpstr>How Viruses Work</vt:lpstr>
      <vt:lpstr>How Recent Evidence Has Changed How Scientists View Viruses</vt:lpstr>
      <vt:lpstr>PowerPoint Presentation</vt:lpstr>
      <vt:lpstr>Debate – Are Viruses Alive?</vt:lpstr>
    </vt:vector>
  </TitlesOfParts>
  <Company>Teacher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 Where do living things come from?</dc:title>
  <dc:creator>Danielle Martel</dc:creator>
  <cp:lastModifiedBy>Danielle Martel</cp:lastModifiedBy>
  <cp:revision>10</cp:revision>
  <dcterms:created xsi:type="dcterms:W3CDTF">2017-07-07T21:56:11Z</dcterms:created>
  <dcterms:modified xsi:type="dcterms:W3CDTF">2017-09-25T04:33:26Z</dcterms:modified>
</cp:coreProperties>
</file>