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17-09-19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17-09-19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17-09-19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17-09-19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17-09-19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17-09-19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17-09-19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17-09-19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17-09-19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17-09-19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17-09-19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17-09-19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00400"/>
            <a:ext cx="9144000" cy="1524000"/>
          </a:xfrm>
        </p:spPr>
        <p:txBody>
          <a:bodyPr/>
          <a:lstStyle/>
          <a:p>
            <a:pPr algn="ctr"/>
            <a:r>
              <a:rPr lang="en-US" sz="4800" dirty="0" smtClean="0"/>
              <a:t>1.1 – What are the characteristics of living things?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Martel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62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89988"/>
            <a:ext cx="7543800" cy="8822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Living Things Grow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17" y="384637"/>
            <a:ext cx="8796074" cy="21687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 living things grow.</a:t>
            </a:r>
          </a:p>
          <a:p>
            <a:pPr lvl="1"/>
            <a:r>
              <a:rPr lang="en-US" sz="2400" dirty="0" smtClean="0"/>
              <a:t>Single-celled organisms grow by increasing their </a:t>
            </a:r>
            <a:r>
              <a:rPr lang="en-US" sz="2400" b="1" dirty="0" smtClean="0"/>
              <a:t>cell size.</a:t>
            </a:r>
          </a:p>
          <a:p>
            <a:pPr lvl="1"/>
            <a:r>
              <a:rPr lang="en-US" sz="2400" dirty="0" smtClean="0"/>
              <a:t>Multicellular organisms grow by increasing the </a:t>
            </a:r>
            <a:r>
              <a:rPr lang="en-US" sz="2400" b="1" dirty="0" smtClean="0"/>
              <a:t>size and number of their cells.</a:t>
            </a:r>
            <a:endParaRPr lang="en-US" sz="2400" b="1" dirty="0"/>
          </a:p>
        </p:txBody>
      </p:sp>
      <p:pic>
        <p:nvPicPr>
          <p:cNvPr id="4" name="Picture 3" descr="9872c907270f9f4ad157cb847c72df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545" y="2089572"/>
            <a:ext cx="4417255" cy="331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48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59050"/>
            <a:ext cx="7578402" cy="10131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Living Things Reproduce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7731"/>
            <a:ext cx="9144000" cy="26474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 living things </a:t>
            </a:r>
            <a:r>
              <a:rPr lang="en-US" sz="2800" b="1" dirty="0" smtClean="0"/>
              <a:t>reproduce</a:t>
            </a:r>
            <a:r>
              <a:rPr lang="en-US" sz="2800" dirty="0" smtClean="0"/>
              <a:t>, this means they produce more of their </a:t>
            </a:r>
            <a:r>
              <a:rPr lang="en-US" sz="2800" b="1" dirty="0" smtClean="0"/>
              <a:t>own kind.</a:t>
            </a:r>
          </a:p>
          <a:p>
            <a:pPr lvl="1"/>
            <a:r>
              <a:rPr lang="en-US" sz="2400" dirty="0" smtClean="0"/>
              <a:t>Single-celled organisms reproduce by </a:t>
            </a:r>
            <a:r>
              <a:rPr lang="en-US" sz="2400" b="1" dirty="0" smtClean="0"/>
              <a:t>splitting themselves </a:t>
            </a:r>
            <a:r>
              <a:rPr lang="en-US" sz="2400" dirty="0" smtClean="0"/>
              <a:t>into two cells. Each new cell is </a:t>
            </a:r>
            <a:r>
              <a:rPr lang="en-US" sz="2400" b="1" dirty="0" smtClean="0"/>
              <a:t>identical to the original cell.</a:t>
            </a:r>
          </a:p>
          <a:p>
            <a:pPr lvl="1"/>
            <a:r>
              <a:rPr lang="en-US" sz="2400" dirty="0" smtClean="0"/>
              <a:t>Most other organisms must have a </a:t>
            </a:r>
            <a:r>
              <a:rPr lang="en-US" sz="2400" b="1" dirty="0" smtClean="0"/>
              <a:t>mate to reproduce</a:t>
            </a:r>
            <a:r>
              <a:rPr lang="en-US" sz="2400" dirty="0" smtClean="0"/>
              <a:t>. These offspring will </a:t>
            </a:r>
            <a:r>
              <a:rPr lang="en-US" sz="2400" b="1" dirty="0" smtClean="0"/>
              <a:t>not be identical </a:t>
            </a:r>
            <a:r>
              <a:rPr lang="en-US" sz="2400" dirty="0" smtClean="0"/>
              <a:t>to their parents.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49" y="3045158"/>
            <a:ext cx="4077613" cy="2309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558" y="3007917"/>
            <a:ext cx="3520241" cy="234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9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31698"/>
            <a:ext cx="9144000" cy="1340502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Artificial Intelligence Article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85" y="685800"/>
            <a:ext cx="8759386" cy="3886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After reading this article, has your opinion about what makes something living or not changed?</a:t>
            </a:r>
          </a:p>
          <a:p>
            <a:r>
              <a:rPr lang="en-US" sz="2800" dirty="0" smtClean="0"/>
              <a:t>Robots with artificial intelligence have some characteristics of living things. </a:t>
            </a:r>
          </a:p>
          <a:p>
            <a:pPr lvl="1"/>
            <a:r>
              <a:rPr lang="en-US" sz="2400" dirty="0" smtClean="0"/>
              <a:t>Which of the characteristics apply to robots?</a:t>
            </a:r>
          </a:p>
          <a:p>
            <a:pPr lvl="1"/>
            <a:r>
              <a:rPr lang="en-US" sz="2400" dirty="0" smtClean="0"/>
              <a:t>Do you think robots should be classified as living things?</a:t>
            </a:r>
          </a:p>
          <a:p>
            <a:pPr lvl="1"/>
            <a:r>
              <a:rPr lang="en-US" sz="2400" dirty="0" smtClean="0"/>
              <a:t>Why or why not?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068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36450"/>
            <a:ext cx="9144000" cy="1235749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AD0101"/>
                </a:solidFill>
              </a:rPr>
              <a:t>Concept 1 – Living things are made of cells, take in nutrients, use energy, and produce waste.</a:t>
            </a:r>
            <a:endParaRPr lang="en-US" sz="3600" dirty="0">
              <a:solidFill>
                <a:srgbClr val="AD01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09" y="410825"/>
            <a:ext cx="8861541" cy="32382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are ocean waves or rock formations considered to be </a:t>
            </a:r>
            <a:r>
              <a:rPr lang="en-US" sz="2800" b="1" dirty="0" smtClean="0"/>
              <a:t>non-living</a:t>
            </a:r>
            <a:r>
              <a:rPr lang="en-US" sz="2800" dirty="0" smtClean="0"/>
              <a:t>, but bacterium and a plant are </a:t>
            </a:r>
            <a:r>
              <a:rPr lang="en-US" sz="2800" b="1" dirty="0" smtClean="0"/>
              <a:t>living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Scientists have collected data and continued to define the </a:t>
            </a:r>
            <a:r>
              <a:rPr lang="en-US" sz="2800" b="1" dirty="0" smtClean="0"/>
              <a:t>characteristics of living things.</a:t>
            </a:r>
          </a:p>
          <a:p>
            <a:r>
              <a:rPr lang="en-US" sz="2800" dirty="0" smtClean="0"/>
              <a:t>Four of these characteristics are described below: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987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71" y="5303084"/>
            <a:ext cx="8693919" cy="8691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Living Things are Made of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7579"/>
            <a:ext cx="9143999" cy="5053263"/>
          </a:xfrm>
        </p:spPr>
        <p:txBody>
          <a:bodyPr>
            <a:noAutofit/>
          </a:bodyPr>
          <a:lstStyle/>
          <a:p>
            <a:r>
              <a:rPr lang="en-US" sz="3200" dirty="0" smtClean="0"/>
              <a:t>All living things are made of one or more cells.</a:t>
            </a:r>
          </a:p>
          <a:p>
            <a:pPr lvl="1"/>
            <a:r>
              <a:rPr lang="en-US" sz="2800" dirty="0" smtClean="0"/>
              <a:t>Cells are the </a:t>
            </a:r>
            <a:r>
              <a:rPr lang="en-US" sz="2800" b="1" dirty="0" smtClean="0"/>
              <a:t>basic unit of life.</a:t>
            </a:r>
          </a:p>
          <a:p>
            <a:r>
              <a:rPr lang="en-US" sz="3200" dirty="0" smtClean="0"/>
              <a:t>Cells have structures that enable them to carry out </a:t>
            </a:r>
            <a:r>
              <a:rPr lang="en-US" sz="3200" b="1" dirty="0" smtClean="0"/>
              <a:t>life processes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Life processes include:</a:t>
            </a:r>
          </a:p>
          <a:p>
            <a:pPr lvl="1"/>
            <a:r>
              <a:rPr lang="en-US" sz="2800" dirty="0" smtClean="0"/>
              <a:t>Chemical reactions that allow us to </a:t>
            </a:r>
            <a:r>
              <a:rPr lang="en-US" sz="2800" b="1" dirty="0" smtClean="0"/>
              <a:t>obtain and use energy</a:t>
            </a:r>
          </a:p>
          <a:p>
            <a:pPr lvl="1"/>
            <a:r>
              <a:rPr lang="en-US" sz="2800" b="1" dirty="0" smtClean="0"/>
              <a:t>Break down nutrients</a:t>
            </a:r>
          </a:p>
          <a:p>
            <a:pPr lvl="1"/>
            <a:r>
              <a:rPr lang="en-US" sz="2800" b="1" dirty="0" smtClean="0"/>
              <a:t>Build molecules</a:t>
            </a:r>
          </a:p>
          <a:p>
            <a:pPr lvl="1"/>
            <a:r>
              <a:rPr lang="en-US" sz="2800" dirty="0" smtClean="0"/>
              <a:t>And </a:t>
            </a:r>
            <a:r>
              <a:rPr lang="en-US" sz="2800" b="1" dirty="0" smtClean="0"/>
              <a:t>grow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4523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897" y="397732"/>
            <a:ext cx="8796074" cy="3131531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Some living things are only </a:t>
            </a:r>
            <a:r>
              <a:rPr lang="en-US" sz="3200" b="1" dirty="0" smtClean="0"/>
              <a:t>one cell. </a:t>
            </a:r>
          </a:p>
          <a:p>
            <a:pPr lvl="1"/>
            <a:r>
              <a:rPr lang="en-US" sz="2800" dirty="0" smtClean="0"/>
              <a:t>Example is the diagram of a paramecium, or a </a:t>
            </a:r>
            <a:r>
              <a:rPr lang="en-US" sz="2800" b="1" dirty="0" smtClean="0"/>
              <a:t>bacteria.</a:t>
            </a:r>
          </a:p>
          <a:p>
            <a:r>
              <a:rPr lang="en-US" sz="3200" dirty="0" smtClean="0"/>
              <a:t>Some living things are made of </a:t>
            </a:r>
            <a:r>
              <a:rPr lang="en-US" sz="3200" b="1" dirty="0" smtClean="0"/>
              <a:t>many cells</a:t>
            </a:r>
            <a:r>
              <a:rPr lang="en-US" sz="3200" dirty="0" smtClean="0"/>
              <a:t>. We call them </a:t>
            </a:r>
            <a:r>
              <a:rPr lang="en-US" sz="3200" b="1" dirty="0" smtClean="0"/>
              <a:t>multicellular organisms.</a:t>
            </a:r>
          </a:p>
          <a:p>
            <a:pPr lvl="1"/>
            <a:r>
              <a:rPr lang="en-US" sz="2800" dirty="0" smtClean="0"/>
              <a:t>Examples include plants, animals, and humans.</a:t>
            </a:r>
          </a:p>
          <a:p>
            <a:pPr lvl="1"/>
            <a:r>
              <a:rPr lang="en-US" sz="2800" dirty="0" smtClean="0"/>
              <a:t>Organism means “</a:t>
            </a:r>
            <a:r>
              <a:rPr lang="en-US" sz="2800" b="1" dirty="0" smtClean="0"/>
              <a:t>living thing</a:t>
            </a:r>
            <a:r>
              <a:rPr lang="en-US" sz="2800" dirty="0" smtClean="0"/>
              <a:t>”.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707" y="3515187"/>
            <a:ext cx="3359391" cy="3542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782" y="3515187"/>
            <a:ext cx="3225320" cy="3528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938" y="3529263"/>
            <a:ext cx="3411062" cy="350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9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91" y="5289988"/>
            <a:ext cx="8667733" cy="8822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Living Things Take in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3220"/>
            <a:ext cx="5908484" cy="4946768"/>
          </a:xfrm>
        </p:spPr>
        <p:txBody>
          <a:bodyPr>
            <a:noAutofit/>
          </a:bodyPr>
          <a:lstStyle/>
          <a:p>
            <a:r>
              <a:rPr lang="en-US" sz="2800" dirty="0" smtClean="0"/>
              <a:t>All living things </a:t>
            </a:r>
            <a:r>
              <a:rPr lang="en-US" sz="2800" b="1" dirty="0" smtClean="0"/>
              <a:t>take in nutrients.</a:t>
            </a:r>
          </a:p>
          <a:p>
            <a:pPr lvl="1"/>
            <a:r>
              <a:rPr lang="en-US" sz="2400" dirty="0" smtClean="0"/>
              <a:t>Nutrients are substances living things need but </a:t>
            </a:r>
            <a:r>
              <a:rPr lang="en-US" sz="2400" b="1" dirty="0" smtClean="0"/>
              <a:t>cannot make for themselves.</a:t>
            </a:r>
          </a:p>
          <a:p>
            <a:r>
              <a:rPr lang="en-US" sz="2800" dirty="0" smtClean="0"/>
              <a:t>Most organisms get nutrients by </a:t>
            </a:r>
            <a:r>
              <a:rPr lang="en-US" sz="2800" b="1" dirty="0" smtClean="0"/>
              <a:t>eating food.</a:t>
            </a:r>
          </a:p>
          <a:p>
            <a:r>
              <a:rPr lang="en-US" sz="2800" dirty="0" smtClean="0"/>
              <a:t>Consumers </a:t>
            </a:r>
            <a:r>
              <a:rPr lang="en-US" sz="2800" b="1" dirty="0" smtClean="0"/>
              <a:t>eat other organisms </a:t>
            </a:r>
            <a:r>
              <a:rPr lang="en-US" sz="2800" dirty="0" smtClean="0"/>
              <a:t>for food, like animals.</a:t>
            </a:r>
          </a:p>
          <a:p>
            <a:r>
              <a:rPr lang="en-US" sz="2800" dirty="0" smtClean="0"/>
              <a:t>Producers can </a:t>
            </a:r>
            <a:r>
              <a:rPr lang="en-US" sz="2800" b="1" dirty="0" smtClean="0"/>
              <a:t>make their own food </a:t>
            </a:r>
            <a:r>
              <a:rPr lang="en-US" sz="2800" dirty="0" smtClean="0"/>
              <a:t>using the Sun’s energy, like plants.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857" y="704093"/>
            <a:ext cx="3321143" cy="442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3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250706"/>
            <a:ext cx="8036665" cy="921493"/>
          </a:xfrm>
        </p:spPr>
        <p:txBody>
          <a:bodyPr>
            <a:normAutofit/>
          </a:bodyPr>
          <a:lstStyle/>
          <a:p>
            <a:r>
              <a:rPr lang="en-US" dirty="0" smtClean="0"/>
              <a:t>3. Living Things Use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4636"/>
            <a:ext cx="5490040" cy="486606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Producers use the food they make as a </a:t>
            </a:r>
            <a:r>
              <a:rPr lang="en-US" sz="2800" b="1" dirty="0" smtClean="0"/>
              <a:t>source of energy.</a:t>
            </a:r>
          </a:p>
          <a:p>
            <a:r>
              <a:rPr lang="en-US" sz="2800" dirty="0" smtClean="0"/>
              <a:t>Consumers get energy from the </a:t>
            </a:r>
            <a:r>
              <a:rPr lang="en-US" sz="2800" b="1" dirty="0" smtClean="0"/>
              <a:t>food they eat.</a:t>
            </a:r>
          </a:p>
          <a:p>
            <a:pPr lvl="1"/>
            <a:r>
              <a:rPr lang="en-US" sz="2400" dirty="0" smtClean="0"/>
              <a:t>The energy in food is release through a process called </a:t>
            </a:r>
            <a:r>
              <a:rPr lang="en-US" sz="2400" b="1" dirty="0" smtClean="0"/>
              <a:t>cellular respiration</a:t>
            </a:r>
          </a:p>
          <a:p>
            <a:r>
              <a:rPr lang="en-US" sz="2800" dirty="0" smtClean="0"/>
              <a:t>We use energy for things like </a:t>
            </a:r>
            <a:r>
              <a:rPr lang="en-US" sz="2800" b="1" dirty="0" smtClean="0"/>
              <a:t>growth</a:t>
            </a:r>
            <a:r>
              <a:rPr lang="en-US" sz="2800" dirty="0" smtClean="0"/>
              <a:t>, responding to the environment, </a:t>
            </a:r>
            <a:r>
              <a:rPr lang="en-US" sz="2800" b="1" dirty="0" smtClean="0"/>
              <a:t>movement, and even sleep.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040" y="1007819"/>
            <a:ext cx="3552832" cy="396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56780"/>
            <a:ext cx="9144000" cy="130122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4. Living Things Produce Waste That Must Be Removed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83" y="384637"/>
            <a:ext cx="8769888" cy="4198868"/>
          </a:xfrm>
        </p:spPr>
        <p:txBody>
          <a:bodyPr>
            <a:noAutofit/>
          </a:bodyPr>
          <a:lstStyle/>
          <a:p>
            <a:r>
              <a:rPr lang="en-US" sz="2800" dirty="0" smtClean="0"/>
              <a:t>Through life processes, living things </a:t>
            </a:r>
            <a:r>
              <a:rPr lang="en-US" sz="2800" b="1" dirty="0" smtClean="0"/>
              <a:t>produce waste</a:t>
            </a:r>
            <a:r>
              <a:rPr lang="en-US" sz="2800" dirty="0" smtClean="0"/>
              <a:t> that are harmful if </a:t>
            </a:r>
            <a:r>
              <a:rPr lang="en-US" sz="2800" b="1" dirty="0" smtClean="0"/>
              <a:t>not removed.</a:t>
            </a:r>
          </a:p>
          <a:p>
            <a:pPr lvl="1"/>
            <a:r>
              <a:rPr lang="en-US" sz="2400" dirty="0" smtClean="0"/>
              <a:t>All cells have </a:t>
            </a:r>
            <a:r>
              <a:rPr lang="en-US" sz="2400" b="1" dirty="0" smtClean="0"/>
              <a:t>structures that remove waste</a:t>
            </a:r>
          </a:p>
          <a:p>
            <a:r>
              <a:rPr lang="en-US" sz="2800" dirty="0" smtClean="0"/>
              <a:t>Single-cell organisms remove waste either directly across their </a:t>
            </a:r>
            <a:r>
              <a:rPr lang="en-US" sz="2800" b="1" dirty="0" smtClean="0"/>
              <a:t>cell membrane </a:t>
            </a:r>
            <a:r>
              <a:rPr lang="en-US" sz="2800" dirty="0" smtClean="0"/>
              <a:t>(skin), or through a vesicle.</a:t>
            </a:r>
          </a:p>
          <a:p>
            <a:r>
              <a:rPr lang="en-US" sz="2800" dirty="0" smtClean="0"/>
              <a:t>Multicellular organisms have </a:t>
            </a:r>
            <a:r>
              <a:rPr lang="en-US" sz="2800" b="1" dirty="0" smtClean="0"/>
              <a:t>entire structures or systems </a:t>
            </a:r>
            <a:r>
              <a:rPr lang="en-US" sz="2800" dirty="0" smtClean="0"/>
              <a:t>that help to remove waste from the body like our kidneys.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9807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Think – Pair – Share 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91" y="384637"/>
            <a:ext cx="8717514" cy="3886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With the person beside you,</a:t>
            </a:r>
          </a:p>
          <a:p>
            <a:pPr lvl="1"/>
            <a:r>
              <a:rPr lang="en-US" sz="2800" dirty="0" smtClean="0"/>
              <a:t>Choose three organisms that you are familiar with in the places you live and visit.</a:t>
            </a:r>
          </a:p>
          <a:p>
            <a:pPr lvl="1"/>
            <a:r>
              <a:rPr lang="en-US" sz="2800" dirty="0" smtClean="0"/>
              <a:t>Explain how each organism has all of the characteristics of living things that you have explored so far.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6156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78058"/>
            <a:ext cx="9144000" cy="1279942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AD0101"/>
                </a:solidFill>
              </a:rPr>
              <a:t>Concept 2 – Living things respond to stimuli, grow, and reproduce.</a:t>
            </a:r>
            <a:endParaRPr lang="en-US" sz="4400" dirty="0">
              <a:solidFill>
                <a:srgbClr val="AD01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3586"/>
            <a:ext cx="9144000" cy="44473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Living Things Respond to Stimuli</a:t>
            </a:r>
          </a:p>
          <a:p>
            <a:r>
              <a:rPr lang="en-US" sz="2800" dirty="0" smtClean="0"/>
              <a:t>A stimulus is anything that causes a living to </a:t>
            </a:r>
            <a:r>
              <a:rPr lang="en-US" sz="2800" b="1" dirty="0" smtClean="0"/>
              <a:t>react/respond.</a:t>
            </a:r>
          </a:p>
          <a:p>
            <a:r>
              <a:rPr lang="en-US" sz="2800" dirty="0" smtClean="0"/>
              <a:t>Living things respond to </a:t>
            </a:r>
            <a:r>
              <a:rPr lang="en-US" sz="2800" b="1" dirty="0" smtClean="0"/>
              <a:t>internal and external stimuli.</a:t>
            </a:r>
          </a:p>
          <a:p>
            <a:pPr lvl="1"/>
            <a:r>
              <a:rPr lang="en-US" sz="2400" dirty="0" smtClean="0"/>
              <a:t>Internal example: stomach growling, you respond by eating</a:t>
            </a:r>
          </a:p>
          <a:p>
            <a:pPr lvl="1"/>
            <a:r>
              <a:rPr lang="en-US" sz="2400" dirty="0" smtClean="0"/>
              <a:t>External example: when animals flick their ears up in response to sound.</a:t>
            </a:r>
          </a:p>
          <a:p>
            <a:r>
              <a:rPr lang="en-US" sz="2800" dirty="0" smtClean="0"/>
              <a:t>Multicellular animals have </a:t>
            </a:r>
            <a:r>
              <a:rPr lang="en-US" sz="2800" b="1" dirty="0" smtClean="0"/>
              <a:t>sense organs </a:t>
            </a:r>
            <a:r>
              <a:rPr lang="en-US" sz="2800" dirty="0" smtClean="0"/>
              <a:t>and/or a </a:t>
            </a:r>
            <a:r>
              <a:rPr lang="en-US" sz="2800" b="1" dirty="0" smtClean="0"/>
              <a:t>nervous system</a:t>
            </a:r>
          </a:p>
          <a:p>
            <a:r>
              <a:rPr lang="en-US" sz="2800" dirty="0" smtClean="0"/>
              <a:t>Single-celled organisms have similar structures that allow them to </a:t>
            </a:r>
            <a:r>
              <a:rPr lang="en-US" sz="2800" b="1" dirty="0" smtClean="0"/>
              <a:t>sense their environment.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76231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161</TotalTime>
  <Words>661</Words>
  <Application>Microsoft Macintosh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Newsprint</vt:lpstr>
      <vt:lpstr>1.1 – What are the characteristics of living things?</vt:lpstr>
      <vt:lpstr>Concept 1 – Living things are made of cells, take in nutrients, use energy, and produce waste.</vt:lpstr>
      <vt:lpstr>1. Living Things are Made of Cells</vt:lpstr>
      <vt:lpstr>PowerPoint Presentation</vt:lpstr>
      <vt:lpstr>2. Living Things Take in Nutrients</vt:lpstr>
      <vt:lpstr>3. Living Things Use Energy</vt:lpstr>
      <vt:lpstr>4. Living Things Produce Waste That Must Be Removed</vt:lpstr>
      <vt:lpstr>Think – Pair – Share </vt:lpstr>
      <vt:lpstr>Concept 2 – Living things respond to stimuli, grow, and reproduce.</vt:lpstr>
      <vt:lpstr>Living Things Grow</vt:lpstr>
      <vt:lpstr>Living Things Reproduce</vt:lpstr>
      <vt:lpstr>Artificial Intelligence Article</vt:lpstr>
    </vt:vector>
  </TitlesOfParts>
  <Company>Teacher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– What are the characteristics of living things?</dc:title>
  <dc:creator>Danielle Martel</dc:creator>
  <cp:lastModifiedBy>Danielle Martel</cp:lastModifiedBy>
  <cp:revision>19</cp:revision>
  <dcterms:created xsi:type="dcterms:W3CDTF">2017-07-07T20:24:17Z</dcterms:created>
  <dcterms:modified xsi:type="dcterms:W3CDTF">2017-09-20T04:16:47Z</dcterms:modified>
</cp:coreProperties>
</file>