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90" r:id="rId1"/>
  </p:sldMasterIdLst>
  <p:notesMasterIdLst>
    <p:notesMasterId r:id="rId23"/>
  </p:notesMasterIdLst>
  <p:sldIdLst>
    <p:sldId id="306" r:id="rId2"/>
    <p:sldId id="258" r:id="rId3"/>
    <p:sldId id="259" r:id="rId4"/>
    <p:sldId id="260" r:id="rId5"/>
    <p:sldId id="261" r:id="rId6"/>
    <p:sldId id="263" r:id="rId7"/>
    <p:sldId id="264" r:id="rId8"/>
    <p:sldId id="265" r:id="rId9"/>
    <p:sldId id="266" r:id="rId10"/>
    <p:sldId id="267" r:id="rId11"/>
    <p:sldId id="272" r:id="rId12"/>
    <p:sldId id="273" r:id="rId13"/>
    <p:sldId id="274" r:id="rId14"/>
    <p:sldId id="275" r:id="rId15"/>
    <p:sldId id="295" r:id="rId16"/>
    <p:sldId id="296" r:id="rId17"/>
    <p:sldId id="298" r:id="rId18"/>
    <p:sldId id="303" r:id="rId19"/>
    <p:sldId id="304" r:id="rId20"/>
    <p:sldId id="305" r:id="rId21"/>
    <p:sldId id="302" r:id="rId2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79" d="100"/>
          <a:sy n="79" d="100"/>
        </p:scale>
        <p:origin x="-120" y="-44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notesMaster" Target="notesMasters/notesMaster1.xml"/><Relationship Id="rId24" Type="http://schemas.openxmlformats.org/officeDocument/2006/relationships/printerSettings" Target="printerSettings/printerSettings1.bin"/><Relationship Id="rId25" Type="http://schemas.openxmlformats.org/officeDocument/2006/relationships/presProps" Target="presProps.xml"/><Relationship Id="rId26" Type="http://schemas.openxmlformats.org/officeDocument/2006/relationships/viewProps" Target="viewProps.xml"/><Relationship Id="rId27" Type="http://schemas.openxmlformats.org/officeDocument/2006/relationships/theme" Target="theme/theme1.xml"/><Relationship Id="rId28"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61120E-9804-8246-9BCA-791D6ED71C8C}" type="datetimeFigureOut">
              <a:rPr lang="en-US" smtClean="0"/>
              <a:pPr/>
              <a:t>17-09-10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465D943-8DEF-6545-BE82-C86BDC82B984}" type="slidenum">
              <a:rPr lang="en-US" smtClean="0"/>
              <a:pPr/>
              <a:t>‹#›</a:t>
            </a:fld>
            <a:endParaRPr lang="en-US"/>
          </a:p>
        </p:txBody>
      </p:sp>
    </p:spTree>
    <p:extLst>
      <p:ext uri="{BB962C8B-B14F-4D97-AF65-F5344CB8AC3E}">
        <p14:creationId xmlns:p14="http://schemas.microsoft.com/office/powerpoint/2010/main" val="257852055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dirty="0" smtClean="0"/>
              <a:t>Not every question is a good question that can be tested. In this class, we’re going to focus on “testable” questions, or questions that we can do experiments on. These are questions that can be answered by doing a laboratory investigation. They are NOT opinion questions or questions that can be answered by doing research in a book or on the internet. Developing a good question is important because it gives your experiment direction and lets other people know what question you are trying to answer in your experiment. It must be clear. A question such as “How do students learn best?” is not clear because there are too many different ways to test it. A better question might be, “Do students learn better before or after eating?” because it only tests one particular thing. TIP: YOU MUST BE ABLE TO </a:t>
            </a:r>
            <a:r>
              <a:rPr lang="en-CA" b="1" dirty="0" smtClean="0"/>
              <a:t>MEASURE THE RESULTS IN SOME WAY FOR IT TO BE CONSIDERED A TESTABLE QUESTION.</a:t>
            </a:r>
            <a:endParaRPr lang="en-CA" dirty="0" smtClean="0"/>
          </a:p>
          <a:p>
            <a:endParaRPr lang="en-CA" dirty="0"/>
          </a:p>
        </p:txBody>
      </p:sp>
      <p:sp>
        <p:nvSpPr>
          <p:cNvPr id="4" name="Slide Number Placeholder 3"/>
          <p:cNvSpPr>
            <a:spLocks noGrp="1"/>
          </p:cNvSpPr>
          <p:nvPr>
            <p:ph type="sldNum" sz="quarter" idx="10"/>
          </p:nvPr>
        </p:nvSpPr>
        <p:spPr/>
        <p:txBody>
          <a:bodyPr/>
          <a:lstStyle/>
          <a:p>
            <a:fld id="{590A29C5-FC3B-4D7D-84E3-1DF336F95886}" type="slidenum">
              <a:rPr lang="en-CA" smtClean="0"/>
              <a:pPr/>
              <a:t>5</a:t>
            </a:fld>
            <a:endParaRPr lang="en-CA"/>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effectLst/>
              </a:rPr>
              <a:t>Write down all information you already </a:t>
            </a:r>
            <a:r>
              <a:rPr lang="en-US" b="1" u="sng" dirty="0" smtClean="0">
                <a:effectLst/>
              </a:rPr>
              <a:t>know</a:t>
            </a:r>
          </a:p>
          <a:p>
            <a:r>
              <a:rPr lang="en-US" dirty="0" smtClean="0">
                <a:effectLst/>
              </a:rPr>
              <a:t>Do research in books on the </a:t>
            </a:r>
            <a:r>
              <a:rPr lang="en-US" b="1" u="sng" dirty="0" smtClean="0">
                <a:effectLst/>
              </a:rPr>
              <a:t>topic</a:t>
            </a:r>
            <a:r>
              <a:rPr lang="en-US" dirty="0" smtClean="0">
                <a:effectLst/>
              </a:rPr>
              <a:t> you are investigating</a:t>
            </a:r>
          </a:p>
          <a:p>
            <a:r>
              <a:rPr lang="en-US" dirty="0" smtClean="0">
                <a:effectLst/>
              </a:rPr>
              <a:t>Ask </a:t>
            </a:r>
            <a:r>
              <a:rPr lang="en-US" b="1" u="sng" dirty="0" smtClean="0">
                <a:effectLst/>
              </a:rPr>
              <a:t>experts</a:t>
            </a:r>
            <a:r>
              <a:rPr lang="en-US" dirty="0" smtClean="0">
                <a:effectLst/>
              </a:rPr>
              <a:t> on the subject you are researching</a:t>
            </a:r>
          </a:p>
          <a:p>
            <a:r>
              <a:rPr lang="en-US" dirty="0" smtClean="0">
                <a:effectLst/>
              </a:rPr>
              <a:t>If you find an </a:t>
            </a:r>
            <a:r>
              <a:rPr lang="en-US" b="1" u="sng" dirty="0" smtClean="0">
                <a:effectLst/>
              </a:rPr>
              <a:t>answer</a:t>
            </a:r>
            <a:r>
              <a:rPr lang="en-US" dirty="0" smtClean="0">
                <a:effectLst/>
              </a:rPr>
              <a:t> to your problem/question you do not need to move on</a:t>
            </a:r>
          </a:p>
          <a:p>
            <a:endParaRPr lang="en-CA" dirty="0"/>
          </a:p>
        </p:txBody>
      </p:sp>
      <p:sp>
        <p:nvSpPr>
          <p:cNvPr id="4" name="Slide Number Placeholder 3"/>
          <p:cNvSpPr>
            <a:spLocks noGrp="1"/>
          </p:cNvSpPr>
          <p:nvPr>
            <p:ph type="sldNum" sz="quarter" idx="10"/>
          </p:nvPr>
        </p:nvSpPr>
        <p:spPr/>
        <p:txBody>
          <a:bodyPr/>
          <a:lstStyle/>
          <a:p>
            <a:fld id="{590A29C5-FC3B-4D7D-84E3-1DF336F95886}" type="slidenum">
              <a:rPr lang="en-CA" smtClean="0"/>
              <a:pPr/>
              <a:t>7</a:t>
            </a:fld>
            <a:endParaRPr lang="en-CA"/>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A hypothesis is a special kind of prediction that forecasts (predicts) how changing one part of an experiment will affect the results. It is NOT a guess. It is an informed and well-thought out prediction that requires background information. You can also think of it as a cause-effect statement. </a:t>
            </a:r>
          </a:p>
          <a:p>
            <a:r>
              <a:rPr lang="en-CA" dirty="0" smtClean="0"/>
              <a:t>A hypothesis is best written in the “If ______________, then _____________.” format. After the “if” is the part the scientist will change on purpose. After the “then” is the result of the change.</a:t>
            </a:r>
          </a:p>
          <a:p>
            <a:endParaRPr lang="en-CA" dirty="0"/>
          </a:p>
        </p:txBody>
      </p:sp>
      <p:sp>
        <p:nvSpPr>
          <p:cNvPr id="4" name="Slide Number Placeholder 3"/>
          <p:cNvSpPr>
            <a:spLocks noGrp="1"/>
          </p:cNvSpPr>
          <p:nvPr>
            <p:ph type="sldNum" sz="quarter" idx="10"/>
          </p:nvPr>
        </p:nvSpPr>
        <p:spPr/>
        <p:txBody>
          <a:bodyPr/>
          <a:lstStyle/>
          <a:p>
            <a:fld id="{590A29C5-FC3B-4D7D-84E3-1DF336F95886}" type="slidenum">
              <a:rPr lang="en-CA" smtClean="0"/>
              <a:pPr/>
              <a:t>9</a:t>
            </a:fld>
            <a:endParaRPr lang="en-CA"/>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590A29C5-FC3B-4D7D-84E3-1DF336F95886}" type="slidenum">
              <a:rPr lang="en-CA" smtClean="0"/>
              <a:pPr/>
              <a:t>14</a:t>
            </a:fld>
            <a:endParaRPr lang="en-CA"/>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590A29C5-FC3B-4D7D-84E3-1DF336F95886}" type="slidenum">
              <a:rPr lang="en-CA" smtClean="0"/>
              <a:pPr/>
              <a:t>16</a:t>
            </a:fld>
            <a:endParaRPr lang="en-CA"/>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CA"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smtClean="0"/>
              <a:t>Click to edit Master subtitle style</a:t>
            </a:r>
            <a:endParaRPr lang="en-US"/>
          </a:p>
        </p:txBody>
      </p:sp>
      <p:sp>
        <p:nvSpPr>
          <p:cNvPr id="4" name="Date Placeholder 3"/>
          <p:cNvSpPr>
            <a:spLocks noGrp="1"/>
          </p:cNvSpPr>
          <p:nvPr>
            <p:ph type="dt" sz="half" idx="10"/>
          </p:nvPr>
        </p:nvSpPr>
        <p:spPr/>
        <p:txBody>
          <a:bodyPr/>
          <a:lstStyle/>
          <a:p>
            <a:fld id="{DEFCA741-BF20-E149-8276-37743C439387}" type="datetimeFigureOut">
              <a:rPr lang="en-US" smtClean="0"/>
              <a:pPr/>
              <a:t>17-09-10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E29E33-B620-47F9-BB04-8846C2A5AFCC}" type="slidenum">
              <a:rPr kumimoji="0" lang="en-US" smtClean="0"/>
              <a:pPr/>
              <a:t>‹#›</a:t>
            </a:fld>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DEFCA741-BF20-E149-8276-37743C439387}" type="datetimeFigureOut">
              <a:rPr lang="en-US" smtClean="0"/>
              <a:pPr/>
              <a:t>17-09-10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2288EA-9AF0-0A4C-AA4A-FAD528444F4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CA"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DEFCA741-BF20-E149-8276-37743C439387}" type="datetimeFigureOut">
              <a:rPr lang="en-US" smtClean="0"/>
              <a:pPr/>
              <a:t>17-09-10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2288EA-9AF0-0A4C-AA4A-FAD528444F4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idx="1"/>
          </p:nvPr>
        </p:nvSpPr>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DEFCA741-BF20-E149-8276-37743C439387}" type="datetimeFigureOut">
              <a:rPr lang="en-US" smtClean="0"/>
              <a:pPr/>
              <a:t>17-09-10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2288EA-9AF0-0A4C-AA4A-FAD528444F4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CA"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smtClean="0"/>
              <a:t>Click to edit Master text styles</a:t>
            </a:r>
          </a:p>
        </p:txBody>
      </p:sp>
      <p:sp>
        <p:nvSpPr>
          <p:cNvPr id="4" name="Date Placeholder 3"/>
          <p:cNvSpPr>
            <a:spLocks noGrp="1"/>
          </p:cNvSpPr>
          <p:nvPr>
            <p:ph type="dt" sz="half" idx="10"/>
          </p:nvPr>
        </p:nvSpPr>
        <p:spPr/>
        <p:txBody>
          <a:bodyPr/>
          <a:lstStyle/>
          <a:p>
            <a:fld id="{DEFCA741-BF20-E149-8276-37743C439387}" type="datetimeFigureOut">
              <a:rPr lang="en-US" smtClean="0"/>
              <a:pPr/>
              <a:t>17-09-10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2288EA-9AF0-0A4C-AA4A-FAD528444F48}"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Date Placeholder 4"/>
          <p:cNvSpPr>
            <a:spLocks noGrp="1"/>
          </p:cNvSpPr>
          <p:nvPr>
            <p:ph type="dt" sz="half" idx="10"/>
          </p:nvPr>
        </p:nvSpPr>
        <p:spPr/>
        <p:txBody>
          <a:bodyPr/>
          <a:lstStyle/>
          <a:p>
            <a:fld id="{DEFCA741-BF20-E149-8276-37743C439387}" type="datetimeFigureOut">
              <a:rPr lang="en-US" smtClean="0"/>
              <a:pPr/>
              <a:t>17-09-10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2288EA-9AF0-0A4C-AA4A-FAD528444F4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CA"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7" name="Date Placeholder 6"/>
          <p:cNvSpPr>
            <a:spLocks noGrp="1"/>
          </p:cNvSpPr>
          <p:nvPr>
            <p:ph type="dt" sz="half" idx="10"/>
          </p:nvPr>
        </p:nvSpPr>
        <p:spPr/>
        <p:txBody>
          <a:bodyPr/>
          <a:lstStyle/>
          <a:p>
            <a:fld id="{DEFCA741-BF20-E149-8276-37743C439387}" type="datetimeFigureOut">
              <a:rPr lang="en-US" smtClean="0"/>
              <a:pPr/>
              <a:t>17-09-10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12288EA-9AF0-0A4C-AA4A-FAD528444F4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Date Placeholder 2"/>
          <p:cNvSpPr>
            <a:spLocks noGrp="1"/>
          </p:cNvSpPr>
          <p:nvPr>
            <p:ph type="dt" sz="half" idx="10"/>
          </p:nvPr>
        </p:nvSpPr>
        <p:spPr/>
        <p:txBody>
          <a:bodyPr/>
          <a:lstStyle/>
          <a:p>
            <a:fld id="{DEFCA741-BF20-E149-8276-37743C439387}" type="datetimeFigureOut">
              <a:rPr lang="en-US" smtClean="0"/>
              <a:pPr/>
              <a:t>17-09-10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12288EA-9AF0-0A4C-AA4A-FAD528444F4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FCA741-BF20-E149-8276-37743C439387}" type="datetimeFigureOut">
              <a:rPr lang="en-US" smtClean="0"/>
              <a:pPr/>
              <a:t>17-09-10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12288EA-9AF0-0A4C-AA4A-FAD528444F4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CA"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DEFCA741-BF20-E149-8276-37743C439387}" type="datetimeFigureOut">
              <a:rPr lang="en-US" smtClean="0"/>
              <a:pPr/>
              <a:t>17-09-10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E29E33-B620-47F9-BB04-8846C2A5AFCC}" type="slidenum">
              <a:rPr kumimoji="0" lang="en-US" smtClean="0"/>
              <a:pPr/>
              <a:t>‹#›</a:t>
            </a:fld>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CA"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DEFCA741-BF20-E149-8276-37743C439387}" type="datetimeFigureOut">
              <a:rPr lang="en-US" smtClean="0"/>
              <a:pPr/>
              <a:t>17-09-10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2288EA-9AF0-0A4C-AA4A-FAD528444F4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CA"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FCA741-BF20-E149-8276-37743C439387}" type="datetimeFigureOut">
              <a:rPr lang="en-US" smtClean="0"/>
              <a:pPr/>
              <a:t>17-09-10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2288EA-9AF0-0A4C-AA4A-FAD528444F4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91" r:id="rId1"/>
    <p:sldLayoutId id="2147483792" r:id="rId2"/>
    <p:sldLayoutId id="2147483793" r:id="rId3"/>
    <p:sldLayoutId id="2147483794" r:id="rId4"/>
    <p:sldLayoutId id="2147483795" r:id="rId5"/>
    <p:sldLayoutId id="2147483796" r:id="rId6"/>
    <p:sldLayoutId id="2147483797" r:id="rId7"/>
    <p:sldLayoutId id="2147483798" r:id="rId8"/>
    <p:sldLayoutId id="2147483799" r:id="rId9"/>
    <p:sldLayoutId id="2147483800" r:id="rId10"/>
    <p:sldLayoutId id="2147483801"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www.powerpointstyles.com/" TargetMode="External"/><Relationship Id="rId3"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gi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 name="Text Box 30"/>
          <p:cNvSpPr txBox="1">
            <a:spLocks noChangeArrowheads="1"/>
          </p:cNvSpPr>
          <p:nvPr/>
        </p:nvSpPr>
        <p:spPr bwMode="auto">
          <a:xfrm>
            <a:off x="3348038" y="6237288"/>
            <a:ext cx="2990850" cy="366712"/>
          </a:xfrm>
          <a:prstGeom prst="rect">
            <a:avLst/>
          </a:prstGeom>
          <a:noFill/>
          <a:ln w="9525">
            <a:noFill/>
            <a:miter lim="800000"/>
            <a:headEnd/>
            <a:tailEnd/>
          </a:ln>
          <a:effectLst/>
        </p:spPr>
        <p:txBody>
          <a:bodyPr wrap="none">
            <a:prstTxWarp prst="textNoShape">
              <a:avLst/>
            </a:prstTxWarp>
            <a:spAutoFit/>
          </a:bodyPr>
          <a:lstStyle/>
          <a:p>
            <a:r>
              <a:rPr lang="fr-FR">
                <a:hlinkClick r:id="rId2"/>
              </a:rPr>
              <a:t>Free Powerpoint Templates</a:t>
            </a:r>
            <a:endParaRPr lang="fr-FR"/>
          </a:p>
        </p:txBody>
      </p:sp>
      <p:sp>
        <p:nvSpPr>
          <p:cNvPr id="2059" name="Rectangle 11"/>
          <p:cNvSpPr>
            <a:spLocks noChangeArrowheads="1"/>
          </p:cNvSpPr>
          <p:nvPr/>
        </p:nvSpPr>
        <p:spPr bwMode="auto">
          <a:xfrm>
            <a:off x="0" y="0"/>
            <a:ext cx="9144000" cy="6858000"/>
          </a:xfrm>
          <a:prstGeom prst="rect">
            <a:avLst/>
          </a:prstGeom>
          <a:solidFill>
            <a:schemeClr val="bg1"/>
          </a:solidFill>
          <a:ln w="9525">
            <a:solidFill>
              <a:schemeClr val="tx1"/>
            </a:solidFill>
            <a:miter lim="800000"/>
            <a:headEnd/>
            <a:tailEnd/>
          </a:ln>
          <a:effectLst/>
        </p:spPr>
        <p:txBody>
          <a:bodyPr wrap="none" anchor="ctr">
            <a:prstTxWarp prst="textNoShape">
              <a:avLst/>
            </a:prstTxWarp>
          </a:bodyPr>
          <a:lstStyle/>
          <a:p>
            <a:pPr algn="ctr"/>
            <a:endParaRPr lang="en-US"/>
          </a:p>
        </p:txBody>
      </p:sp>
      <p:pic>
        <p:nvPicPr>
          <p:cNvPr id="2077" name="Picture 29" descr="ghf t yaz fglmklù"/>
          <p:cNvPicPr>
            <a:picLocks noChangeAspect="1" noChangeArrowheads="1"/>
          </p:cNvPicPr>
          <p:nvPr/>
        </p:nvPicPr>
        <p:blipFill>
          <a:blip r:embed="rId3"/>
          <a:srcRect/>
          <a:stretch>
            <a:fillRect/>
          </a:stretch>
        </p:blipFill>
        <p:spPr bwMode="auto">
          <a:xfrm>
            <a:off x="0" y="0"/>
            <a:ext cx="9144000" cy="6858000"/>
          </a:xfrm>
          <a:prstGeom prst="rect">
            <a:avLst/>
          </a:prstGeom>
          <a:noFill/>
        </p:spPr>
      </p:pic>
      <p:sp>
        <p:nvSpPr>
          <p:cNvPr id="2054" name="Text Box 6"/>
          <p:cNvSpPr txBox="1">
            <a:spLocks noChangeArrowheads="1"/>
          </p:cNvSpPr>
          <p:nvPr/>
        </p:nvSpPr>
        <p:spPr bwMode="auto">
          <a:xfrm>
            <a:off x="2041165" y="836613"/>
            <a:ext cx="5756428" cy="769441"/>
          </a:xfrm>
          <a:prstGeom prst="rect">
            <a:avLst/>
          </a:prstGeom>
          <a:noFill/>
          <a:ln w="9525">
            <a:noFill/>
            <a:miter lim="800000"/>
            <a:headEnd/>
            <a:tailEnd/>
          </a:ln>
          <a:effectLst/>
        </p:spPr>
        <p:txBody>
          <a:bodyPr wrap="none">
            <a:prstTxWarp prst="textNoShape">
              <a:avLst/>
            </a:prstTxWarp>
            <a:spAutoFit/>
          </a:bodyPr>
          <a:lstStyle/>
          <a:p>
            <a:r>
              <a:rPr lang="fr-FR" sz="4400" b="1" dirty="0" err="1" smtClean="0">
                <a:solidFill>
                  <a:schemeClr val="bg1"/>
                </a:solidFill>
                <a:latin typeface="Verdana" pitchFamily="-107" charset="0"/>
              </a:rPr>
              <a:t>Scientific</a:t>
            </a:r>
            <a:r>
              <a:rPr lang="fr-FR" sz="4400" b="1" dirty="0" smtClean="0">
                <a:solidFill>
                  <a:schemeClr val="bg1"/>
                </a:solidFill>
                <a:latin typeface="Verdana" pitchFamily="-107" charset="0"/>
              </a:rPr>
              <a:t> </a:t>
            </a:r>
            <a:r>
              <a:rPr lang="fr-FR" sz="4400" b="1" dirty="0" err="1" smtClean="0">
                <a:solidFill>
                  <a:schemeClr val="bg1"/>
                </a:solidFill>
                <a:latin typeface="Verdana" pitchFamily="-107" charset="0"/>
              </a:rPr>
              <a:t>Method</a:t>
            </a:r>
            <a:endParaRPr lang="fr-FR" sz="2800" i="1" dirty="0">
              <a:solidFill>
                <a:schemeClr val="bg1"/>
              </a:solidFill>
            </a:endParaRPr>
          </a:p>
        </p:txBody>
      </p:sp>
      <p:sp>
        <p:nvSpPr>
          <p:cNvPr id="7" name="Subtitle 2"/>
          <p:cNvSpPr>
            <a:spLocks noGrp="1"/>
          </p:cNvSpPr>
          <p:nvPr>
            <p:ph type="subTitle" idx="1"/>
          </p:nvPr>
        </p:nvSpPr>
        <p:spPr>
          <a:xfrm>
            <a:off x="918575" y="5376677"/>
            <a:ext cx="7826281" cy="860611"/>
          </a:xfrm>
        </p:spPr>
        <p:txBody>
          <a:bodyPr/>
          <a:lstStyle/>
          <a:p>
            <a:r>
              <a:rPr lang="en-US" dirty="0" smtClean="0"/>
              <a:t>Miss Martel</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Hypothesis</a:t>
            </a:r>
            <a:endParaRPr lang="en-CA" dirty="0"/>
          </a:p>
        </p:txBody>
      </p:sp>
      <p:sp>
        <p:nvSpPr>
          <p:cNvPr id="4" name="Content Placeholder 3"/>
          <p:cNvSpPr>
            <a:spLocks noGrp="1"/>
          </p:cNvSpPr>
          <p:nvPr>
            <p:ph idx="1"/>
          </p:nvPr>
        </p:nvSpPr>
        <p:spPr>
          <a:xfrm>
            <a:off x="301752" y="1412776"/>
            <a:ext cx="8503920" cy="5330952"/>
          </a:xfrm>
        </p:spPr>
        <p:txBody>
          <a:bodyPr>
            <a:normAutofit lnSpcReduction="10000"/>
          </a:bodyPr>
          <a:lstStyle/>
          <a:p>
            <a:r>
              <a:rPr lang="en-CA" dirty="0" smtClean="0"/>
              <a:t>Question:</a:t>
            </a:r>
          </a:p>
          <a:p>
            <a:pPr lvl="1"/>
            <a:r>
              <a:rPr lang="en-CA" dirty="0" smtClean="0"/>
              <a:t>What type of pizza is preferred by eighth graders? </a:t>
            </a:r>
          </a:p>
          <a:p>
            <a:r>
              <a:rPr lang="en-CA" dirty="0" smtClean="0"/>
              <a:t>Hypothesis:</a:t>
            </a:r>
          </a:p>
          <a:p>
            <a:pPr lvl="1"/>
            <a:r>
              <a:rPr lang="en-CA" dirty="0" smtClean="0">
                <a:solidFill>
                  <a:srgbClr val="FF0000"/>
                </a:solidFill>
              </a:rPr>
              <a:t>If</a:t>
            </a:r>
            <a:r>
              <a:rPr lang="en-CA" dirty="0" smtClean="0"/>
              <a:t> eighth graders are questioned about pizza preference, </a:t>
            </a:r>
            <a:r>
              <a:rPr lang="en-CA" dirty="0" smtClean="0">
                <a:solidFill>
                  <a:srgbClr val="FF0000"/>
                </a:solidFill>
              </a:rPr>
              <a:t>then </a:t>
            </a:r>
            <a:r>
              <a:rPr lang="en-CA" dirty="0" smtClean="0"/>
              <a:t>they will prefer pepperoni. </a:t>
            </a:r>
            <a:endParaRPr lang="en-CA" smtClean="0"/>
          </a:p>
          <a:p>
            <a:pPr lvl="1">
              <a:buNone/>
            </a:pPr>
            <a:endParaRPr lang="en-CA" sz="1500" smtClean="0"/>
          </a:p>
          <a:p>
            <a:r>
              <a:rPr lang="en-CA" dirty="0" smtClean="0"/>
              <a:t>Question:</a:t>
            </a:r>
          </a:p>
          <a:p>
            <a:pPr lvl="1"/>
            <a:r>
              <a:rPr lang="en-CA" dirty="0" smtClean="0"/>
              <a:t>How does the internet affect a student’s daily life? </a:t>
            </a:r>
          </a:p>
          <a:p>
            <a:r>
              <a:rPr lang="en-CA" dirty="0" smtClean="0"/>
              <a:t>Hypothesis:</a:t>
            </a:r>
          </a:p>
          <a:p>
            <a:pPr lvl="1"/>
            <a:r>
              <a:rPr lang="en-CA" dirty="0" smtClean="0">
                <a:solidFill>
                  <a:srgbClr val="FF0000"/>
                </a:solidFill>
              </a:rPr>
              <a:t>If </a:t>
            </a:r>
            <a:r>
              <a:rPr lang="en-CA" dirty="0" smtClean="0"/>
              <a:t>the internet was not accessible, </a:t>
            </a:r>
            <a:r>
              <a:rPr lang="en-CA" dirty="0" smtClean="0">
                <a:solidFill>
                  <a:srgbClr val="FF0000"/>
                </a:solidFill>
              </a:rPr>
              <a:t>then</a:t>
            </a:r>
            <a:r>
              <a:rPr lang="en-CA" dirty="0" smtClean="0"/>
              <a:t> students will engage in more sports. </a:t>
            </a:r>
            <a:endParaRPr lang="en-CA" dirty="0"/>
          </a:p>
        </p:txBody>
      </p:sp>
      <p:sp>
        <p:nvSpPr>
          <p:cNvPr id="3" name="Slide Number Placeholder 2"/>
          <p:cNvSpPr>
            <a:spLocks noGrp="1"/>
          </p:cNvSpPr>
          <p:nvPr>
            <p:ph type="sldNum" sz="quarter" idx="12"/>
          </p:nvPr>
        </p:nvSpPr>
        <p:spPr/>
        <p:txBody>
          <a:bodyPr/>
          <a:lstStyle/>
          <a:p>
            <a:fld id="{AD9C4609-D671-4AD0-9886-AC4BD90C36C3}" type="slidenum">
              <a:rPr lang="en-CA" smtClean="0"/>
              <a:pPr/>
              <a:t>10</a:t>
            </a:fld>
            <a:endParaRPr lang="en-CA"/>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The Scientific Method</a:t>
            </a:r>
            <a:endParaRPr lang="en-CA" dirty="0"/>
          </a:p>
        </p:txBody>
      </p:sp>
      <p:sp>
        <p:nvSpPr>
          <p:cNvPr id="4" name="Slide Number Placeholder 3"/>
          <p:cNvSpPr>
            <a:spLocks noGrp="1"/>
          </p:cNvSpPr>
          <p:nvPr>
            <p:ph type="sldNum" sz="quarter" idx="12"/>
          </p:nvPr>
        </p:nvSpPr>
        <p:spPr/>
        <p:txBody>
          <a:bodyPr/>
          <a:lstStyle/>
          <a:p>
            <a:fld id="{AD9C4609-D671-4AD0-9886-AC4BD90C36C3}" type="slidenum">
              <a:rPr lang="en-CA" smtClean="0"/>
              <a:pPr/>
              <a:t>11</a:t>
            </a:fld>
            <a:endParaRPr lang="en-CA"/>
          </a:p>
        </p:txBody>
      </p:sp>
      <p:grpSp>
        <p:nvGrpSpPr>
          <p:cNvPr id="3" name="Group 23"/>
          <p:cNvGrpSpPr/>
          <p:nvPr/>
        </p:nvGrpSpPr>
        <p:grpSpPr>
          <a:xfrm>
            <a:off x="395536" y="1628800"/>
            <a:ext cx="2232248" cy="1080120"/>
            <a:chOff x="395536" y="1628800"/>
            <a:chExt cx="2232248" cy="1080120"/>
          </a:xfrm>
        </p:grpSpPr>
        <p:sp>
          <p:nvSpPr>
            <p:cNvPr id="21" name="Rectangle 20"/>
            <p:cNvSpPr/>
            <p:nvPr/>
          </p:nvSpPr>
          <p:spPr>
            <a:xfrm>
              <a:off x="395536" y="1628800"/>
              <a:ext cx="2232248" cy="108012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CA"/>
            </a:p>
          </p:txBody>
        </p:sp>
        <p:sp>
          <p:nvSpPr>
            <p:cNvPr id="8" name="TextBox 7"/>
            <p:cNvSpPr txBox="1"/>
            <p:nvPr/>
          </p:nvSpPr>
          <p:spPr>
            <a:xfrm>
              <a:off x="395536" y="1772816"/>
              <a:ext cx="2232248" cy="830997"/>
            </a:xfrm>
            <a:prstGeom prst="rect">
              <a:avLst/>
            </a:prstGeom>
            <a:noFill/>
          </p:spPr>
          <p:txBody>
            <a:bodyPr wrap="square" rtlCol="0">
              <a:spAutoFit/>
            </a:bodyPr>
            <a:lstStyle/>
            <a:p>
              <a:pPr algn="ctr"/>
              <a:r>
                <a:rPr lang="en-CA" sz="2400" dirty="0" smtClean="0"/>
                <a:t>Ask a Testable Question</a:t>
              </a:r>
              <a:endParaRPr lang="en-CA" sz="2400" dirty="0"/>
            </a:p>
          </p:txBody>
        </p:sp>
      </p:grpSp>
      <p:grpSp>
        <p:nvGrpSpPr>
          <p:cNvPr id="5" name="Group 24"/>
          <p:cNvGrpSpPr/>
          <p:nvPr/>
        </p:nvGrpSpPr>
        <p:grpSpPr>
          <a:xfrm>
            <a:off x="3491880" y="1628800"/>
            <a:ext cx="2232248" cy="1080120"/>
            <a:chOff x="3275856" y="1628800"/>
            <a:chExt cx="2232248" cy="1080120"/>
          </a:xfrm>
        </p:grpSpPr>
        <p:sp>
          <p:nvSpPr>
            <p:cNvPr id="22" name="Rectangle 21"/>
            <p:cNvSpPr/>
            <p:nvPr/>
          </p:nvSpPr>
          <p:spPr>
            <a:xfrm>
              <a:off x="3275856" y="1628800"/>
              <a:ext cx="2232248" cy="108012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CA"/>
            </a:p>
          </p:txBody>
        </p:sp>
        <p:sp>
          <p:nvSpPr>
            <p:cNvPr id="9" name="TextBox 8"/>
            <p:cNvSpPr txBox="1"/>
            <p:nvPr/>
          </p:nvSpPr>
          <p:spPr>
            <a:xfrm>
              <a:off x="3491880" y="1733907"/>
              <a:ext cx="1800200" cy="830997"/>
            </a:xfrm>
            <a:prstGeom prst="rect">
              <a:avLst/>
            </a:prstGeom>
            <a:noFill/>
          </p:spPr>
          <p:txBody>
            <a:bodyPr wrap="square" rtlCol="0">
              <a:spAutoFit/>
            </a:bodyPr>
            <a:lstStyle/>
            <a:p>
              <a:pPr algn="ctr"/>
              <a:r>
                <a:rPr lang="en-CA" sz="2400" dirty="0" smtClean="0"/>
                <a:t>Develop a Hypothesis</a:t>
              </a:r>
              <a:endParaRPr lang="en-CA" sz="2400" dirty="0"/>
            </a:p>
          </p:txBody>
        </p:sp>
      </p:grpSp>
      <p:grpSp>
        <p:nvGrpSpPr>
          <p:cNvPr id="6" name="Group 25"/>
          <p:cNvGrpSpPr/>
          <p:nvPr/>
        </p:nvGrpSpPr>
        <p:grpSpPr>
          <a:xfrm>
            <a:off x="6444208" y="1628800"/>
            <a:ext cx="2304256" cy="1080120"/>
            <a:chOff x="6084168" y="1628800"/>
            <a:chExt cx="2304256" cy="1080120"/>
          </a:xfrm>
        </p:grpSpPr>
        <p:sp>
          <p:nvSpPr>
            <p:cNvPr id="23" name="Rectangle 22"/>
            <p:cNvSpPr/>
            <p:nvPr/>
          </p:nvSpPr>
          <p:spPr>
            <a:xfrm>
              <a:off x="6084168" y="1628800"/>
              <a:ext cx="2304256" cy="1080120"/>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CA"/>
            </a:p>
          </p:txBody>
        </p:sp>
        <p:sp>
          <p:nvSpPr>
            <p:cNvPr id="10" name="TextBox 9"/>
            <p:cNvSpPr txBox="1"/>
            <p:nvPr/>
          </p:nvSpPr>
          <p:spPr>
            <a:xfrm>
              <a:off x="6156176" y="1733907"/>
              <a:ext cx="2160240" cy="830997"/>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pPr algn="ctr"/>
              <a:r>
                <a:rPr lang="en-CA" sz="2400" dirty="0" smtClean="0"/>
                <a:t>Plan the Investigation</a:t>
              </a:r>
              <a:endParaRPr lang="en-CA" sz="2400" dirty="0"/>
            </a:p>
          </p:txBody>
        </p:sp>
      </p:grpSp>
      <p:grpSp>
        <p:nvGrpSpPr>
          <p:cNvPr id="7" name="Group 29"/>
          <p:cNvGrpSpPr/>
          <p:nvPr/>
        </p:nvGrpSpPr>
        <p:grpSpPr>
          <a:xfrm>
            <a:off x="6876256" y="3140968"/>
            <a:ext cx="1872208" cy="1080120"/>
            <a:chOff x="6876256" y="3140968"/>
            <a:chExt cx="1872208" cy="1080120"/>
          </a:xfrm>
        </p:grpSpPr>
        <p:sp>
          <p:nvSpPr>
            <p:cNvPr id="27" name="Rectangle 26"/>
            <p:cNvSpPr/>
            <p:nvPr/>
          </p:nvSpPr>
          <p:spPr>
            <a:xfrm>
              <a:off x="6876256" y="3140968"/>
              <a:ext cx="1872208" cy="1080120"/>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CA"/>
            </a:p>
          </p:txBody>
        </p:sp>
        <p:sp>
          <p:nvSpPr>
            <p:cNvPr id="11" name="TextBox 10"/>
            <p:cNvSpPr txBox="1"/>
            <p:nvPr/>
          </p:nvSpPr>
          <p:spPr>
            <a:xfrm>
              <a:off x="7020272" y="3284984"/>
              <a:ext cx="1584176" cy="830997"/>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pPr algn="ctr"/>
              <a:r>
                <a:rPr lang="en-CA" sz="2400" dirty="0" smtClean="0"/>
                <a:t>List the Materials</a:t>
              </a:r>
              <a:endParaRPr lang="en-CA" sz="2400" dirty="0"/>
            </a:p>
          </p:txBody>
        </p:sp>
      </p:grpSp>
      <p:grpSp>
        <p:nvGrpSpPr>
          <p:cNvPr id="20" name="Group 28"/>
          <p:cNvGrpSpPr/>
          <p:nvPr/>
        </p:nvGrpSpPr>
        <p:grpSpPr>
          <a:xfrm>
            <a:off x="3995936" y="3140968"/>
            <a:ext cx="2088232" cy="1080120"/>
            <a:chOff x="4572000" y="3140968"/>
            <a:chExt cx="2088232" cy="1080120"/>
          </a:xfrm>
        </p:grpSpPr>
        <p:sp>
          <p:nvSpPr>
            <p:cNvPr id="28" name="Rectangle 27"/>
            <p:cNvSpPr/>
            <p:nvPr/>
          </p:nvSpPr>
          <p:spPr>
            <a:xfrm>
              <a:off x="4572000" y="3140968"/>
              <a:ext cx="2088232" cy="1080120"/>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CA"/>
            </a:p>
          </p:txBody>
        </p:sp>
        <p:sp>
          <p:nvSpPr>
            <p:cNvPr id="12" name="TextBox 11"/>
            <p:cNvSpPr txBox="1"/>
            <p:nvPr/>
          </p:nvSpPr>
          <p:spPr>
            <a:xfrm>
              <a:off x="4788024" y="3284984"/>
              <a:ext cx="1584176" cy="830997"/>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pPr algn="ctr"/>
              <a:r>
                <a:rPr lang="en-CA" sz="2400" dirty="0" smtClean="0"/>
                <a:t>Write a Procedure</a:t>
              </a:r>
              <a:endParaRPr lang="en-CA" sz="2400" dirty="0"/>
            </a:p>
          </p:txBody>
        </p:sp>
      </p:grpSp>
      <p:grpSp>
        <p:nvGrpSpPr>
          <p:cNvPr id="24" name="Group 31"/>
          <p:cNvGrpSpPr/>
          <p:nvPr/>
        </p:nvGrpSpPr>
        <p:grpSpPr>
          <a:xfrm>
            <a:off x="395536" y="3140968"/>
            <a:ext cx="2808312" cy="1080120"/>
            <a:chOff x="539552" y="3068960"/>
            <a:chExt cx="2808312" cy="1080120"/>
          </a:xfrm>
        </p:grpSpPr>
        <p:sp>
          <p:nvSpPr>
            <p:cNvPr id="31" name="Rectangle 30"/>
            <p:cNvSpPr/>
            <p:nvPr/>
          </p:nvSpPr>
          <p:spPr>
            <a:xfrm>
              <a:off x="539552" y="3068960"/>
              <a:ext cx="2808312" cy="108012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CA"/>
            </a:p>
          </p:txBody>
        </p:sp>
        <p:sp>
          <p:nvSpPr>
            <p:cNvPr id="13" name="TextBox 12"/>
            <p:cNvSpPr txBox="1"/>
            <p:nvPr/>
          </p:nvSpPr>
          <p:spPr>
            <a:xfrm>
              <a:off x="683568" y="3212976"/>
              <a:ext cx="2520280" cy="830997"/>
            </a:xfrm>
            <a:prstGeom prst="rect">
              <a:avLst/>
            </a:prstGeom>
            <a:noFill/>
          </p:spPr>
          <p:txBody>
            <a:bodyPr wrap="square" rtlCol="0">
              <a:spAutoFit/>
            </a:bodyPr>
            <a:lstStyle/>
            <a:p>
              <a:pPr algn="ctr"/>
              <a:r>
                <a:rPr lang="en-CA" sz="2400" dirty="0" smtClean="0"/>
                <a:t>Record Data and Observations</a:t>
              </a:r>
              <a:endParaRPr lang="en-CA" sz="2400" dirty="0"/>
            </a:p>
          </p:txBody>
        </p:sp>
      </p:grpSp>
      <p:grpSp>
        <p:nvGrpSpPr>
          <p:cNvPr id="25" name="Group 33"/>
          <p:cNvGrpSpPr/>
          <p:nvPr/>
        </p:nvGrpSpPr>
        <p:grpSpPr>
          <a:xfrm>
            <a:off x="467544" y="4725144"/>
            <a:ext cx="1944216" cy="864096"/>
            <a:chOff x="3131840" y="5661248"/>
            <a:chExt cx="2232248" cy="864096"/>
          </a:xfrm>
        </p:grpSpPr>
        <p:sp>
          <p:nvSpPr>
            <p:cNvPr id="33" name="Rectangle 32"/>
            <p:cNvSpPr/>
            <p:nvPr/>
          </p:nvSpPr>
          <p:spPr>
            <a:xfrm>
              <a:off x="3131840" y="5661248"/>
              <a:ext cx="2232248" cy="864096"/>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CA"/>
            </a:p>
          </p:txBody>
        </p:sp>
        <p:sp>
          <p:nvSpPr>
            <p:cNvPr id="14" name="TextBox 13"/>
            <p:cNvSpPr txBox="1"/>
            <p:nvPr/>
          </p:nvSpPr>
          <p:spPr>
            <a:xfrm>
              <a:off x="3131840" y="5694347"/>
              <a:ext cx="2232248" cy="830997"/>
            </a:xfrm>
            <a:prstGeom prst="rect">
              <a:avLst/>
            </a:prstGeom>
            <a:noFill/>
          </p:spPr>
          <p:txBody>
            <a:bodyPr wrap="square" rtlCol="0">
              <a:spAutoFit/>
            </a:bodyPr>
            <a:lstStyle/>
            <a:p>
              <a:pPr algn="ctr"/>
              <a:r>
                <a:rPr lang="en-CA" sz="2400" dirty="0" smtClean="0"/>
                <a:t>Analyze </a:t>
              </a:r>
            </a:p>
            <a:p>
              <a:pPr algn="ctr"/>
              <a:r>
                <a:rPr lang="en-CA" sz="2400" dirty="0" smtClean="0"/>
                <a:t>Data</a:t>
              </a:r>
              <a:endParaRPr lang="en-CA" sz="2400" dirty="0"/>
            </a:p>
          </p:txBody>
        </p:sp>
      </p:grpSp>
      <p:grpSp>
        <p:nvGrpSpPr>
          <p:cNvPr id="26" name="Group 35"/>
          <p:cNvGrpSpPr/>
          <p:nvPr/>
        </p:nvGrpSpPr>
        <p:grpSpPr>
          <a:xfrm>
            <a:off x="2987824" y="4653136"/>
            <a:ext cx="2232248" cy="936104"/>
            <a:chOff x="5940152" y="5733256"/>
            <a:chExt cx="2232248" cy="936104"/>
          </a:xfrm>
        </p:grpSpPr>
        <p:sp>
          <p:nvSpPr>
            <p:cNvPr id="35" name="Rectangle 34"/>
            <p:cNvSpPr/>
            <p:nvPr/>
          </p:nvSpPr>
          <p:spPr>
            <a:xfrm>
              <a:off x="5940152" y="5733256"/>
              <a:ext cx="2232248" cy="936104"/>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CA"/>
            </a:p>
          </p:txBody>
        </p:sp>
        <p:sp>
          <p:nvSpPr>
            <p:cNvPr id="15" name="TextBox 14"/>
            <p:cNvSpPr txBox="1"/>
            <p:nvPr/>
          </p:nvSpPr>
          <p:spPr>
            <a:xfrm>
              <a:off x="6156176" y="5805264"/>
              <a:ext cx="1800200" cy="830997"/>
            </a:xfrm>
            <a:prstGeom prst="rect">
              <a:avLst/>
            </a:prstGeom>
            <a:noFill/>
          </p:spPr>
          <p:txBody>
            <a:bodyPr wrap="square" rtlCol="0">
              <a:spAutoFit/>
            </a:bodyPr>
            <a:lstStyle/>
            <a:p>
              <a:pPr algn="ctr"/>
              <a:r>
                <a:rPr lang="en-CA" sz="2400" dirty="0" smtClean="0"/>
                <a:t>Draw a Conclusion</a:t>
              </a:r>
              <a:endParaRPr lang="en-CA" sz="2400" dirty="0"/>
            </a:p>
          </p:txBody>
        </p:sp>
      </p:grpSp>
      <p:sp>
        <p:nvSpPr>
          <p:cNvPr id="47" name="Right Arrow 46"/>
          <p:cNvSpPr/>
          <p:nvPr/>
        </p:nvSpPr>
        <p:spPr>
          <a:xfrm>
            <a:off x="2771800" y="2132856"/>
            <a:ext cx="576064" cy="216024"/>
          </a:xfrm>
          <a:prstGeom prst="right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CA"/>
          </a:p>
        </p:txBody>
      </p:sp>
      <p:sp>
        <p:nvSpPr>
          <p:cNvPr id="48" name="Right Arrow 47"/>
          <p:cNvSpPr/>
          <p:nvPr/>
        </p:nvSpPr>
        <p:spPr>
          <a:xfrm>
            <a:off x="5796136" y="2132856"/>
            <a:ext cx="576064" cy="216024"/>
          </a:xfrm>
          <a:prstGeom prst="right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CA"/>
          </a:p>
        </p:txBody>
      </p:sp>
      <p:sp>
        <p:nvSpPr>
          <p:cNvPr id="49" name="Right Arrow 48"/>
          <p:cNvSpPr/>
          <p:nvPr/>
        </p:nvSpPr>
        <p:spPr>
          <a:xfrm rot="5400000">
            <a:off x="7668344" y="2852936"/>
            <a:ext cx="288032" cy="144016"/>
          </a:xfrm>
          <a:prstGeom prst="right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CA"/>
          </a:p>
        </p:txBody>
      </p:sp>
      <p:sp>
        <p:nvSpPr>
          <p:cNvPr id="50" name="Right Arrow 49"/>
          <p:cNvSpPr/>
          <p:nvPr/>
        </p:nvSpPr>
        <p:spPr>
          <a:xfrm rot="10800000">
            <a:off x="6228184" y="3573016"/>
            <a:ext cx="576064" cy="216024"/>
          </a:xfrm>
          <a:prstGeom prst="right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CA"/>
          </a:p>
        </p:txBody>
      </p:sp>
      <p:sp>
        <p:nvSpPr>
          <p:cNvPr id="51" name="Right Arrow 50"/>
          <p:cNvSpPr/>
          <p:nvPr/>
        </p:nvSpPr>
        <p:spPr>
          <a:xfrm rot="10800000">
            <a:off x="3275856" y="3573016"/>
            <a:ext cx="648072" cy="216024"/>
          </a:xfrm>
          <a:prstGeom prst="right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CA"/>
          </a:p>
        </p:txBody>
      </p:sp>
      <p:sp>
        <p:nvSpPr>
          <p:cNvPr id="52" name="Right Arrow 51"/>
          <p:cNvSpPr/>
          <p:nvPr/>
        </p:nvSpPr>
        <p:spPr>
          <a:xfrm rot="5400000">
            <a:off x="1187624" y="4365104"/>
            <a:ext cx="360040" cy="216024"/>
          </a:xfrm>
          <a:prstGeom prst="right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CA"/>
          </a:p>
        </p:txBody>
      </p:sp>
      <p:sp>
        <p:nvSpPr>
          <p:cNvPr id="53" name="Right Arrow 52"/>
          <p:cNvSpPr/>
          <p:nvPr/>
        </p:nvSpPr>
        <p:spPr>
          <a:xfrm>
            <a:off x="2483768" y="5085184"/>
            <a:ext cx="432048" cy="216024"/>
          </a:xfrm>
          <a:prstGeom prst="right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CA"/>
          </a:p>
        </p:txBody>
      </p:sp>
      <p:sp>
        <p:nvSpPr>
          <p:cNvPr id="60" name="TextBox 59"/>
          <p:cNvSpPr txBox="1"/>
          <p:nvPr/>
        </p:nvSpPr>
        <p:spPr>
          <a:xfrm>
            <a:off x="2555776" y="1700808"/>
            <a:ext cx="1152128" cy="338554"/>
          </a:xfrm>
          <a:prstGeom prst="rect">
            <a:avLst/>
          </a:prstGeom>
          <a:noFill/>
        </p:spPr>
        <p:txBody>
          <a:bodyPr wrap="square" rtlCol="0">
            <a:spAutoFit/>
          </a:bodyPr>
          <a:lstStyle/>
          <a:p>
            <a:r>
              <a:rPr lang="en-CA" sz="1600" dirty="0" smtClean="0">
                <a:solidFill>
                  <a:srgbClr val="FF0000"/>
                </a:solidFill>
              </a:rPr>
              <a:t>Research</a:t>
            </a:r>
            <a:endParaRPr lang="en-CA" sz="1600" dirty="0">
              <a:solidFill>
                <a:srgbClr val="FF0000"/>
              </a:solidFill>
            </a:endParaRPr>
          </a:p>
        </p:txBody>
      </p:sp>
      <p:sp>
        <p:nvSpPr>
          <p:cNvPr id="61" name="TextBox 60"/>
          <p:cNvSpPr txBox="1"/>
          <p:nvPr/>
        </p:nvSpPr>
        <p:spPr>
          <a:xfrm>
            <a:off x="2987824" y="2852936"/>
            <a:ext cx="1296144" cy="338554"/>
          </a:xfrm>
          <a:prstGeom prst="rect">
            <a:avLst/>
          </a:prstGeom>
          <a:noFill/>
        </p:spPr>
        <p:txBody>
          <a:bodyPr wrap="square" rtlCol="0">
            <a:spAutoFit/>
          </a:bodyPr>
          <a:lstStyle/>
          <a:p>
            <a:r>
              <a:rPr lang="en-CA" sz="1600" dirty="0" smtClean="0">
                <a:solidFill>
                  <a:srgbClr val="FF0000"/>
                </a:solidFill>
              </a:rPr>
              <a:t>Experiment</a:t>
            </a:r>
            <a:endParaRPr lang="en-CA" sz="1600" dirty="0">
              <a:solidFill>
                <a:srgbClr val="FF0000"/>
              </a:solidFill>
            </a:endParaRPr>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567812"/>
            <a:ext cx="8534400" cy="758952"/>
          </a:xfrm>
        </p:spPr>
        <p:txBody>
          <a:bodyPr>
            <a:normAutofit fontScale="90000"/>
          </a:bodyPr>
          <a:lstStyle/>
          <a:p>
            <a:r>
              <a:rPr lang="en-CA" dirty="0" smtClean="0"/>
              <a:t>Investigation, Materials, </a:t>
            </a:r>
            <a:br>
              <a:rPr lang="en-CA" dirty="0" smtClean="0"/>
            </a:br>
            <a:r>
              <a:rPr lang="en-CA" dirty="0" smtClean="0"/>
              <a:t>Procedure and Experiment</a:t>
            </a:r>
            <a:endParaRPr lang="en-CA" dirty="0"/>
          </a:p>
        </p:txBody>
      </p:sp>
      <p:sp>
        <p:nvSpPr>
          <p:cNvPr id="4" name="Content Placeholder 3"/>
          <p:cNvSpPr>
            <a:spLocks noGrp="1"/>
          </p:cNvSpPr>
          <p:nvPr>
            <p:ph idx="1"/>
          </p:nvPr>
        </p:nvSpPr>
        <p:spPr>
          <a:xfrm>
            <a:off x="301752" y="1412776"/>
            <a:ext cx="8503920" cy="5142312"/>
          </a:xfrm>
        </p:spPr>
        <p:txBody>
          <a:bodyPr>
            <a:normAutofit fontScale="92500" lnSpcReduction="10000"/>
          </a:bodyPr>
          <a:lstStyle/>
          <a:p>
            <a:r>
              <a:rPr lang="en-CA" dirty="0" smtClean="0"/>
              <a:t>Plan the Investigation</a:t>
            </a:r>
          </a:p>
          <a:p>
            <a:pPr lvl="1"/>
            <a:r>
              <a:rPr lang="en-CA" dirty="0" smtClean="0"/>
              <a:t>When the hypothesis is formed, </a:t>
            </a:r>
            <a:r>
              <a:rPr lang="en-CA" dirty="0" smtClean="0">
                <a:solidFill>
                  <a:srgbClr val="0000FF"/>
                </a:solidFill>
              </a:rPr>
              <a:t>follow</a:t>
            </a:r>
            <a:r>
              <a:rPr lang="en-CA" dirty="0" smtClean="0"/>
              <a:t> the instructions of how the experiment will be carried out.</a:t>
            </a:r>
          </a:p>
          <a:p>
            <a:r>
              <a:rPr lang="en-CA" dirty="0" smtClean="0"/>
              <a:t>List the Materials</a:t>
            </a:r>
          </a:p>
          <a:p>
            <a:pPr lvl="1"/>
            <a:r>
              <a:rPr lang="en-CA" dirty="0" smtClean="0"/>
              <a:t>List all the </a:t>
            </a:r>
            <a:r>
              <a:rPr lang="en-CA" dirty="0" smtClean="0">
                <a:solidFill>
                  <a:srgbClr val="0000FF"/>
                </a:solidFill>
              </a:rPr>
              <a:t>materials</a:t>
            </a:r>
            <a:r>
              <a:rPr lang="en-CA" dirty="0" smtClean="0"/>
              <a:t> used</a:t>
            </a:r>
          </a:p>
          <a:p>
            <a:r>
              <a:rPr lang="en-CA" dirty="0" smtClean="0"/>
              <a:t>Write a Procedure</a:t>
            </a:r>
          </a:p>
          <a:p>
            <a:pPr lvl="1"/>
            <a:r>
              <a:rPr lang="en-CA" dirty="0" smtClean="0"/>
              <a:t>Write down the </a:t>
            </a:r>
            <a:r>
              <a:rPr lang="en-CA" dirty="0" smtClean="0">
                <a:solidFill>
                  <a:srgbClr val="0000FF"/>
                </a:solidFill>
              </a:rPr>
              <a:t>steps</a:t>
            </a:r>
            <a:r>
              <a:rPr lang="en-CA" dirty="0" smtClean="0"/>
              <a:t> you did to perform the experiment. The steps must be</a:t>
            </a:r>
            <a:r>
              <a:rPr lang="en-CA" dirty="0" smtClean="0">
                <a:solidFill>
                  <a:srgbClr val="0000FF"/>
                </a:solidFill>
              </a:rPr>
              <a:t> clear </a:t>
            </a:r>
            <a:r>
              <a:rPr lang="en-CA" dirty="0" smtClean="0"/>
              <a:t>so that another person can reproduce the same experiment.</a:t>
            </a:r>
          </a:p>
          <a:p>
            <a:r>
              <a:rPr lang="en-CA" dirty="0" smtClean="0"/>
              <a:t>Experiment</a:t>
            </a:r>
          </a:p>
          <a:p>
            <a:pPr lvl="1"/>
            <a:r>
              <a:rPr lang="en-CA" dirty="0" smtClean="0"/>
              <a:t>Perform the experiment to</a:t>
            </a:r>
            <a:r>
              <a:rPr lang="en-CA" dirty="0" smtClean="0">
                <a:solidFill>
                  <a:srgbClr val="0000FF"/>
                </a:solidFill>
              </a:rPr>
              <a:t> test</a:t>
            </a:r>
            <a:r>
              <a:rPr lang="en-CA" dirty="0" smtClean="0"/>
              <a:t> the hypothesis</a:t>
            </a:r>
          </a:p>
          <a:p>
            <a:pPr lvl="1">
              <a:buNone/>
            </a:pPr>
            <a:endParaRPr lang="en-CA" dirty="0" smtClean="0"/>
          </a:p>
        </p:txBody>
      </p:sp>
      <p:sp>
        <p:nvSpPr>
          <p:cNvPr id="3" name="Slide Number Placeholder 2"/>
          <p:cNvSpPr>
            <a:spLocks noGrp="1"/>
          </p:cNvSpPr>
          <p:nvPr>
            <p:ph type="sldNum" sz="quarter" idx="12"/>
          </p:nvPr>
        </p:nvSpPr>
        <p:spPr/>
        <p:txBody>
          <a:bodyPr/>
          <a:lstStyle/>
          <a:p>
            <a:fld id="{AD9C4609-D671-4AD0-9886-AC4BD90C36C3}" type="slidenum">
              <a:rPr lang="en-CA" smtClean="0"/>
              <a:pPr/>
              <a:t>12</a:t>
            </a:fld>
            <a:endParaRPr lang="en-CA"/>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wipe(down)">
                                      <p:cBhvr>
                                        <p:cTn id="10" dur="500"/>
                                        <p:tgtEl>
                                          <p:spTgt spid="4">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wipe(down)">
                                      <p:cBhvr>
                                        <p:cTn id="15" dur="500"/>
                                        <p:tgtEl>
                                          <p:spTgt spid="4">
                                            <p:txEl>
                                              <p:pRg st="2" end="2"/>
                                            </p:txEl>
                                          </p:spTgt>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4">
                                            <p:txEl>
                                              <p:pRg st="3" end="3"/>
                                            </p:txEl>
                                          </p:spTgt>
                                        </p:tgtEl>
                                        <p:attrNameLst>
                                          <p:attrName>style.visibility</p:attrName>
                                        </p:attrNameLst>
                                      </p:cBhvr>
                                      <p:to>
                                        <p:strVal val="visible"/>
                                      </p:to>
                                    </p:set>
                                    <p:animEffect transition="in" filter="wipe(down)">
                                      <p:cBhvr>
                                        <p:cTn id="18" dur="500"/>
                                        <p:tgtEl>
                                          <p:spTgt spid="4">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animEffect transition="in" filter="wipe(down)">
                                      <p:cBhvr>
                                        <p:cTn id="23" dur="500"/>
                                        <p:tgtEl>
                                          <p:spTgt spid="4">
                                            <p:txEl>
                                              <p:pRg st="4" end="4"/>
                                            </p:txEl>
                                          </p:spTgt>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4">
                                            <p:txEl>
                                              <p:pRg st="5" end="5"/>
                                            </p:txEl>
                                          </p:spTgt>
                                        </p:tgtEl>
                                        <p:attrNameLst>
                                          <p:attrName>style.visibility</p:attrName>
                                        </p:attrNameLst>
                                      </p:cBhvr>
                                      <p:to>
                                        <p:strVal val="visible"/>
                                      </p:to>
                                    </p:set>
                                    <p:animEffect transition="in" filter="wipe(down)">
                                      <p:cBhvr>
                                        <p:cTn id="26" dur="500"/>
                                        <p:tgtEl>
                                          <p:spTgt spid="4">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animEffect transition="in" filter="wipe(down)">
                                      <p:cBhvr>
                                        <p:cTn id="31" dur="500"/>
                                        <p:tgtEl>
                                          <p:spTgt spid="4">
                                            <p:txEl>
                                              <p:pRg st="6" end="6"/>
                                            </p:txEl>
                                          </p:spTgt>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4">
                                            <p:txEl>
                                              <p:pRg st="7" end="7"/>
                                            </p:txEl>
                                          </p:spTgt>
                                        </p:tgtEl>
                                        <p:attrNameLst>
                                          <p:attrName>style.visibility</p:attrName>
                                        </p:attrNameLst>
                                      </p:cBhvr>
                                      <p:to>
                                        <p:strVal val="visible"/>
                                      </p:to>
                                    </p:set>
                                    <p:animEffect transition="in" filter="wipe(down)">
                                      <p:cBhvr>
                                        <p:cTn id="34"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The Scientific Method</a:t>
            </a:r>
            <a:endParaRPr lang="en-CA" dirty="0"/>
          </a:p>
        </p:txBody>
      </p:sp>
      <p:sp>
        <p:nvSpPr>
          <p:cNvPr id="4" name="Slide Number Placeholder 3"/>
          <p:cNvSpPr>
            <a:spLocks noGrp="1"/>
          </p:cNvSpPr>
          <p:nvPr>
            <p:ph type="sldNum" sz="quarter" idx="12"/>
          </p:nvPr>
        </p:nvSpPr>
        <p:spPr/>
        <p:txBody>
          <a:bodyPr/>
          <a:lstStyle/>
          <a:p>
            <a:fld id="{AD9C4609-D671-4AD0-9886-AC4BD90C36C3}" type="slidenum">
              <a:rPr lang="en-CA" smtClean="0"/>
              <a:pPr/>
              <a:t>13</a:t>
            </a:fld>
            <a:endParaRPr lang="en-CA"/>
          </a:p>
        </p:txBody>
      </p:sp>
      <p:grpSp>
        <p:nvGrpSpPr>
          <p:cNvPr id="3" name="Group 23"/>
          <p:cNvGrpSpPr/>
          <p:nvPr/>
        </p:nvGrpSpPr>
        <p:grpSpPr>
          <a:xfrm>
            <a:off x="395536" y="1628800"/>
            <a:ext cx="2232248" cy="1080120"/>
            <a:chOff x="395536" y="1628800"/>
            <a:chExt cx="2232248" cy="1080120"/>
          </a:xfrm>
        </p:grpSpPr>
        <p:sp>
          <p:nvSpPr>
            <p:cNvPr id="21" name="Rectangle 20"/>
            <p:cNvSpPr/>
            <p:nvPr/>
          </p:nvSpPr>
          <p:spPr>
            <a:xfrm>
              <a:off x="395536" y="1628800"/>
              <a:ext cx="2232248" cy="108012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CA"/>
            </a:p>
          </p:txBody>
        </p:sp>
        <p:sp>
          <p:nvSpPr>
            <p:cNvPr id="8" name="TextBox 7"/>
            <p:cNvSpPr txBox="1"/>
            <p:nvPr/>
          </p:nvSpPr>
          <p:spPr>
            <a:xfrm>
              <a:off x="395536" y="1772816"/>
              <a:ext cx="2232248" cy="830997"/>
            </a:xfrm>
            <a:prstGeom prst="rect">
              <a:avLst/>
            </a:prstGeom>
            <a:noFill/>
          </p:spPr>
          <p:txBody>
            <a:bodyPr wrap="square" rtlCol="0">
              <a:spAutoFit/>
            </a:bodyPr>
            <a:lstStyle/>
            <a:p>
              <a:pPr algn="ctr"/>
              <a:r>
                <a:rPr lang="en-CA" sz="2400" dirty="0" smtClean="0"/>
                <a:t>Ask a Testable Question</a:t>
              </a:r>
              <a:endParaRPr lang="en-CA" sz="2400" dirty="0"/>
            </a:p>
          </p:txBody>
        </p:sp>
      </p:grpSp>
      <p:grpSp>
        <p:nvGrpSpPr>
          <p:cNvPr id="5" name="Group 24"/>
          <p:cNvGrpSpPr/>
          <p:nvPr/>
        </p:nvGrpSpPr>
        <p:grpSpPr>
          <a:xfrm>
            <a:off x="3491880" y="1628800"/>
            <a:ext cx="2232248" cy="1080120"/>
            <a:chOff x="3275856" y="1628800"/>
            <a:chExt cx="2232248" cy="1080120"/>
          </a:xfrm>
        </p:grpSpPr>
        <p:sp>
          <p:nvSpPr>
            <p:cNvPr id="22" name="Rectangle 21"/>
            <p:cNvSpPr/>
            <p:nvPr/>
          </p:nvSpPr>
          <p:spPr>
            <a:xfrm>
              <a:off x="3275856" y="1628800"/>
              <a:ext cx="2232248" cy="108012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CA"/>
            </a:p>
          </p:txBody>
        </p:sp>
        <p:sp>
          <p:nvSpPr>
            <p:cNvPr id="9" name="TextBox 8"/>
            <p:cNvSpPr txBox="1"/>
            <p:nvPr/>
          </p:nvSpPr>
          <p:spPr>
            <a:xfrm>
              <a:off x="3491880" y="1733907"/>
              <a:ext cx="1800200" cy="830997"/>
            </a:xfrm>
            <a:prstGeom prst="rect">
              <a:avLst/>
            </a:prstGeom>
            <a:noFill/>
          </p:spPr>
          <p:txBody>
            <a:bodyPr wrap="square" rtlCol="0">
              <a:spAutoFit/>
            </a:bodyPr>
            <a:lstStyle/>
            <a:p>
              <a:pPr algn="ctr"/>
              <a:r>
                <a:rPr lang="en-CA" sz="2400" dirty="0" smtClean="0"/>
                <a:t>Develop a Hypothesis</a:t>
              </a:r>
              <a:endParaRPr lang="en-CA" sz="2400" dirty="0"/>
            </a:p>
          </p:txBody>
        </p:sp>
      </p:grpSp>
      <p:grpSp>
        <p:nvGrpSpPr>
          <p:cNvPr id="6" name="Group 25"/>
          <p:cNvGrpSpPr/>
          <p:nvPr/>
        </p:nvGrpSpPr>
        <p:grpSpPr>
          <a:xfrm>
            <a:off x="6444208" y="1628800"/>
            <a:ext cx="2304256" cy="1080120"/>
            <a:chOff x="6084168" y="1628800"/>
            <a:chExt cx="2304256" cy="1080120"/>
          </a:xfrm>
        </p:grpSpPr>
        <p:sp>
          <p:nvSpPr>
            <p:cNvPr id="23" name="Rectangle 22"/>
            <p:cNvSpPr/>
            <p:nvPr/>
          </p:nvSpPr>
          <p:spPr>
            <a:xfrm>
              <a:off x="6084168" y="1628800"/>
              <a:ext cx="2304256" cy="108012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CA"/>
            </a:p>
          </p:txBody>
        </p:sp>
        <p:sp>
          <p:nvSpPr>
            <p:cNvPr id="10" name="TextBox 9"/>
            <p:cNvSpPr txBox="1"/>
            <p:nvPr/>
          </p:nvSpPr>
          <p:spPr>
            <a:xfrm>
              <a:off x="6156176" y="1733907"/>
              <a:ext cx="2160240" cy="830997"/>
            </a:xfrm>
            <a:prstGeom prst="rect">
              <a:avLst/>
            </a:prstGeom>
            <a:noFill/>
          </p:spPr>
          <p:txBody>
            <a:bodyPr wrap="square" rtlCol="0">
              <a:spAutoFit/>
            </a:bodyPr>
            <a:lstStyle/>
            <a:p>
              <a:pPr algn="ctr"/>
              <a:r>
                <a:rPr lang="en-CA" sz="2400" dirty="0" smtClean="0"/>
                <a:t>Plan the Investigation</a:t>
              </a:r>
              <a:endParaRPr lang="en-CA" sz="2400" dirty="0"/>
            </a:p>
          </p:txBody>
        </p:sp>
      </p:grpSp>
      <p:grpSp>
        <p:nvGrpSpPr>
          <p:cNvPr id="7" name="Group 29"/>
          <p:cNvGrpSpPr/>
          <p:nvPr/>
        </p:nvGrpSpPr>
        <p:grpSpPr>
          <a:xfrm>
            <a:off x="6876256" y="3140968"/>
            <a:ext cx="1872208" cy="1080120"/>
            <a:chOff x="6876256" y="3140968"/>
            <a:chExt cx="1872208" cy="1080120"/>
          </a:xfrm>
        </p:grpSpPr>
        <p:sp>
          <p:nvSpPr>
            <p:cNvPr id="27" name="Rectangle 26"/>
            <p:cNvSpPr/>
            <p:nvPr/>
          </p:nvSpPr>
          <p:spPr>
            <a:xfrm>
              <a:off x="6876256" y="3140968"/>
              <a:ext cx="1872208" cy="108012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CA"/>
            </a:p>
          </p:txBody>
        </p:sp>
        <p:sp>
          <p:nvSpPr>
            <p:cNvPr id="11" name="TextBox 10"/>
            <p:cNvSpPr txBox="1"/>
            <p:nvPr/>
          </p:nvSpPr>
          <p:spPr>
            <a:xfrm>
              <a:off x="7020272" y="3284984"/>
              <a:ext cx="1584176" cy="830997"/>
            </a:xfrm>
            <a:prstGeom prst="rect">
              <a:avLst/>
            </a:prstGeom>
            <a:noFill/>
          </p:spPr>
          <p:txBody>
            <a:bodyPr wrap="square" rtlCol="0">
              <a:spAutoFit/>
            </a:bodyPr>
            <a:lstStyle/>
            <a:p>
              <a:pPr algn="ctr"/>
              <a:r>
                <a:rPr lang="en-CA" sz="2400" dirty="0" smtClean="0"/>
                <a:t>List the Materials</a:t>
              </a:r>
              <a:endParaRPr lang="en-CA" sz="2400" dirty="0"/>
            </a:p>
          </p:txBody>
        </p:sp>
      </p:grpSp>
      <p:grpSp>
        <p:nvGrpSpPr>
          <p:cNvPr id="20" name="Group 28"/>
          <p:cNvGrpSpPr/>
          <p:nvPr/>
        </p:nvGrpSpPr>
        <p:grpSpPr>
          <a:xfrm>
            <a:off x="3995936" y="3140968"/>
            <a:ext cx="2088232" cy="1080120"/>
            <a:chOff x="4572000" y="3140968"/>
            <a:chExt cx="2088232" cy="1080120"/>
          </a:xfrm>
        </p:grpSpPr>
        <p:sp>
          <p:nvSpPr>
            <p:cNvPr id="28" name="Rectangle 27"/>
            <p:cNvSpPr/>
            <p:nvPr/>
          </p:nvSpPr>
          <p:spPr>
            <a:xfrm>
              <a:off x="4572000" y="3140968"/>
              <a:ext cx="2088232" cy="108012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CA"/>
            </a:p>
          </p:txBody>
        </p:sp>
        <p:sp>
          <p:nvSpPr>
            <p:cNvPr id="12" name="TextBox 11"/>
            <p:cNvSpPr txBox="1"/>
            <p:nvPr/>
          </p:nvSpPr>
          <p:spPr>
            <a:xfrm>
              <a:off x="4788024" y="3284984"/>
              <a:ext cx="1584176" cy="830997"/>
            </a:xfrm>
            <a:prstGeom prst="rect">
              <a:avLst/>
            </a:prstGeom>
            <a:noFill/>
          </p:spPr>
          <p:txBody>
            <a:bodyPr wrap="square" rtlCol="0">
              <a:spAutoFit/>
            </a:bodyPr>
            <a:lstStyle/>
            <a:p>
              <a:pPr algn="ctr"/>
              <a:r>
                <a:rPr lang="en-CA" sz="2400" dirty="0" smtClean="0"/>
                <a:t>Write a Procedure</a:t>
              </a:r>
              <a:endParaRPr lang="en-CA" sz="2400" dirty="0"/>
            </a:p>
          </p:txBody>
        </p:sp>
      </p:grpSp>
      <p:grpSp>
        <p:nvGrpSpPr>
          <p:cNvPr id="24" name="Group 31"/>
          <p:cNvGrpSpPr/>
          <p:nvPr/>
        </p:nvGrpSpPr>
        <p:grpSpPr>
          <a:xfrm>
            <a:off x="395536" y="3140968"/>
            <a:ext cx="2808312" cy="1080120"/>
            <a:chOff x="539552" y="3068960"/>
            <a:chExt cx="2808312" cy="1080120"/>
          </a:xfrm>
        </p:grpSpPr>
        <p:sp>
          <p:nvSpPr>
            <p:cNvPr id="31" name="Rectangle 30"/>
            <p:cNvSpPr/>
            <p:nvPr/>
          </p:nvSpPr>
          <p:spPr>
            <a:xfrm>
              <a:off x="539552" y="3068960"/>
              <a:ext cx="2808312" cy="1080120"/>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CA"/>
            </a:p>
          </p:txBody>
        </p:sp>
        <p:sp>
          <p:nvSpPr>
            <p:cNvPr id="13" name="TextBox 12"/>
            <p:cNvSpPr txBox="1"/>
            <p:nvPr/>
          </p:nvSpPr>
          <p:spPr>
            <a:xfrm>
              <a:off x="683568" y="3212976"/>
              <a:ext cx="2520280" cy="830997"/>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pPr algn="ctr"/>
              <a:r>
                <a:rPr lang="en-CA" sz="2400" dirty="0" smtClean="0"/>
                <a:t>Record Data and Observations</a:t>
              </a:r>
              <a:endParaRPr lang="en-CA" sz="2400" dirty="0"/>
            </a:p>
          </p:txBody>
        </p:sp>
      </p:grpSp>
      <p:grpSp>
        <p:nvGrpSpPr>
          <p:cNvPr id="25" name="Group 33"/>
          <p:cNvGrpSpPr/>
          <p:nvPr/>
        </p:nvGrpSpPr>
        <p:grpSpPr>
          <a:xfrm>
            <a:off x="539552" y="4725143"/>
            <a:ext cx="1872208" cy="1152130"/>
            <a:chOff x="3131840" y="5661248"/>
            <a:chExt cx="2232248" cy="864096"/>
          </a:xfrm>
        </p:grpSpPr>
        <p:sp>
          <p:nvSpPr>
            <p:cNvPr id="33" name="Rectangle 32"/>
            <p:cNvSpPr/>
            <p:nvPr/>
          </p:nvSpPr>
          <p:spPr>
            <a:xfrm>
              <a:off x="3131840" y="5661248"/>
              <a:ext cx="2232248" cy="864096"/>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CA"/>
            </a:p>
          </p:txBody>
        </p:sp>
        <p:sp>
          <p:nvSpPr>
            <p:cNvPr id="14" name="TextBox 13"/>
            <p:cNvSpPr txBox="1"/>
            <p:nvPr/>
          </p:nvSpPr>
          <p:spPr>
            <a:xfrm>
              <a:off x="3303553" y="5794085"/>
              <a:ext cx="1895185" cy="623247"/>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pPr algn="ctr"/>
              <a:r>
                <a:rPr lang="en-CA" sz="2400" dirty="0" smtClean="0"/>
                <a:t>Analyze </a:t>
              </a:r>
            </a:p>
            <a:p>
              <a:pPr algn="ctr"/>
              <a:r>
                <a:rPr lang="en-CA" sz="2400" dirty="0" smtClean="0"/>
                <a:t>Data</a:t>
              </a:r>
              <a:endParaRPr lang="en-CA" sz="2400" dirty="0"/>
            </a:p>
          </p:txBody>
        </p:sp>
      </p:grpSp>
      <p:grpSp>
        <p:nvGrpSpPr>
          <p:cNvPr id="26" name="Group 35"/>
          <p:cNvGrpSpPr/>
          <p:nvPr/>
        </p:nvGrpSpPr>
        <p:grpSpPr>
          <a:xfrm>
            <a:off x="2987824" y="4653136"/>
            <a:ext cx="2232248" cy="936104"/>
            <a:chOff x="5940152" y="5733256"/>
            <a:chExt cx="2232248" cy="936104"/>
          </a:xfrm>
        </p:grpSpPr>
        <p:sp>
          <p:nvSpPr>
            <p:cNvPr id="35" name="Rectangle 34"/>
            <p:cNvSpPr/>
            <p:nvPr/>
          </p:nvSpPr>
          <p:spPr>
            <a:xfrm>
              <a:off x="5940152" y="5733256"/>
              <a:ext cx="2232248" cy="936104"/>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CA"/>
            </a:p>
          </p:txBody>
        </p:sp>
        <p:sp>
          <p:nvSpPr>
            <p:cNvPr id="15" name="TextBox 14"/>
            <p:cNvSpPr txBox="1"/>
            <p:nvPr/>
          </p:nvSpPr>
          <p:spPr>
            <a:xfrm>
              <a:off x="6156176" y="5805264"/>
              <a:ext cx="1800200" cy="830997"/>
            </a:xfrm>
            <a:prstGeom prst="rect">
              <a:avLst/>
            </a:prstGeom>
            <a:noFill/>
          </p:spPr>
          <p:txBody>
            <a:bodyPr wrap="square" rtlCol="0">
              <a:spAutoFit/>
            </a:bodyPr>
            <a:lstStyle/>
            <a:p>
              <a:pPr algn="ctr"/>
              <a:r>
                <a:rPr lang="en-CA" sz="2400" dirty="0" smtClean="0"/>
                <a:t>Draw a Conclusion</a:t>
              </a:r>
              <a:endParaRPr lang="en-CA" sz="2400" dirty="0"/>
            </a:p>
          </p:txBody>
        </p:sp>
      </p:grpSp>
      <p:sp>
        <p:nvSpPr>
          <p:cNvPr id="47" name="Right Arrow 46"/>
          <p:cNvSpPr/>
          <p:nvPr/>
        </p:nvSpPr>
        <p:spPr>
          <a:xfrm>
            <a:off x="2771800" y="2132856"/>
            <a:ext cx="576064" cy="216024"/>
          </a:xfrm>
          <a:prstGeom prst="right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CA"/>
          </a:p>
        </p:txBody>
      </p:sp>
      <p:sp>
        <p:nvSpPr>
          <p:cNvPr id="48" name="Right Arrow 47"/>
          <p:cNvSpPr/>
          <p:nvPr/>
        </p:nvSpPr>
        <p:spPr>
          <a:xfrm>
            <a:off x="5796136" y="2132856"/>
            <a:ext cx="576064" cy="216024"/>
          </a:xfrm>
          <a:prstGeom prst="right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CA"/>
          </a:p>
        </p:txBody>
      </p:sp>
      <p:sp>
        <p:nvSpPr>
          <p:cNvPr id="49" name="Right Arrow 48"/>
          <p:cNvSpPr/>
          <p:nvPr/>
        </p:nvSpPr>
        <p:spPr>
          <a:xfrm rot="5400000">
            <a:off x="7668344" y="2852936"/>
            <a:ext cx="288032" cy="144016"/>
          </a:xfrm>
          <a:prstGeom prst="right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CA"/>
          </a:p>
        </p:txBody>
      </p:sp>
      <p:sp>
        <p:nvSpPr>
          <p:cNvPr id="50" name="Right Arrow 49"/>
          <p:cNvSpPr/>
          <p:nvPr/>
        </p:nvSpPr>
        <p:spPr>
          <a:xfrm rot="10800000">
            <a:off x="6228184" y="3573016"/>
            <a:ext cx="576064" cy="216024"/>
          </a:xfrm>
          <a:prstGeom prst="right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CA"/>
          </a:p>
        </p:txBody>
      </p:sp>
      <p:sp>
        <p:nvSpPr>
          <p:cNvPr id="51" name="Right Arrow 50"/>
          <p:cNvSpPr/>
          <p:nvPr/>
        </p:nvSpPr>
        <p:spPr>
          <a:xfrm rot="10800000">
            <a:off x="3275856" y="3573016"/>
            <a:ext cx="648072" cy="216024"/>
          </a:xfrm>
          <a:prstGeom prst="right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CA"/>
          </a:p>
        </p:txBody>
      </p:sp>
      <p:sp>
        <p:nvSpPr>
          <p:cNvPr id="52" name="Right Arrow 51"/>
          <p:cNvSpPr/>
          <p:nvPr/>
        </p:nvSpPr>
        <p:spPr>
          <a:xfrm rot="5400000">
            <a:off x="1187624" y="4365104"/>
            <a:ext cx="360040" cy="216024"/>
          </a:xfrm>
          <a:prstGeom prst="right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CA"/>
          </a:p>
        </p:txBody>
      </p:sp>
      <p:sp>
        <p:nvSpPr>
          <p:cNvPr id="53" name="Right Arrow 52"/>
          <p:cNvSpPr/>
          <p:nvPr/>
        </p:nvSpPr>
        <p:spPr>
          <a:xfrm>
            <a:off x="2483768" y="5085184"/>
            <a:ext cx="432048" cy="216024"/>
          </a:xfrm>
          <a:prstGeom prst="right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CA"/>
          </a:p>
        </p:txBody>
      </p:sp>
      <p:sp>
        <p:nvSpPr>
          <p:cNvPr id="60" name="TextBox 59"/>
          <p:cNvSpPr txBox="1"/>
          <p:nvPr/>
        </p:nvSpPr>
        <p:spPr>
          <a:xfrm>
            <a:off x="2555776" y="1700808"/>
            <a:ext cx="1152128" cy="338554"/>
          </a:xfrm>
          <a:prstGeom prst="rect">
            <a:avLst/>
          </a:prstGeom>
          <a:noFill/>
        </p:spPr>
        <p:txBody>
          <a:bodyPr wrap="square" rtlCol="0">
            <a:spAutoFit/>
          </a:bodyPr>
          <a:lstStyle/>
          <a:p>
            <a:r>
              <a:rPr lang="en-CA" sz="1600" dirty="0" smtClean="0">
                <a:solidFill>
                  <a:srgbClr val="FF0000"/>
                </a:solidFill>
              </a:rPr>
              <a:t>Research</a:t>
            </a:r>
            <a:endParaRPr lang="en-CA" sz="1600" dirty="0">
              <a:solidFill>
                <a:srgbClr val="FF0000"/>
              </a:solidFill>
            </a:endParaRPr>
          </a:p>
        </p:txBody>
      </p:sp>
      <p:sp>
        <p:nvSpPr>
          <p:cNvPr id="61" name="TextBox 60"/>
          <p:cNvSpPr txBox="1"/>
          <p:nvPr/>
        </p:nvSpPr>
        <p:spPr>
          <a:xfrm>
            <a:off x="2987824" y="2852936"/>
            <a:ext cx="1296144" cy="338554"/>
          </a:xfrm>
          <a:prstGeom prst="rect">
            <a:avLst/>
          </a:prstGeom>
          <a:noFill/>
        </p:spPr>
        <p:txBody>
          <a:bodyPr wrap="square" rtlCol="0">
            <a:spAutoFit/>
          </a:bodyPr>
          <a:lstStyle/>
          <a:p>
            <a:r>
              <a:rPr lang="en-CA" sz="1600" dirty="0" smtClean="0">
                <a:solidFill>
                  <a:srgbClr val="FF0000"/>
                </a:solidFill>
              </a:rPr>
              <a:t>Experiment</a:t>
            </a:r>
            <a:endParaRPr lang="en-CA" sz="1600" dirty="0">
              <a:solidFill>
                <a:srgbClr val="FF0000"/>
              </a:solidFill>
            </a:endParaRPr>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Observations</a:t>
            </a:r>
            <a:endParaRPr lang="en-CA" dirty="0"/>
          </a:p>
        </p:txBody>
      </p:sp>
      <p:sp>
        <p:nvSpPr>
          <p:cNvPr id="4" name="Content Placeholder 3"/>
          <p:cNvSpPr>
            <a:spLocks noGrp="1"/>
          </p:cNvSpPr>
          <p:nvPr>
            <p:ph idx="1"/>
          </p:nvPr>
        </p:nvSpPr>
        <p:spPr>
          <a:xfrm>
            <a:off x="301752" y="1527048"/>
            <a:ext cx="8503920" cy="4998296"/>
          </a:xfrm>
        </p:spPr>
        <p:txBody>
          <a:bodyPr>
            <a:normAutofit/>
          </a:bodyPr>
          <a:lstStyle/>
          <a:p>
            <a:pPr marL="507960"/>
            <a:r>
              <a:rPr lang="en-CA" sz="2800" dirty="0" smtClean="0"/>
              <a:t>Describe any</a:t>
            </a:r>
            <a:r>
              <a:rPr lang="en-CA" sz="2800" dirty="0" smtClean="0">
                <a:solidFill>
                  <a:srgbClr val="0000FF"/>
                </a:solidFill>
              </a:rPr>
              <a:t> observations </a:t>
            </a:r>
            <a:r>
              <a:rPr lang="en-CA" sz="2800" dirty="0" smtClean="0"/>
              <a:t>you made during the experiment. Include all information that could have affected your results such as errors or unexpected surprises.</a:t>
            </a:r>
          </a:p>
          <a:p>
            <a:pPr marL="507960"/>
            <a:endParaRPr lang="en-CA" sz="2800" dirty="0" smtClean="0"/>
          </a:p>
          <a:p>
            <a:r>
              <a:rPr lang="en-CA" sz="2800" dirty="0" smtClean="0"/>
              <a:t>The observations should be collected by using all </a:t>
            </a:r>
            <a:r>
              <a:rPr lang="en-CA" sz="2800" dirty="0" smtClean="0">
                <a:solidFill>
                  <a:srgbClr val="0000FF"/>
                </a:solidFill>
              </a:rPr>
              <a:t>5 </a:t>
            </a:r>
            <a:r>
              <a:rPr lang="en-CA" sz="2800" dirty="0" smtClean="0"/>
              <a:t>senses:  </a:t>
            </a:r>
            <a:r>
              <a:rPr lang="en-CA" sz="2800" dirty="0" smtClean="0">
                <a:solidFill>
                  <a:srgbClr val="0000FF"/>
                </a:solidFill>
              </a:rPr>
              <a:t>sight, smell, touch, taste and sound</a:t>
            </a:r>
          </a:p>
          <a:p>
            <a:pPr marL="507960"/>
            <a:endParaRPr lang="en-CA" sz="2800" dirty="0" smtClean="0"/>
          </a:p>
          <a:p>
            <a:pPr lvl="1"/>
            <a:endParaRPr lang="en-CA" sz="2800" dirty="0" smtClean="0"/>
          </a:p>
        </p:txBody>
      </p:sp>
      <p:sp>
        <p:nvSpPr>
          <p:cNvPr id="3" name="Slide Number Placeholder 2"/>
          <p:cNvSpPr>
            <a:spLocks noGrp="1"/>
          </p:cNvSpPr>
          <p:nvPr>
            <p:ph type="sldNum" sz="quarter" idx="12"/>
          </p:nvPr>
        </p:nvSpPr>
        <p:spPr/>
        <p:txBody>
          <a:bodyPr/>
          <a:lstStyle/>
          <a:p>
            <a:fld id="{AD9C4609-D671-4AD0-9886-AC4BD90C36C3}" type="slidenum">
              <a:rPr lang="en-CA" smtClean="0"/>
              <a:pPr/>
              <a:t>14</a:t>
            </a:fld>
            <a:endParaRPr lang="en-CA"/>
          </a:p>
        </p:txBody>
      </p:sp>
      <p:pic>
        <p:nvPicPr>
          <p:cNvPr id="6" name="Picture 5" descr="Screen Shot 2014-09-07 at 9.33.40 PM.png"/>
          <p:cNvPicPr>
            <a:picLocks noChangeAspect="1"/>
          </p:cNvPicPr>
          <p:nvPr/>
        </p:nvPicPr>
        <p:blipFill>
          <a:blip r:embed="rId3"/>
          <a:stretch>
            <a:fillRect/>
          </a:stretch>
        </p:blipFill>
        <p:spPr>
          <a:xfrm>
            <a:off x="2647950" y="5251450"/>
            <a:ext cx="3848100" cy="1104900"/>
          </a:xfrm>
          <a:prstGeom prst="rect">
            <a:avLst/>
          </a:prstGeom>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wipe(down)">
                                      <p:cBhvr>
                                        <p:cTn id="12"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The Scientific Method</a:t>
            </a:r>
            <a:endParaRPr lang="en-CA" dirty="0"/>
          </a:p>
        </p:txBody>
      </p:sp>
      <p:sp>
        <p:nvSpPr>
          <p:cNvPr id="4" name="Slide Number Placeholder 3"/>
          <p:cNvSpPr>
            <a:spLocks noGrp="1"/>
          </p:cNvSpPr>
          <p:nvPr>
            <p:ph type="sldNum" sz="quarter" idx="12"/>
          </p:nvPr>
        </p:nvSpPr>
        <p:spPr/>
        <p:txBody>
          <a:bodyPr/>
          <a:lstStyle/>
          <a:p>
            <a:fld id="{AD9C4609-D671-4AD0-9886-AC4BD90C36C3}" type="slidenum">
              <a:rPr lang="en-CA" smtClean="0"/>
              <a:pPr/>
              <a:t>15</a:t>
            </a:fld>
            <a:endParaRPr lang="en-CA"/>
          </a:p>
        </p:txBody>
      </p:sp>
      <p:grpSp>
        <p:nvGrpSpPr>
          <p:cNvPr id="3" name="Group 23"/>
          <p:cNvGrpSpPr/>
          <p:nvPr/>
        </p:nvGrpSpPr>
        <p:grpSpPr>
          <a:xfrm>
            <a:off x="395536" y="1628800"/>
            <a:ext cx="2232248" cy="1080120"/>
            <a:chOff x="395536" y="1628800"/>
            <a:chExt cx="2232248" cy="1080120"/>
          </a:xfrm>
        </p:grpSpPr>
        <p:sp>
          <p:nvSpPr>
            <p:cNvPr id="21" name="Rectangle 20"/>
            <p:cNvSpPr/>
            <p:nvPr/>
          </p:nvSpPr>
          <p:spPr>
            <a:xfrm>
              <a:off x="395536" y="1628800"/>
              <a:ext cx="2232248" cy="108012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CA"/>
            </a:p>
          </p:txBody>
        </p:sp>
        <p:sp>
          <p:nvSpPr>
            <p:cNvPr id="8" name="TextBox 7"/>
            <p:cNvSpPr txBox="1"/>
            <p:nvPr/>
          </p:nvSpPr>
          <p:spPr>
            <a:xfrm>
              <a:off x="395536" y="1772816"/>
              <a:ext cx="2232248" cy="830997"/>
            </a:xfrm>
            <a:prstGeom prst="rect">
              <a:avLst/>
            </a:prstGeom>
            <a:noFill/>
          </p:spPr>
          <p:txBody>
            <a:bodyPr wrap="square" rtlCol="0">
              <a:spAutoFit/>
            </a:bodyPr>
            <a:lstStyle/>
            <a:p>
              <a:pPr algn="ctr"/>
              <a:r>
                <a:rPr lang="en-CA" sz="2400" dirty="0" smtClean="0"/>
                <a:t>Ask a Testable Question</a:t>
              </a:r>
              <a:endParaRPr lang="en-CA" sz="2400" dirty="0"/>
            </a:p>
          </p:txBody>
        </p:sp>
      </p:grpSp>
      <p:grpSp>
        <p:nvGrpSpPr>
          <p:cNvPr id="5" name="Group 24"/>
          <p:cNvGrpSpPr/>
          <p:nvPr/>
        </p:nvGrpSpPr>
        <p:grpSpPr>
          <a:xfrm>
            <a:off x="3491880" y="1628800"/>
            <a:ext cx="2232248" cy="1080120"/>
            <a:chOff x="3275856" y="1628800"/>
            <a:chExt cx="2232248" cy="1080120"/>
          </a:xfrm>
        </p:grpSpPr>
        <p:sp>
          <p:nvSpPr>
            <p:cNvPr id="22" name="Rectangle 21"/>
            <p:cNvSpPr/>
            <p:nvPr/>
          </p:nvSpPr>
          <p:spPr>
            <a:xfrm>
              <a:off x="3275856" y="1628800"/>
              <a:ext cx="2232248" cy="108012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CA"/>
            </a:p>
          </p:txBody>
        </p:sp>
        <p:sp>
          <p:nvSpPr>
            <p:cNvPr id="9" name="TextBox 8"/>
            <p:cNvSpPr txBox="1"/>
            <p:nvPr/>
          </p:nvSpPr>
          <p:spPr>
            <a:xfrm>
              <a:off x="3491880" y="1733907"/>
              <a:ext cx="1800200" cy="830997"/>
            </a:xfrm>
            <a:prstGeom prst="rect">
              <a:avLst/>
            </a:prstGeom>
            <a:noFill/>
          </p:spPr>
          <p:txBody>
            <a:bodyPr wrap="square" rtlCol="0">
              <a:spAutoFit/>
            </a:bodyPr>
            <a:lstStyle/>
            <a:p>
              <a:pPr algn="ctr"/>
              <a:r>
                <a:rPr lang="en-CA" sz="2400" dirty="0" smtClean="0"/>
                <a:t>Develop a Hypothesis</a:t>
              </a:r>
              <a:endParaRPr lang="en-CA" sz="2400" dirty="0"/>
            </a:p>
          </p:txBody>
        </p:sp>
      </p:grpSp>
      <p:grpSp>
        <p:nvGrpSpPr>
          <p:cNvPr id="6" name="Group 25"/>
          <p:cNvGrpSpPr/>
          <p:nvPr/>
        </p:nvGrpSpPr>
        <p:grpSpPr>
          <a:xfrm>
            <a:off x="6444208" y="1628800"/>
            <a:ext cx="2304256" cy="1080120"/>
            <a:chOff x="6084168" y="1628800"/>
            <a:chExt cx="2304256" cy="1080120"/>
          </a:xfrm>
        </p:grpSpPr>
        <p:sp>
          <p:nvSpPr>
            <p:cNvPr id="23" name="Rectangle 22"/>
            <p:cNvSpPr/>
            <p:nvPr/>
          </p:nvSpPr>
          <p:spPr>
            <a:xfrm>
              <a:off x="6084168" y="1628800"/>
              <a:ext cx="2304256" cy="108012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CA"/>
            </a:p>
          </p:txBody>
        </p:sp>
        <p:sp>
          <p:nvSpPr>
            <p:cNvPr id="10" name="TextBox 9"/>
            <p:cNvSpPr txBox="1"/>
            <p:nvPr/>
          </p:nvSpPr>
          <p:spPr>
            <a:xfrm>
              <a:off x="6156176" y="1733907"/>
              <a:ext cx="2160240" cy="830997"/>
            </a:xfrm>
            <a:prstGeom prst="rect">
              <a:avLst/>
            </a:prstGeom>
            <a:noFill/>
          </p:spPr>
          <p:txBody>
            <a:bodyPr wrap="square" rtlCol="0">
              <a:spAutoFit/>
            </a:bodyPr>
            <a:lstStyle/>
            <a:p>
              <a:pPr algn="ctr"/>
              <a:r>
                <a:rPr lang="en-CA" sz="2400" dirty="0" smtClean="0"/>
                <a:t>Plan the Investigation</a:t>
              </a:r>
              <a:endParaRPr lang="en-CA" sz="2400" dirty="0"/>
            </a:p>
          </p:txBody>
        </p:sp>
      </p:grpSp>
      <p:grpSp>
        <p:nvGrpSpPr>
          <p:cNvPr id="7" name="Group 29"/>
          <p:cNvGrpSpPr/>
          <p:nvPr/>
        </p:nvGrpSpPr>
        <p:grpSpPr>
          <a:xfrm>
            <a:off x="6876256" y="3140968"/>
            <a:ext cx="1872208" cy="1080120"/>
            <a:chOff x="6876256" y="3140968"/>
            <a:chExt cx="1872208" cy="1080120"/>
          </a:xfrm>
        </p:grpSpPr>
        <p:sp>
          <p:nvSpPr>
            <p:cNvPr id="27" name="Rectangle 26"/>
            <p:cNvSpPr/>
            <p:nvPr/>
          </p:nvSpPr>
          <p:spPr>
            <a:xfrm>
              <a:off x="6876256" y="3140968"/>
              <a:ext cx="1872208" cy="108012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CA"/>
            </a:p>
          </p:txBody>
        </p:sp>
        <p:sp>
          <p:nvSpPr>
            <p:cNvPr id="11" name="TextBox 10"/>
            <p:cNvSpPr txBox="1"/>
            <p:nvPr/>
          </p:nvSpPr>
          <p:spPr>
            <a:xfrm>
              <a:off x="7020272" y="3284984"/>
              <a:ext cx="1584176" cy="830997"/>
            </a:xfrm>
            <a:prstGeom prst="rect">
              <a:avLst/>
            </a:prstGeom>
            <a:noFill/>
          </p:spPr>
          <p:txBody>
            <a:bodyPr wrap="square" rtlCol="0">
              <a:spAutoFit/>
            </a:bodyPr>
            <a:lstStyle/>
            <a:p>
              <a:pPr algn="ctr"/>
              <a:r>
                <a:rPr lang="en-CA" sz="2400" dirty="0" smtClean="0"/>
                <a:t>List the Materials</a:t>
              </a:r>
              <a:endParaRPr lang="en-CA" sz="2400" dirty="0"/>
            </a:p>
          </p:txBody>
        </p:sp>
      </p:grpSp>
      <p:grpSp>
        <p:nvGrpSpPr>
          <p:cNvPr id="20" name="Group 28"/>
          <p:cNvGrpSpPr/>
          <p:nvPr/>
        </p:nvGrpSpPr>
        <p:grpSpPr>
          <a:xfrm>
            <a:off x="3995936" y="3140968"/>
            <a:ext cx="2088232" cy="1080120"/>
            <a:chOff x="4572000" y="3140968"/>
            <a:chExt cx="2088232" cy="1080120"/>
          </a:xfrm>
        </p:grpSpPr>
        <p:sp>
          <p:nvSpPr>
            <p:cNvPr id="28" name="Rectangle 27"/>
            <p:cNvSpPr/>
            <p:nvPr/>
          </p:nvSpPr>
          <p:spPr>
            <a:xfrm>
              <a:off x="4572000" y="3140968"/>
              <a:ext cx="2088232" cy="108012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CA"/>
            </a:p>
          </p:txBody>
        </p:sp>
        <p:sp>
          <p:nvSpPr>
            <p:cNvPr id="12" name="TextBox 11"/>
            <p:cNvSpPr txBox="1"/>
            <p:nvPr/>
          </p:nvSpPr>
          <p:spPr>
            <a:xfrm>
              <a:off x="4788024" y="3284984"/>
              <a:ext cx="1584176" cy="830997"/>
            </a:xfrm>
            <a:prstGeom prst="rect">
              <a:avLst/>
            </a:prstGeom>
            <a:noFill/>
          </p:spPr>
          <p:txBody>
            <a:bodyPr wrap="square" rtlCol="0">
              <a:spAutoFit/>
            </a:bodyPr>
            <a:lstStyle/>
            <a:p>
              <a:pPr algn="ctr"/>
              <a:r>
                <a:rPr lang="en-CA" sz="2400" dirty="0" smtClean="0"/>
                <a:t>Write a Procedure</a:t>
              </a:r>
              <a:endParaRPr lang="en-CA" sz="2400" dirty="0"/>
            </a:p>
          </p:txBody>
        </p:sp>
      </p:grpSp>
      <p:grpSp>
        <p:nvGrpSpPr>
          <p:cNvPr id="24" name="Group 31"/>
          <p:cNvGrpSpPr/>
          <p:nvPr/>
        </p:nvGrpSpPr>
        <p:grpSpPr>
          <a:xfrm>
            <a:off x="395536" y="3140968"/>
            <a:ext cx="2808312" cy="1080120"/>
            <a:chOff x="539552" y="3068960"/>
            <a:chExt cx="2808312" cy="1080120"/>
          </a:xfrm>
        </p:grpSpPr>
        <p:sp>
          <p:nvSpPr>
            <p:cNvPr id="31" name="Rectangle 30"/>
            <p:cNvSpPr/>
            <p:nvPr/>
          </p:nvSpPr>
          <p:spPr>
            <a:xfrm>
              <a:off x="539552" y="3068960"/>
              <a:ext cx="2808312" cy="108012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CA"/>
            </a:p>
          </p:txBody>
        </p:sp>
        <p:sp>
          <p:nvSpPr>
            <p:cNvPr id="13" name="TextBox 12"/>
            <p:cNvSpPr txBox="1"/>
            <p:nvPr/>
          </p:nvSpPr>
          <p:spPr>
            <a:xfrm>
              <a:off x="683568" y="3212976"/>
              <a:ext cx="2520280" cy="830997"/>
            </a:xfrm>
            <a:prstGeom prst="rect">
              <a:avLst/>
            </a:prstGeom>
            <a:noFill/>
          </p:spPr>
          <p:txBody>
            <a:bodyPr wrap="square" rtlCol="0">
              <a:spAutoFit/>
            </a:bodyPr>
            <a:lstStyle/>
            <a:p>
              <a:pPr algn="ctr"/>
              <a:r>
                <a:rPr lang="en-CA" sz="2400" dirty="0" smtClean="0"/>
                <a:t>Record Data and Observations</a:t>
              </a:r>
              <a:endParaRPr lang="en-CA" sz="2400" dirty="0"/>
            </a:p>
          </p:txBody>
        </p:sp>
      </p:grpSp>
      <p:grpSp>
        <p:nvGrpSpPr>
          <p:cNvPr id="25" name="Group 33"/>
          <p:cNvGrpSpPr/>
          <p:nvPr/>
        </p:nvGrpSpPr>
        <p:grpSpPr>
          <a:xfrm>
            <a:off x="467544" y="4725144"/>
            <a:ext cx="1944216" cy="864096"/>
            <a:chOff x="3131840" y="5661248"/>
            <a:chExt cx="2232248" cy="864096"/>
          </a:xfrm>
        </p:grpSpPr>
        <p:sp>
          <p:nvSpPr>
            <p:cNvPr id="33" name="Rectangle 32"/>
            <p:cNvSpPr/>
            <p:nvPr/>
          </p:nvSpPr>
          <p:spPr>
            <a:xfrm>
              <a:off x="3131840" y="5661248"/>
              <a:ext cx="2232248" cy="864096"/>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CA"/>
            </a:p>
          </p:txBody>
        </p:sp>
        <p:sp>
          <p:nvSpPr>
            <p:cNvPr id="14" name="TextBox 13"/>
            <p:cNvSpPr txBox="1"/>
            <p:nvPr/>
          </p:nvSpPr>
          <p:spPr>
            <a:xfrm>
              <a:off x="3131840" y="5694347"/>
              <a:ext cx="2232248" cy="830997"/>
            </a:xfrm>
            <a:prstGeom prst="rect">
              <a:avLst/>
            </a:prstGeom>
            <a:noFill/>
          </p:spPr>
          <p:txBody>
            <a:bodyPr wrap="square" rtlCol="0">
              <a:spAutoFit/>
            </a:bodyPr>
            <a:lstStyle/>
            <a:p>
              <a:pPr algn="ctr"/>
              <a:r>
                <a:rPr lang="en-CA" sz="2400" dirty="0" smtClean="0"/>
                <a:t>Analyze </a:t>
              </a:r>
            </a:p>
            <a:p>
              <a:pPr algn="ctr"/>
              <a:r>
                <a:rPr lang="en-CA" sz="2400" dirty="0" smtClean="0"/>
                <a:t>Data</a:t>
              </a:r>
              <a:endParaRPr lang="en-CA" sz="2400" dirty="0"/>
            </a:p>
          </p:txBody>
        </p:sp>
      </p:grpSp>
      <p:grpSp>
        <p:nvGrpSpPr>
          <p:cNvPr id="26" name="Group 35"/>
          <p:cNvGrpSpPr/>
          <p:nvPr/>
        </p:nvGrpSpPr>
        <p:grpSpPr>
          <a:xfrm>
            <a:off x="2987824" y="4653136"/>
            <a:ext cx="2232248" cy="936104"/>
            <a:chOff x="5940152" y="5733256"/>
            <a:chExt cx="2232248" cy="936104"/>
          </a:xfrm>
        </p:grpSpPr>
        <p:sp>
          <p:nvSpPr>
            <p:cNvPr id="35" name="Rectangle 34"/>
            <p:cNvSpPr/>
            <p:nvPr/>
          </p:nvSpPr>
          <p:spPr>
            <a:xfrm>
              <a:off x="5940152" y="5733256"/>
              <a:ext cx="2232248" cy="936104"/>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CA"/>
            </a:p>
          </p:txBody>
        </p:sp>
        <p:sp>
          <p:nvSpPr>
            <p:cNvPr id="15" name="TextBox 14"/>
            <p:cNvSpPr txBox="1"/>
            <p:nvPr/>
          </p:nvSpPr>
          <p:spPr>
            <a:xfrm>
              <a:off x="6156176" y="5805264"/>
              <a:ext cx="1800200" cy="830997"/>
            </a:xfrm>
            <a:prstGeom prst="rect">
              <a:avLst/>
            </a:prstGeom>
            <a:noFill/>
          </p:spPr>
          <p:txBody>
            <a:bodyPr wrap="square" rtlCol="0">
              <a:spAutoFit/>
            </a:bodyPr>
            <a:lstStyle/>
            <a:p>
              <a:pPr algn="ctr"/>
              <a:r>
                <a:rPr lang="en-CA" sz="2400" dirty="0" smtClean="0"/>
                <a:t>Draw a Conclusion</a:t>
              </a:r>
              <a:endParaRPr lang="en-CA" sz="2400" dirty="0"/>
            </a:p>
          </p:txBody>
        </p:sp>
      </p:grpSp>
      <p:sp>
        <p:nvSpPr>
          <p:cNvPr id="47" name="Right Arrow 46"/>
          <p:cNvSpPr/>
          <p:nvPr/>
        </p:nvSpPr>
        <p:spPr>
          <a:xfrm>
            <a:off x="2771800" y="2132856"/>
            <a:ext cx="576064" cy="216024"/>
          </a:xfrm>
          <a:prstGeom prst="right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CA"/>
          </a:p>
        </p:txBody>
      </p:sp>
      <p:sp>
        <p:nvSpPr>
          <p:cNvPr id="48" name="Right Arrow 47"/>
          <p:cNvSpPr/>
          <p:nvPr/>
        </p:nvSpPr>
        <p:spPr>
          <a:xfrm>
            <a:off x="5796136" y="2132856"/>
            <a:ext cx="576064" cy="216024"/>
          </a:xfrm>
          <a:prstGeom prst="right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CA"/>
          </a:p>
        </p:txBody>
      </p:sp>
      <p:sp>
        <p:nvSpPr>
          <p:cNvPr id="49" name="Right Arrow 48"/>
          <p:cNvSpPr/>
          <p:nvPr/>
        </p:nvSpPr>
        <p:spPr>
          <a:xfrm rot="5400000">
            <a:off x="7668344" y="2852936"/>
            <a:ext cx="288032" cy="144016"/>
          </a:xfrm>
          <a:prstGeom prst="right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CA"/>
          </a:p>
        </p:txBody>
      </p:sp>
      <p:sp>
        <p:nvSpPr>
          <p:cNvPr id="50" name="Right Arrow 49"/>
          <p:cNvSpPr/>
          <p:nvPr/>
        </p:nvSpPr>
        <p:spPr>
          <a:xfrm rot="10800000">
            <a:off x="6228184" y="3573016"/>
            <a:ext cx="576064" cy="216024"/>
          </a:xfrm>
          <a:prstGeom prst="right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CA"/>
          </a:p>
        </p:txBody>
      </p:sp>
      <p:sp>
        <p:nvSpPr>
          <p:cNvPr id="51" name="Right Arrow 50"/>
          <p:cNvSpPr/>
          <p:nvPr/>
        </p:nvSpPr>
        <p:spPr>
          <a:xfrm rot="10800000">
            <a:off x="3275856" y="3573016"/>
            <a:ext cx="648072" cy="216024"/>
          </a:xfrm>
          <a:prstGeom prst="right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CA"/>
          </a:p>
        </p:txBody>
      </p:sp>
      <p:sp>
        <p:nvSpPr>
          <p:cNvPr id="52" name="Right Arrow 51"/>
          <p:cNvSpPr/>
          <p:nvPr/>
        </p:nvSpPr>
        <p:spPr>
          <a:xfrm rot="5400000">
            <a:off x="1187624" y="4365104"/>
            <a:ext cx="360040" cy="216024"/>
          </a:xfrm>
          <a:prstGeom prst="right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CA"/>
          </a:p>
        </p:txBody>
      </p:sp>
      <p:sp>
        <p:nvSpPr>
          <p:cNvPr id="53" name="Right Arrow 52"/>
          <p:cNvSpPr/>
          <p:nvPr/>
        </p:nvSpPr>
        <p:spPr>
          <a:xfrm>
            <a:off x="2483768" y="5085184"/>
            <a:ext cx="432048" cy="216024"/>
          </a:xfrm>
          <a:prstGeom prst="right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CA"/>
          </a:p>
        </p:txBody>
      </p:sp>
      <p:sp>
        <p:nvSpPr>
          <p:cNvPr id="60" name="TextBox 59"/>
          <p:cNvSpPr txBox="1"/>
          <p:nvPr/>
        </p:nvSpPr>
        <p:spPr>
          <a:xfrm>
            <a:off x="2555776" y="1700808"/>
            <a:ext cx="1152128" cy="338554"/>
          </a:xfrm>
          <a:prstGeom prst="rect">
            <a:avLst/>
          </a:prstGeom>
          <a:noFill/>
        </p:spPr>
        <p:txBody>
          <a:bodyPr wrap="square" rtlCol="0">
            <a:spAutoFit/>
          </a:bodyPr>
          <a:lstStyle/>
          <a:p>
            <a:r>
              <a:rPr lang="en-CA" sz="1600" dirty="0" smtClean="0">
                <a:solidFill>
                  <a:srgbClr val="FF0000"/>
                </a:solidFill>
              </a:rPr>
              <a:t>Research</a:t>
            </a:r>
            <a:endParaRPr lang="en-CA" sz="1600" dirty="0">
              <a:solidFill>
                <a:srgbClr val="FF0000"/>
              </a:solidFill>
            </a:endParaRPr>
          </a:p>
        </p:txBody>
      </p:sp>
      <p:sp>
        <p:nvSpPr>
          <p:cNvPr id="61" name="TextBox 60"/>
          <p:cNvSpPr txBox="1"/>
          <p:nvPr/>
        </p:nvSpPr>
        <p:spPr>
          <a:xfrm>
            <a:off x="2987824" y="2852936"/>
            <a:ext cx="1296144" cy="338554"/>
          </a:xfrm>
          <a:prstGeom prst="rect">
            <a:avLst/>
          </a:prstGeom>
          <a:noFill/>
        </p:spPr>
        <p:txBody>
          <a:bodyPr wrap="square" rtlCol="0">
            <a:spAutoFit/>
          </a:bodyPr>
          <a:lstStyle/>
          <a:p>
            <a:r>
              <a:rPr lang="en-CA" sz="1600" dirty="0" smtClean="0">
                <a:solidFill>
                  <a:srgbClr val="FF0000"/>
                </a:solidFill>
              </a:rPr>
              <a:t>Experiment</a:t>
            </a:r>
            <a:endParaRPr lang="en-CA" sz="1600" dirty="0">
              <a:solidFill>
                <a:srgbClr val="FF0000"/>
              </a:solidFill>
            </a:endParaRPr>
          </a:p>
        </p:txBody>
      </p:sp>
      <p:sp>
        <p:nvSpPr>
          <p:cNvPr id="59" name="Oval 58"/>
          <p:cNvSpPr/>
          <p:nvPr/>
        </p:nvSpPr>
        <p:spPr>
          <a:xfrm>
            <a:off x="2627784" y="4221088"/>
            <a:ext cx="3168352" cy="2041088"/>
          </a:xfrm>
          <a:prstGeom prst="ellipse">
            <a:avLst/>
          </a:prstGeom>
          <a:noFill/>
          <a:ln w="38100">
            <a:solidFill>
              <a:srgbClr val="00B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9"/>
                                        </p:tgtEl>
                                        <p:attrNameLst>
                                          <p:attrName>style.visibility</p:attrName>
                                        </p:attrNameLst>
                                      </p:cBhvr>
                                      <p:to>
                                        <p:strVal val="visible"/>
                                      </p:to>
                                    </p:set>
                                    <p:anim calcmode="lin" valueType="num">
                                      <p:cBhvr additive="base">
                                        <p:cTn id="7" dur="500" fill="hold"/>
                                        <p:tgtEl>
                                          <p:spTgt spid="59"/>
                                        </p:tgtEl>
                                        <p:attrNameLst>
                                          <p:attrName>ppt_x</p:attrName>
                                        </p:attrNameLst>
                                      </p:cBhvr>
                                      <p:tavLst>
                                        <p:tav tm="0">
                                          <p:val>
                                            <p:strVal val="#ppt_x"/>
                                          </p:val>
                                        </p:tav>
                                        <p:tav tm="100000">
                                          <p:val>
                                            <p:strVal val="#ppt_x"/>
                                          </p:val>
                                        </p:tav>
                                      </p:tavLst>
                                    </p:anim>
                                    <p:anim calcmode="lin" valueType="num">
                                      <p:cBhvr additive="base">
                                        <p:cTn id="8" dur="500" fill="hold"/>
                                        <p:tgtEl>
                                          <p:spTgt spid="5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Forming a Conclusion</a:t>
            </a:r>
            <a:endParaRPr lang="en-CA" dirty="0"/>
          </a:p>
        </p:txBody>
      </p:sp>
      <p:sp>
        <p:nvSpPr>
          <p:cNvPr id="4" name="Content Placeholder 3"/>
          <p:cNvSpPr>
            <a:spLocks noGrp="1"/>
          </p:cNvSpPr>
          <p:nvPr>
            <p:ph idx="1"/>
          </p:nvPr>
        </p:nvSpPr>
        <p:spPr>
          <a:xfrm>
            <a:off x="301752" y="1527048"/>
            <a:ext cx="8503920" cy="4998296"/>
          </a:xfrm>
        </p:spPr>
        <p:txBody>
          <a:bodyPr>
            <a:normAutofit/>
          </a:bodyPr>
          <a:lstStyle/>
          <a:p>
            <a:r>
              <a:rPr lang="en-CA" sz="2800" dirty="0" smtClean="0"/>
              <a:t>Analyze the data you collected and summarize the results, this is called a</a:t>
            </a:r>
            <a:r>
              <a:rPr lang="en-CA" sz="2800" dirty="0" smtClean="0">
                <a:solidFill>
                  <a:srgbClr val="0000FF"/>
                </a:solidFill>
              </a:rPr>
              <a:t> conclusion </a:t>
            </a:r>
            <a:r>
              <a:rPr lang="en-CA" sz="2800" dirty="0" smtClean="0"/>
              <a:t/>
            </a:r>
            <a:br>
              <a:rPr lang="en-CA" sz="2800" dirty="0" smtClean="0"/>
            </a:br>
            <a:endParaRPr lang="en-CA" sz="2800" dirty="0" smtClean="0"/>
          </a:p>
          <a:p>
            <a:r>
              <a:rPr lang="en-CA" sz="2800" dirty="0" smtClean="0"/>
              <a:t>Use your analysis </a:t>
            </a:r>
            <a:r>
              <a:rPr lang="en-CA" sz="2800" dirty="0" smtClean="0">
                <a:solidFill>
                  <a:srgbClr val="0000FF"/>
                </a:solidFill>
              </a:rPr>
              <a:t>to answer your original question</a:t>
            </a:r>
            <a:r>
              <a:rPr lang="en-CA" sz="2800" dirty="0" smtClean="0"/>
              <a:t>. </a:t>
            </a:r>
          </a:p>
          <a:p>
            <a:endParaRPr lang="en-CA" sz="2800" dirty="0" smtClean="0"/>
          </a:p>
          <a:p>
            <a:r>
              <a:rPr lang="en-CA" sz="2800" dirty="0" smtClean="0"/>
              <a:t>Do the results of your experiment </a:t>
            </a:r>
            <a:r>
              <a:rPr lang="en-CA" sz="2800" dirty="0" smtClean="0">
                <a:solidFill>
                  <a:srgbClr val="0000FF"/>
                </a:solidFill>
              </a:rPr>
              <a:t>support</a:t>
            </a:r>
            <a:r>
              <a:rPr lang="en-CA" sz="2800" dirty="0" smtClean="0"/>
              <a:t> or </a:t>
            </a:r>
            <a:r>
              <a:rPr lang="en-CA" sz="2800" dirty="0" smtClean="0">
                <a:solidFill>
                  <a:srgbClr val="0000FF"/>
                </a:solidFill>
              </a:rPr>
              <a:t>oppose</a:t>
            </a:r>
            <a:r>
              <a:rPr lang="en-CA" sz="2800" dirty="0" smtClean="0"/>
              <a:t> your original hypothesis?</a:t>
            </a:r>
            <a:br>
              <a:rPr lang="en-CA" sz="2800" dirty="0" smtClean="0"/>
            </a:br>
            <a:endParaRPr lang="en-CA" sz="2800" dirty="0" smtClean="0"/>
          </a:p>
          <a:p>
            <a:endParaRPr lang="en-CA" dirty="0" smtClean="0"/>
          </a:p>
        </p:txBody>
      </p:sp>
      <p:sp>
        <p:nvSpPr>
          <p:cNvPr id="3" name="Slide Number Placeholder 2"/>
          <p:cNvSpPr>
            <a:spLocks noGrp="1"/>
          </p:cNvSpPr>
          <p:nvPr>
            <p:ph type="sldNum" sz="quarter" idx="12"/>
          </p:nvPr>
        </p:nvSpPr>
        <p:spPr/>
        <p:txBody>
          <a:bodyPr/>
          <a:lstStyle/>
          <a:p>
            <a:fld id="{AD9C4609-D671-4AD0-9886-AC4BD90C36C3}" type="slidenum">
              <a:rPr lang="en-CA" smtClean="0"/>
              <a:pPr/>
              <a:t>16</a:t>
            </a:fld>
            <a:endParaRPr lang="en-CA"/>
          </a:p>
        </p:txBody>
      </p:sp>
      <p:pic>
        <p:nvPicPr>
          <p:cNvPr id="6" name="Picture 5" descr="Screen Shot 2014-09-07 at 9.34.43 PM.png"/>
          <p:cNvPicPr>
            <a:picLocks noChangeAspect="1"/>
          </p:cNvPicPr>
          <p:nvPr/>
        </p:nvPicPr>
        <p:blipFill>
          <a:blip r:embed="rId3"/>
          <a:stretch>
            <a:fillRect/>
          </a:stretch>
        </p:blipFill>
        <p:spPr>
          <a:xfrm>
            <a:off x="5797807" y="5107573"/>
            <a:ext cx="2279393" cy="1248776"/>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How to Write a Conclusion</a:t>
            </a:r>
            <a:endParaRPr lang="en-CA" dirty="0"/>
          </a:p>
        </p:txBody>
      </p:sp>
      <p:sp>
        <p:nvSpPr>
          <p:cNvPr id="4" name="Content Placeholder 3"/>
          <p:cNvSpPr>
            <a:spLocks noGrp="1"/>
          </p:cNvSpPr>
          <p:nvPr>
            <p:ph idx="1"/>
          </p:nvPr>
        </p:nvSpPr>
        <p:spPr/>
        <p:txBody>
          <a:bodyPr/>
          <a:lstStyle/>
          <a:p>
            <a:r>
              <a:rPr lang="en-CA" sz="2800" dirty="0" smtClean="0"/>
              <a:t>Restate the hypothesis of your experiment</a:t>
            </a:r>
          </a:p>
          <a:p>
            <a:endParaRPr lang="en-CA" sz="2800" dirty="0" smtClean="0"/>
          </a:p>
          <a:p>
            <a:r>
              <a:rPr lang="en-CA" sz="2800" dirty="0" smtClean="0"/>
              <a:t>Indicate if the results accept or reject the hypothesis</a:t>
            </a:r>
          </a:p>
          <a:p>
            <a:endParaRPr lang="en-CA" sz="2800" dirty="0" smtClean="0"/>
          </a:p>
          <a:p>
            <a:r>
              <a:rPr lang="en-CA" sz="2800" dirty="0" smtClean="0"/>
              <a:t>Explain your results</a:t>
            </a:r>
          </a:p>
          <a:p>
            <a:endParaRPr lang="en-CA" dirty="0"/>
          </a:p>
        </p:txBody>
      </p:sp>
      <p:sp>
        <p:nvSpPr>
          <p:cNvPr id="3" name="Slide Number Placeholder 2"/>
          <p:cNvSpPr>
            <a:spLocks noGrp="1"/>
          </p:cNvSpPr>
          <p:nvPr>
            <p:ph type="sldNum" sz="quarter" idx="12"/>
          </p:nvPr>
        </p:nvSpPr>
        <p:spPr/>
        <p:txBody>
          <a:bodyPr/>
          <a:lstStyle/>
          <a:p>
            <a:fld id="{AD9C4609-D671-4AD0-9886-AC4BD90C36C3}" type="slidenum">
              <a:rPr lang="en-CA" smtClean="0"/>
              <a:pPr/>
              <a:t>17</a:t>
            </a:fld>
            <a:endParaRPr lang="en-CA"/>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2" cstate="print"/>
          <a:srcRect l="11719" t="15625" r="64844" b="11403"/>
          <a:stretch>
            <a:fillRect/>
          </a:stretch>
        </p:blipFill>
        <p:spPr bwMode="auto">
          <a:xfrm>
            <a:off x="251520" y="1484784"/>
            <a:ext cx="2808312" cy="4896544"/>
          </a:xfrm>
          <a:prstGeom prst="rect">
            <a:avLst/>
          </a:prstGeom>
          <a:noFill/>
          <a:ln w="9525">
            <a:noFill/>
            <a:miter lim="800000"/>
            <a:headEnd/>
            <a:tailEnd/>
          </a:ln>
        </p:spPr>
      </p:pic>
      <p:sp>
        <p:nvSpPr>
          <p:cNvPr id="2" name="Title 1"/>
          <p:cNvSpPr>
            <a:spLocks noGrp="1"/>
          </p:cNvSpPr>
          <p:nvPr>
            <p:ph type="title"/>
          </p:nvPr>
        </p:nvSpPr>
        <p:spPr/>
        <p:txBody>
          <a:bodyPr>
            <a:normAutofit fontScale="90000"/>
          </a:bodyPr>
          <a:lstStyle/>
          <a:p>
            <a:r>
              <a:rPr lang="en-CA" dirty="0" smtClean="0"/>
              <a:t>Look at these 2 sets of animal tracks.</a:t>
            </a:r>
            <a:endParaRPr lang="en-CA" dirty="0"/>
          </a:p>
        </p:txBody>
      </p:sp>
      <p:sp>
        <p:nvSpPr>
          <p:cNvPr id="4" name="Content Placeholder 3"/>
          <p:cNvSpPr>
            <a:spLocks noGrp="1"/>
          </p:cNvSpPr>
          <p:nvPr>
            <p:ph idx="1"/>
          </p:nvPr>
        </p:nvSpPr>
        <p:spPr/>
        <p:txBody>
          <a:bodyPr/>
          <a:lstStyle/>
          <a:p>
            <a:pPr marL="3492000"/>
            <a:endParaRPr lang="en-CA" dirty="0" smtClean="0"/>
          </a:p>
          <a:p>
            <a:pPr marL="3492000"/>
            <a:r>
              <a:rPr lang="en-CA" sz="3600" dirty="0" smtClean="0"/>
              <a:t>List 3 observations and draw a conclusion for Frame 1</a:t>
            </a:r>
            <a:endParaRPr lang="en-CA" sz="3600" dirty="0"/>
          </a:p>
        </p:txBody>
      </p:sp>
      <p:sp>
        <p:nvSpPr>
          <p:cNvPr id="3" name="Slide Number Placeholder 2"/>
          <p:cNvSpPr>
            <a:spLocks noGrp="1"/>
          </p:cNvSpPr>
          <p:nvPr>
            <p:ph type="sldNum" sz="quarter" idx="12"/>
          </p:nvPr>
        </p:nvSpPr>
        <p:spPr/>
        <p:txBody>
          <a:bodyPr/>
          <a:lstStyle/>
          <a:p>
            <a:fld id="{AD9C4609-D671-4AD0-9886-AC4BD90C36C3}" type="slidenum">
              <a:rPr lang="en-CA" smtClean="0"/>
              <a:pPr/>
              <a:t>18</a:t>
            </a:fld>
            <a:endParaRPr lang="en-CA"/>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Now what do you think?</a:t>
            </a:r>
            <a:endParaRPr lang="en-CA" dirty="0"/>
          </a:p>
        </p:txBody>
      </p:sp>
      <p:sp>
        <p:nvSpPr>
          <p:cNvPr id="4" name="Content Placeholder 3"/>
          <p:cNvSpPr>
            <a:spLocks noGrp="1"/>
          </p:cNvSpPr>
          <p:nvPr>
            <p:ph idx="1"/>
          </p:nvPr>
        </p:nvSpPr>
        <p:spPr>
          <a:xfrm>
            <a:off x="5076056" y="1527048"/>
            <a:ext cx="4067944" cy="4572000"/>
          </a:xfrm>
        </p:spPr>
        <p:txBody>
          <a:bodyPr/>
          <a:lstStyle/>
          <a:p>
            <a:endParaRPr lang="en-CA" sz="2800" dirty="0" smtClean="0"/>
          </a:p>
          <a:p>
            <a:endParaRPr lang="en-CA" sz="2800" dirty="0" smtClean="0"/>
          </a:p>
          <a:p>
            <a:r>
              <a:rPr lang="en-CA" sz="3200" dirty="0" smtClean="0"/>
              <a:t>List 3 observations and draw a conclusion for Frame 2</a:t>
            </a:r>
          </a:p>
          <a:p>
            <a:endParaRPr lang="en-CA" dirty="0"/>
          </a:p>
        </p:txBody>
      </p:sp>
      <p:sp>
        <p:nvSpPr>
          <p:cNvPr id="3" name="Slide Number Placeholder 2"/>
          <p:cNvSpPr>
            <a:spLocks noGrp="1"/>
          </p:cNvSpPr>
          <p:nvPr>
            <p:ph type="sldNum" sz="quarter" idx="12"/>
          </p:nvPr>
        </p:nvSpPr>
        <p:spPr/>
        <p:txBody>
          <a:bodyPr/>
          <a:lstStyle/>
          <a:p>
            <a:fld id="{AD9C4609-D671-4AD0-9886-AC4BD90C36C3}" type="slidenum">
              <a:rPr lang="en-CA" smtClean="0"/>
              <a:pPr/>
              <a:t>19</a:t>
            </a:fld>
            <a:endParaRPr lang="en-CA"/>
          </a:p>
        </p:txBody>
      </p:sp>
      <p:pic>
        <p:nvPicPr>
          <p:cNvPr id="5" name="Picture 4"/>
          <p:cNvPicPr>
            <a:picLocks noChangeAspect="1" noChangeArrowheads="1"/>
          </p:cNvPicPr>
          <p:nvPr/>
        </p:nvPicPr>
        <p:blipFill>
          <a:blip r:embed="rId2" cstate="print"/>
          <a:srcRect l="11719" t="15625" r="34375" b="11458"/>
          <a:stretch>
            <a:fillRect/>
          </a:stretch>
        </p:blipFill>
        <p:spPr bwMode="auto">
          <a:xfrm>
            <a:off x="251520" y="1556792"/>
            <a:ext cx="4752528" cy="4820283"/>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dirty="0" smtClean="0"/>
              <a:t>The Scientific Method</a:t>
            </a:r>
            <a:br>
              <a:rPr lang="en-CA" dirty="0" smtClean="0"/>
            </a:br>
            <a:endParaRPr lang="en-CA" dirty="0"/>
          </a:p>
        </p:txBody>
      </p:sp>
      <p:pic>
        <p:nvPicPr>
          <p:cNvPr id="73730" name="Picture 2" descr="http://science.phillipmartin.info/science_scientificmethod.gif"/>
          <p:cNvPicPr>
            <a:picLocks noChangeAspect="1" noChangeArrowheads="1"/>
          </p:cNvPicPr>
          <p:nvPr/>
        </p:nvPicPr>
        <p:blipFill>
          <a:blip r:embed="rId2" cstate="print"/>
          <a:srcRect/>
          <a:stretch>
            <a:fillRect/>
          </a:stretch>
        </p:blipFill>
        <p:spPr bwMode="auto">
          <a:xfrm>
            <a:off x="1979712" y="3068960"/>
            <a:ext cx="5472608" cy="3176941"/>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What about now?</a:t>
            </a:r>
            <a:endParaRPr lang="en-CA" dirty="0"/>
          </a:p>
        </p:txBody>
      </p:sp>
      <p:pic>
        <p:nvPicPr>
          <p:cNvPr id="10" name="Content Placeholder 9" descr="Screen Shot 2014-09-07 at 9.37.17 PM.png"/>
          <p:cNvPicPr>
            <a:picLocks noGrp="1" noChangeAspect="1"/>
          </p:cNvPicPr>
          <p:nvPr>
            <p:ph idx="1"/>
          </p:nvPr>
        </p:nvPicPr>
        <p:blipFill>
          <a:blip r:embed="rId2"/>
          <a:srcRect l="-40604" r="-40604"/>
          <a:stretch>
            <a:fillRect/>
          </a:stretch>
        </p:blipFill>
        <p:spPr>
          <a:xfrm>
            <a:off x="49032" y="1464120"/>
            <a:ext cx="9724216" cy="5347944"/>
          </a:xfrm>
        </p:spPr>
      </p:pic>
      <p:sp>
        <p:nvSpPr>
          <p:cNvPr id="3" name="Slide Number Placeholder 2"/>
          <p:cNvSpPr>
            <a:spLocks noGrp="1"/>
          </p:cNvSpPr>
          <p:nvPr>
            <p:ph type="sldNum" sz="quarter" idx="12"/>
          </p:nvPr>
        </p:nvSpPr>
        <p:spPr/>
        <p:txBody>
          <a:bodyPr/>
          <a:lstStyle/>
          <a:p>
            <a:fld id="{AD9C4609-D671-4AD0-9886-AC4BD90C36C3}" type="slidenum">
              <a:rPr lang="en-CA" smtClean="0"/>
              <a:pPr/>
              <a:t>20</a:t>
            </a:fld>
            <a:endParaRPr lang="en-CA"/>
          </a:p>
        </p:txBody>
      </p:sp>
      <p:sp>
        <p:nvSpPr>
          <p:cNvPr id="8" name="TextBox 7"/>
          <p:cNvSpPr txBox="1"/>
          <p:nvPr/>
        </p:nvSpPr>
        <p:spPr>
          <a:xfrm>
            <a:off x="2878811" y="5454513"/>
            <a:ext cx="3888432" cy="1477327"/>
          </a:xfrm>
          <a:prstGeom prst="rect">
            <a:avLst/>
          </a:prstGeom>
          <a:noFill/>
        </p:spPr>
        <p:txBody>
          <a:bodyPr wrap="square" rtlCol="0">
            <a:spAutoFit/>
          </a:bodyPr>
          <a:lstStyle/>
          <a:p>
            <a:pPr algn="ctr"/>
            <a:r>
              <a:rPr lang="en-CA" sz="2400" dirty="0" smtClean="0"/>
              <a:t>List 3 observations and draw a conclusion for Frame 3</a:t>
            </a:r>
          </a:p>
          <a:p>
            <a:endParaRPr lang="en-CA" dirty="0"/>
          </a:p>
        </p:txBody>
      </p:sp>
      <p:sp>
        <p:nvSpPr>
          <p:cNvPr id="6" name="TextBox 5"/>
          <p:cNvSpPr txBox="1"/>
          <p:nvPr/>
        </p:nvSpPr>
        <p:spPr>
          <a:xfrm>
            <a:off x="2376857" y="1705696"/>
            <a:ext cx="5700343" cy="830997"/>
          </a:xfrm>
          <a:prstGeom prst="rect">
            <a:avLst/>
          </a:prstGeom>
          <a:noFill/>
        </p:spPr>
        <p:txBody>
          <a:bodyPr wrap="square" rtlCol="0">
            <a:spAutoFit/>
          </a:bodyPr>
          <a:lstStyle/>
          <a:p>
            <a:r>
              <a:rPr lang="en-US" sz="2400" dirty="0" smtClean="0"/>
              <a:t>With more data and observations, you can draw a more accurate conclusion!</a:t>
            </a:r>
            <a:endParaRPr lang="en-US" sz="2400"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AD9C4609-D671-4AD0-9886-AC4BD90C36C3}" type="slidenum">
              <a:rPr lang="en-CA" smtClean="0"/>
              <a:pPr/>
              <a:t>21</a:t>
            </a:fld>
            <a:endParaRPr lang="en-CA"/>
          </a:p>
        </p:txBody>
      </p:sp>
      <p:pic>
        <p:nvPicPr>
          <p:cNvPr id="50178" name="Picture 2" descr="http://lifeasahuman.com/files/2010/07/Bugs-Bunny.jpg"/>
          <p:cNvPicPr>
            <a:picLocks noChangeAspect="1" noChangeArrowheads="1"/>
          </p:cNvPicPr>
          <p:nvPr/>
        </p:nvPicPr>
        <p:blipFill>
          <a:blip r:embed="rId2" cstate="print"/>
          <a:srcRect/>
          <a:stretch>
            <a:fillRect/>
          </a:stretch>
        </p:blipFill>
        <p:spPr bwMode="auto">
          <a:xfrm>
            <a:off x="179512" y="1412776"/>
            <a:ext cx="8784976" cy="5296135"/>
          </a:xfrm>
          <a:prstGeom prst="rect">
            <a:avLst/>
          </a:prstGeom>
          <a:noFill/>
        </p:spPr>
      </p:pic>
      <p:sp>
        <p:nvSpPr>
          <p:cNvPr id="6" name="TextBox 5"/>
          <p:cNvSpPr txBox="1"/>
          <p:nvPr/>
        </p:nvSpPr>
        <p:spPr>
          <a:xfrm>
            <a:off x="1475656" y="404664"/>
            <a:ext cx="6408712" cy="923330"/>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CA"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Lucida Handwriting" pitchFamily="66" charset="0"/>
              </a:rPr>
              <a:t>That’s all Folks!</a:t>
            </a:r>
            <a:endParaRPr lang="en-CA" sz="2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Lucida Handwriting" pitchFamily="66" charset="0"/>
            </a:endParaRPr>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The Scientific Method</a:t>
            </a:r>
            <a:endParaRPr lang="en-CA" dirty="0"/>
          </a:p>
        </p:txBody>
      </p:sp>
      <p:sp>
        <p:nvSpPr>
          <p:cNvPr id="3" name="Content Placeholder 2"/>
          <p:cNvSpPr>
            <a:spLocks noGrp="1"/>
          </p:cNvSpPr>
          <p:nvPr>
            <p:ph idx="1"/>
          </p:nvPr>
        </p:nvSpPr>
        <p:spPr/>
        <p:txBody>
          <a:bodyPr>
            <a:normAutofit/>
          </a:bodyPr>
          <a:lstStyle/>
          <a:p>
            <a:pPr>
              <a:buNone/>
            </a:pPr>
            <a:endParaRPr lang="en-CA" sz="2800" dirty="0" smtClean="0"/>
          </a:p>
          <a:p>
            <a:r>
              <a:rPr lang="en-CA" sz="2800" dirty="0" smtClean="0"/>
              <a:t>The scientific method is a way to </a:t>
            </a:r>
            <a:r>
              <a:rPr lang="en-CA" sz="2800" dirty="0" smtClean="0">
                <a:solidFill>
                  <a:srgbClr val="3366FF"/>
                </a:solidFill>
              </a:rPr>
              <a:t>ask </a:t>
            </a:r>
            <a:r>
              <a:rPr lang="en-CA" sz="2800" dirty="0" smtClean="0"/>
              <a:t>and </a:t>
            </a:r>
            <a:r>
              <a:rPr lang="en-CA" sz="2800" dirty="0" smtClean="0">
                <a:solidFill>
                  <a:srgbClr val="3366FF"/>
                </a:solidFill>
              </a:rPr>
              <a:t>answer</a:t>
            </a:r>
            <a:r>
              <a:rPr lang="en-CA" sz="2800" dirty="0" smtClean="0"/>
              <a:t> scientific questions by making </a:t>
            </a:r>
            <a:r>
              <a:rPr lang="en-CA" sz="2800" dirty="0" smtClean="0">
                <a:solidFill>
                  <a:srgbClr val="3366FF"/>
                </a:solidFill>
              </a:rPr>
              <a:t>observations</a:t>
            </a:r>
            <a:r>
              <a:rPr lang="en-CA" sz="2800" dirty="0" smtClean="0"/>
              <a:t> and doing science experiments</a:t>
            </a:r>
            <a:r>
              <a:rPr lang="en-CA" sz="2800" dirty="0" smtClean="0">
                <a:solidFill>
                  <a:srgbClr val="3366FF"/>
                </a:solidFill>
              </a:rPr>
              <a:t>. </a:t>
            </a:r>
          </a:p>
          <a:p>
            <a:endParaRPr lang="en-CA" sz="2800" dirty="0" smtClean="0"/>
          </a:p>
          <a:p>
            <a:pPr lvl="7"/>
            <a:r>
              <a:rPr lang="en-CA" sz="2800" dirty="0" smtClean="0"/>
              <a:t>The steps of the scientific method includes:</a:t>
            </a:r>
          </a:p>
          <a:p>
            <a:endParaRPr lang="en-CA" sz="2800" dirty="0"/>
          </a:p>
        </p:txBody>
      </p:sp>
      <p:sp>
        <p:nvSpPr>
          <p:cNvPr id="4" name="Slide Number Placeholder 3"/>
          <p:cNvSpPr>
            <a:spLocks noGrp="1"/>
          </p:cNvSpPr>
          <p:nvPr>
            <p:ph type="sldNum" sz="quarter" idx="12"/>
          </p:nvPr>
        </p:nvSpPr>
        <p:spPr/>
        <p:txBody>
          <a:bodyPr/>
          <a:lstStyle/>
          <a:p>
            <a:fld id="{AD9C4609-D671-4AD0-9886-AC4BD90C36C3}" type="slidenum">
              <a:rPr lang="en-CA" smtClean="0"/>
              <a:pPr/>
              <a:t>3</a:t>
            </a:fld>
            <a:endParaRPr lang="en-CA"/>
          </a:p>
        </p:txBody>
      </p:sp>
      <p:pic>
        <p:nvPicPr>
          <p:cNvPr id="8" name="Picture 7" descr="Screen Shot 2014-09-07 at 9.22.32 PM.png"/>
          <p:cNvPicPr>
            <a:picLocks noChangeAspect="1"/>
          </p:cNvPicPr>
          <p:nvPr/>
        </p:nvPicPr>
        <p:blipFill>
          <a:blip r:embed="rId2"/>
          <a:stretch>
            <a:fillRect/>
          </a:stretch>
        </p:blipFill>
        <p:spPr>
          <a:xfrm>
            <a:off x="171204" y="3898900"/>
            <a:ext cx="3543300" cy="29591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The Scientific Method</a:t>
            </a:r>
            <a:endParaRPr lang="en-CA" dirty="0"/>
          </a:p>
        </p:txBody>
      </p:sp>
      <p:sp>
        <p:nvSpPr>
          <p:cNvPr id="4" name="Slide Number Placeholder 3"/>
          <p:cNvSpPr>
            <a:spLocks noGrp="1"/>
          </p:cNvSpPr>
          <p:nvPr>
            <p:ph type="sldNum" sz="quarter" idx="12"/>
          </p:nvPr>
        </p:nvSpPr>
        <p:spPr/>
        <p:txBody>
          <a:bodyPr/>
          <a:lstStyle/>
          <a:p>
            <a:fld id="{AD9C4609-D671-4AD0-9886-AC4BD90C36C3}" type="slidenum">
              <a:rPr lang="en-CA" smtClean="0"/>
              <a:pPr/>
              <a:t>4</a:t>
            </a:fld>
            <a:endParaRPr lang="en-CA"/>
          </a:p>
        </p:txBody>
      </p:sp>
      <p:grpSp>
        <p:nvGrpSpPr>
          <p:cNvPr id="3" name="Group 23"/>
          <p:cNvGrpSpPr/>
          <p:nvPr/>
        </p:nvGrpSpPr>
        <p:grpSpPr>
          <a:xfrm>
            <a:off x="395536" y="1628800"/>
            <a:ext cx="2232248" cy="1080120"/>
            <a:chOff x="395536" y="1628800"/>
            <a:chExt cx="2232248" cy="1080120"/>
          </a:xfrm>
        </p:grpSpPr>
        <p:sp>
          <p:nvSpPr>
            <p:cNvPr id="21" name="Rectangle 20"/>
            <p:cNvSpPr/>
            <p:nvPr/>
          </p:nvSpPr>
          <p:spPr>
            <a:xfrm>
              <a:off x="395536" y="1628800"/>
              <a:ext cx="2232248" cy="108012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CA"/>
            </a:p>
          </p:txBody>
        </p:sp>
        <p:sp>
          <p:nvSpPr>
            <p:cNvPr id="8" name="TextBox 7"/>
            <p:cNvSpPr txBox="1"/>
            <p:nvPr/>
          </p:nvSpPr>
          <p:spPr>
            <a:xfrm>
              <a:off x="395536" y="1772816"/>
              <a:ext cx="2232248" cy="830997"/>
            </a:xfrm>
            <a:prstGeom prst="rect">
              <a:avLst/>
            </a:prstGeom>
            <a:noFill/>
          </p:spPr>
          <p:txBody>
            <a:bodyPr wrap="square" rtlCol="0">
              <a:spAutoFit/>
            </a:bodyPr>
            <a:lstStyle/>
            <a:p>
              <a:pPr algn="ctr"/>
              <a:r>
                <a:rPr lang="en-CA" sz="2400" dirty="0" smtClean="0"/>
                <a:t>Ask a Testable Question</a:t>
              </a:r>
              <a:endParaRPr lang="en-CA" sz="2400" dirty="0"/>
            </a:p>
          </p:txBody>
        </p:sp>
      </p:grpSp>
      <p:grpSp>
        <p:nvGrpSpPr>
          <p:cNvPr id="5" name="Group 24"/>
          <p:cNvGrpSpPr/>
          <p:nvPr/>
        </p:nvGrpSpPr>
        <p:grpSpPr>
          <a:xfrm>
            <a:off x="3491880" y="1628800"/>
            <a:ext cx="2232248" cy="1080120"/>
            <a:chOff x="3275856" y="1628800"/>
            <a:chExt cx="2232248" cy="1080120"/>
          </a:xfrm>
        </p:grpSpPr>
        <p:sp>
          <p:nvSpPr>
            <p:cNvPr id="22" name="Rectangle 21"/>
            <p:cNvSpPr/>
            <p:nvPr/>
          </p:nvSpPr>
          <p:spPr>
            <a:xfrm>
              <a:off x="3275856" y="1628800"/>
              <a:ext cx="2232248" cy="108012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CA"/>
            </a:p>
          </p:txBody>
        </p:sp>
        <p:sp>
          <p:nvSpPr>
            <p:cNvPr id="9" name="TextBox 8"/>
            <p:cNvSpPr txBox="1"/>
            <p:nvPr/>
          </p:nvSpPr>
          <p:spPr>
            <a:xfrm>
              <a:off x="3491880" y="1733907"/>
              <a:ext cx="1800200" cy="830997"/>
            </a:xfrm>
            <a:prstGeom prst="rect">
              <a:avLst/>
            </a:prstGeom>
            <a:noFill/>
          </p:spPr>
          <p:txBody>
            <a:bodyPr wrap="square" rtlCol="0">
              <a:spAutoFit/>
            </a:bodyPr>
            <a:lstStyle/>
            <a:p>
              <a:pPr algn="ctr"/>
              <a:r>
                <a:rPr lang="en-CA" sz="2400" dirty="0" smtClean="0"/>
                <a:t>Develop a Hypothesis</a:t>
              </a:r>
              <a:endParaRPr lang="en-CA" sz="2400" dirty="0"/>
            </a:p>
          </p:txBody>
        </p:sp>
      </p:grpSp>
      <p:grpSp>
        <p:nvGrpSpPr>
          <p:cNvPr id="6" name="Group 25"/>
          <p:cNvGrpSpPr/>
          <p:nvPr/>
        </p:nvGrpSpPr>
        <p:grpSpPr>
          <a:xfrm>
            <a:off x="6444208" y="1628800"/>
            <a:ext cx="2304256" cy="1080120"/>
            <a:chOff x="6084168" y="1628800"/>
            <a:chExt cx="2304256" cy="1080120"/>
          </a:xfrm>
        </p:grpSpPr>
        <p:sp>
          <p:nvSpPr>
            <p:cNvPr id="23" name="Rectangle 22"/>
            <p:cNvSpPr/>
            <p:nvPr/>
          </p:nvSpPr>
          <p:spPr>
            <a:xfrm>
              <a:off x="6084168" y="1628800"/>
              <a:ext cx="2304256" cy="108012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CA"/>
            </a:p>
          </p:txBody>
        </p:sp>
        <p:sp>
          <p:nvSpPr>
            <p:cNvPr id="10" name="TextBox 9"/>
            <p:cNvSpPr txBox="1"/>
            <p:nvPr/>
          </p:nvSpPr>
          <p:spPr>
            <a:xfrm>
              <a:off x="6156176" y="1733907"/>
              <a:ext cx="2160240" cy="830997"/>
            </a:xfrm>
            <a:prstGeom prst="rect">
              <a:avLst/>
            </a:prstGeom>
            <a:noFill/>
          </p:spPr>
          <p:txBody>
            <a:bodyPr wrap="square" rtlCol="0">
              <a:spAutoFit/>
            </a:bodyPr>
            <a:lstStyle/>
            <a:p>
              <a:pPr algn="ctr"/>
              <a:r>
                <a:rPr lang="en-CA" sz="2400" dirty="0" smtClean="0"/>
                <a:t>Plan the Investigation</a:t>
              </a:r>
              <a:endParaRPr lang="en-CA" sz="2400" dirty="0"/>
            </a:p>
          </p:txBody>
        </p:sp>
      </p:grpSp>
      <p:grpSp>
        <p:nvGrpSpPr>
          <p:cNvPr id="7" name="Group 29"/>
          <p:cNvGrpSpPr/>
          <p:nvPr/>
        </p:nvGrpSpPr>
        <p:grpSpPr>
          <a:xfrm>
            <a:off x="6876256" y="3140968"/>
            <a:ext cx="1872208" cy="1080120"/>
            <a:chOff x="6876256" y="3140968"/>
            <a:chExt cx="1872208" cy="1080120"/>
          </a:xfrm>
        </p:grpSpPr>
        <p:sp>
          <p:nvSpPr>
            <p:cNvPr id="27" name="Rectangle 26"/>
            <p:cNvSpPr/>
            <p:nvPr/>
          </p:nvSpPr>
          <p:spPr>
            <a:xfrm>
              <a:off x="6876256" y="3140968"/>
              <a:ext cx="1872208" cy="108012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CA"/>
            </a:p>
          </p:txBody>
        </p:sp>
        <p:sp>
          <p:nvSpPr>
            <p:cNvPr id="11" name="TextBox 10"/>
            <p:cNvSpPr txBox="1"/>
            <p:nvPr/>
          </p:nvSpPr>
          <p:spPr>
            <a:xfrm>
              <a:off x="7020272" y="3284984"/>
              <a:ext cx="1584176" cy="830997"/>
            </a:xfrm>
            <a:prstGeom prst="rect">
              <a:avLst/>
            </a:prstGeom>
            <a:noFill/>
          </p:spPr>
          <p:txBody>
            <a:bodyPr wrap="square" rtlCol="0">
              <a:spAutoFit/>
            </a:bodyPr>
            <a:lstStyle/>
            <a:p>
              <a:pPr algn="ctr"/>
              <a:r>
                <a:rPr lang="en-CA" sz="2400" dirty="0" smtClean="0"/>
                <a:t>List the Materials</a:t>
              </a:r>
              <a:endParaRPr lang="en-CA" sz="2400" dirty="0"/>
            </a:p>
          </p:txBody>
        </p:sp>
      </p:grpSp>
      <p:grpSp>
        <p:nvGrpSpPr>
          <p:cNvPr id="20" name="Group 28"/>
          <p:cNvGrpSpPr/>
          <p:nvPr/>
        </p:nvGrpSpPr>
        <p:grpSpPr>
          <a:xfrm>
            <a:off x="3995936" y="3140968"/>
            <a:ext cx="2088232" cy="1080120"/>
            <a:chOff x="4572000" y="3140968"/>
            <a:chExt cx="2088232" cy="1080120"/>
          </a:xfrm>
        </p:grpSpPr>
        <p:sp>
          <p:nvSpPr>
            <p:cNvPr id="28" name="Rectangle 27"/>
            <p:cNvSpPr/>
            <p:nvPr/>
          </p:nvSpPr>
          <p:spPr>
            <a:xfrm>
              <a:off x="4572000" y="3140968"/>
              <a:ext cx="2088232" cy="108012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CA"/>
            </a:p>
          </p:txBody>
        </p:sp>
        <p:sp>
          <p:nvSpPr>
            <p:cNvPr id="12" name="TextBox 11"/>
            <p:cNvSpPr txBox="1"/>
            <p:nvPr/>
          </p:nvSpPr>
          <p:spPr>
            <a:xfrm>
              <a:off x="4788024" y="3284984"/>
              <a:ext cx="1584176" cy="830997"/>
            </a:xfrm>
            <a:prstGeom prst="rect">
              <a:avLst/>
            </a:prstGeom>
            <a:noFill/>
          </p:spPr>
          <p:txBody>
            <a:bodyPr wrap="square" rtlCol="0">
              <a:spAutoFit/>
            </a:bodyPr>
            <a:lstStyle/>
            <a:p>
              <a:pPr algn="ctr"/>
              <a:r>
                <a:rPr lang="en-CA" sz="2400" dirty="0" smtClean="0"/>
                <a:t>Write a Procedure</a:t>
              </a:r>
              <a:endParaRPr lang="en-CA" sz="2400" dirty="0"/>
            </a:p>
          </p:txBody>
        </p:sp>
      </p:grpSp>
      <p:grpSp>
        <p:nvGrpSpPr>
          <p:cNvPr id="24" name="Group 31"/>
          <p:cNvGrpSpPr/>
          <p:nvPr/>
        </p:nvGrpSpPr>
        <p:grpSpPr>
          <a:xfrm>
            <a:off x="395536" y="3140968"/>
            <a:ext cx="2808312" cy="1080120"/>
            <a:chOff x="539552" y="3068960"/>
            <a:chExt cx="2808312" cy="1080120"/>
          </a:xfrm>
        </p:grpSpPr>
        <p:sp>
          <p:nvSpPr>
            <p:cNvPr id="31" name="Rectangle 30"/>
            <p:cNvSpPr/>
            <p:nvPr/>
          </p:nvSpPr>
          <p:spPr>
            <a:xfrm>
              <a:off x="539552" y="3068960"/>
              <a:ext cx="2808312" cy="108012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CA"/>
            </a:p>
          </p:txBody>
        </p:sp>
        <p:sp>
          <p:nvSpPr>
            <p:cNvPr id="13" name="TextBox 12"/>
            <p:cNvSpPr txBox="1"/>
            <p:nvPr/>
          </p:nvSpPr>
          <p:spPr>
            <a:xfrm>
              <a:off x="683568" y="3212976"/>
              <a:ext cx="2520280" cy="830997"/>
            </a:xfrm>
            <a:prstGeom prst="rect">
              <a:avLst/>
            </a:prstGeom>
            <a:noFill/>
          </p:spPr>
          <p:txBody>
            <a:bodyPr wrap="square" rtlCol="0">
              <a:spAutoFit/>
            </a:bodyPr>
            <a:lstStyle/>
            <a:p>
              <a:pPr algn="ctr"/>
              <a:r>
                <a:rPr lang="en-CA" sz="2400" dirty="0" smtClean="0"/>
                <a:t>Record Data and Observations</a:t>
              </a:r>
              <a:endParaRPr lang="en-CA" sz="2400" dirty="0"/>
            </a:p>
          </p:txBody>
        </p:sp>
      </p:grpSp>
      <p:grpSp>
        <p:nvGrpSpPr>
          <p:cNvPr id="25" name="Group 33"/>
          <p:cNvGrpSpPr/>
          <p:nvPr/>
        </p:nvGrpSpPr>
        <p:grpSpPr>
          <a:xfrm>
            <a:off x="467544" y="4725144"/>
            <a:ext cx="1944216" cy="864096"/>
            <a:chOff x="3131840" y="5661248"/>
            <a:chExt cx="2232248" cy="864096"/>
          </a:xfrm>
        </p:grpSpPr>
        <p:sp>
          <p:nvSpPr>
            <p:cNvPr id="33" name="Rectangle 32"/>
            <p:cNvSpPr/>
            <p:nvPr/>
          </p:nvSpPr>
          <p:spPr>
            <a:xfrm>
              <a:off x="3131840" y="5661248"/>
              <a:ext cx="2232248" cy="864096"/>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CA"/>
            </a:p>
          </p:txBody>
        </p:sp>
        <p:sp>
          <p:nvSpPr>
            <p:cNvPr id="14" name="TextBox 13"/>
            <p:cNvSpPr txBox="1"/>
            <p:nvPr/>
          </p:nvSpPr>
          <p:spPr>
            <a:xfrm>
              <a:off x="3131840" y="5694347"/>
              <a:ext cx="2232248" cy="830997"/>
            </a:xfrm>
            <a:prstGeom prst="rect">
              <a:avLst/>
            </a:prstGeom>
            <a:noFill/>
          </p:spPr>
          <p:txBody>
            <a:bodyPr wrap="square" rtlCol="0">
              <a:spAutoFit/>
            </a:bodyPr>
            <a:lstStyle/>
            <a:p>
              <a:pPr algn="ctr"/>
              <a:r>
                <a:rPr lang="en-CA" sz="2400" dirty="0" smtClean="0"/>
                <a:t>Analyze </a:t>
              </a:r>
            </a:p>
            <a:p>
              <a:pPr algn="ctr"/>
              <a:r>
                <a:rPr lang="en-CA" sz="2400" dirty="0" smtClean="0"/>
                <a:t>Data</a:t>
              </a:r>
              <a:endParaRPr lang="en-CA" sz="2400" dirty="0"/>
            </a:p>
          </p:txBody>
        </p:sp>
      </p:grpSp>
      <p:grpSp>
        <p:nvGrpSpPr>
          <p:cNvPr id="26" name="Group 35"/>
          <p:cNvGrpSpPr/>
          <p:nvPr/>
        </p:nvGrpSpPr>
        <p:grpSpPr>
          <a:xfrm>
            <a:off x="2987824" y="4653136"/>
            <a:ext cx="2232248" cy="936104"/>
            <a:chOff x="5940152" y="5733256"/>
            <a:chExt cx="2232248" cy="936104"/>
          </a:xfrm>
        </p:grpSpPr>
        <p:sp>
          <p:nvSpPr>
            <p:cNvPr id="35" name="Rectangle 34"/>
            <p:cNvSpPr/>
            <p:nvPr/>
          </p:nvSpPr>
          <p:spPr>
            <a:xfrm>
              <a:off x="5940152" y="5733256"/>
              <a:ext cx="2232248" cy="936104"/>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CA"/>
            </a:p>
          </p:txBody>
        </p:sp>
        <p:sp>
          <p:nvSpPr>
            <p:cNvPr id="15" name="TextBox 14"/>
            <p:cNvSpPr txBox="1"/>
            <p:nvPr/>
          </p:nvSpPr>
          <p:spPr>
            <a:xfrm>
              <a:off x="6156176" y="5805264"/>
              <a:ext cx="1800200" cy="830997"/>
            </a:xfrm>
            <a:prstGeom prst="rect">
              <a:avLst/>
            </a:prstGeom>
            <a:noFill/>
          </p:spPr>
          <p:txBody>
            <a:bodyPr wrap="square" rtlCol="0">
              <a:spAutoFit/>
            </a:bodyPr>
            <a:lstStyle/>
            <a:p>
              <a:pPr algn="ctr"/>
              <a:r>
                <a:rPr lang="en-CA" sz="2400" dirty="0" smtClean="0"/>
                <a:t>Draw a Conclusion</a:t>
              </a:r>
              <a:endParaRPr lang="en-CA" sz="2400" dirty="0"/>
            </a:p>
          </p:txBody>
        </p:sp>
      </p:grpSp>
      <p:sp>
        <p:nvSpPr>
          <p:cNvPr id="47" name="Right Arrow 46"/>
          <p:cNvSpPr/>
          <p:nvPr/>
        </p:nvSpPr>
        <p:spPr>
          <a:xfrm>
            <a:off x="2771800" y="2132856"/>
            <a:ext cx="576064" cy="216024"/>
          </a:xfrm>
          <a:prstGeom prst="right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CA"/>
          </a:p>
        </p:txBody>
      </p:sp>
      <p:sp>
        <p:nvSpPr>
          <p:cNvPr id="48" name="Right Arrow 47"/>
          <p:cNvSpPr/>
          <p:nvPr/>
        </p:nvSpPr>
        <p:spPr>
          <a:xfrm>
            <a:off x="5796136" y="2132856"/>
            <a:ext cx="576064" cy="216024"/>
          </a:xfrm>
          <a:prstGeom prst="right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CA"/>
          </a:p>
        </p:txBody>
      </p:sp>
      <p:sp>
        <p:nvSpPr>
          <p:cNvPr id="49" name="Right Arrow 48"/>
          <p:cNvSpPr/>
          <p:nvPr/>
        </p:nvSpPr>
        <p:spPr>
          <a:xfrm rot="5400000">
            <a:off x="7668344" y="2852936"/>
            <a:ext cx="288032" cy="144016"/>
          </a:xfrm>
          <a:prstGeom prst="right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CA"/>
          </a:p>
        </p:txBody>
      </p:sp>
      <p:sp>
        <p:nvSpPr>
          <p:cNvPr id="50" name="Right Arrow 49"/>
          <p:cNvSpPr/>
          <p:nvPr/>
        </p:nvSpPr>
        <p:spPr>
          <a:xfrm rot="10800000">
            <a:off x="6228184" y="3573016"/>
            <a:ext cx="576064" cy="216024"/>
          </a:xfrm>
          <a:prstGeom prst="right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CA"/>
          </a:p>
        </p:txBody>
      </p:sp>
      <p:sp>
        <p:nvSpPr>
          <p:cNvPr id="51" name="Right Arrow 50"/>
          <p:cNvSpPr/>
          <p:nvPr/>
        </p:nvSpPr>
        <p:spPr>
          <a:xfrm rot="10800000">
            <a:off x="3275856" y="3573016"/>
            <a:ext cx="648072" cy="216024"/>
          </a:xfrm>
          <a:prstGeom prst="right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CA"/>
          </a:p>
        </p:txBody>
      </p:sp>
      <p:sp>
        <p:nvSpPr>
          <p:cNvPr id="52" name="Right Arrow 51"/>
          <p:cNvSpPr/>
          <p:nvPr/>
        </p:nvSpPr>
        <p:spPr>
          <a:xfrm rot="5400000">
            <a:off x="1187624" y="4365104"/>
            <a:ext cx="360040" cy="216024"/>
          </a:xfrm>
          <a:prstGeom prst="right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CA"/>
          </a:p>
        </p:txBody>
      </p:sp>
      <p:sp>
        <p:nvSpPr>
          <p:cNvPr id="53" name="Right Arrow 52"/>
          <p:cNvSpPr/>
          <p:nvPr/>
        </p:nvSpPr>
        <p:spPr>
          <a:xfrm>
            <a:off x="2483768" y="5085184"/>
            <a:ext cx="432048" cy="216024"/>
          </a:xfrm>
          <a:prstGeom prst="right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CA"/>
          </a:p>
        </p:txBody>
      </p:sp>
      <p:sp>
        <p:nvSpPr>
          <p:cNvPr id="60" name="TextBox 59"/>
          <p:cNvSpPr txBox="1"/>
          <p:nvPr/>
        </p:nvSpPr>
        <p:spPr>
          <a:xfrm>
            <a:off x="2555776" y="1700808"/>
            <a:ext cx="1152128" cy="338554"/>
          </a:xfrm>
          <a:prstGeom prst="rect">
            <a:avLst/>
          </a:prstGeom>
          <a:noFill/>
        </p:spPr>
        <p:txBody>
          <a:bodyPr wrap="square" rtlCol="0">
            <a:spAutoFit/>
          </a:bodyPr>
          <a:lstStyle/>
          <a:p>
            <a:r>
              <a:rPr lang="en-CA" sz="1600" dirty="0" smtClean="0">
                <a:solidFill>
                  <a:srgbClr val="FF0000"/>
                </a:solidFill>
              </a:rPr>
              <a:t>Research</a:t>
            </a:r>
            <a:endParaRPr lang="en-CA" sz="1600" dirty="0">
              <a:solidFill>
                <a:srgbClr val="FF0000"/>
              </a:solidFill>
            </a:endParaRPr>
          </a:p>
        </p:txBody>
      </p:sp>
      <p:sp>
        <p:nvSpPr>
          <p:cNvPr id="61" name="TextBox 60"/>
          <p:cNvSpPr txBox="1"/>
          <p:nvPr/>
        </p:nvSpPr>
        <p:spPr>
          <a:xfrm>
            <a:off x="2987824" y="2852936"/>
            <a:ext cx="1296144" cy="338554"/>
          </a:xfrm>
          <a:prstGeom prst="rect">
            <a:avLst/>
          </a:prstGeom>
          <a:noFill/>
        </p:spPr>
        <p:txBody>
          <a:bodyPr wrap="square" rtlCol="0">
            <a:spAutoFit/>
          </a:bodyPr>
          <a:lstStyle/>
          <a:p>
            <a:r>
              <a:rPr lang="en-CA" sz="1600" dirty="0" smtClean="0">
                <a:solidFill>
                  <a:srgbClr val="FF0000"/>
                </a:solidFill>
              </a:rPr>
              <a:t>Experiment</a:t>
            </a:r>
            <a:endParaRPr lang="en-CA" sz="1600" dirty="0">
              <a:solidFill>
                <a:srgbClr val="FF0000"/>
              </a:solidFill>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0">
                                            <p:txEl>
                                              <p:pRg st="0" end="0"/>
                                            </p:txEl>
                                          </p:spTgt>
                                        </p:tgtEl>
                                        <p:attrNameLst>
                                          <p:attrName>style.visibility</p:attrName>
                                        </p:attrNameLst>
                                      </p:cBhvr>
                                      <p:to>
                                        <p:strVal val="visible"/>
                                      </p:to>
                                    </p:set>
                                    <p:animEffect transition="in" filter="wipe(down)">
                                      <p:cBhvr>
                                        <p:cTn id="12" dur="500"/>
                                        <p:tgtEl>
                                          <p:spTgt spid="6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7"/>
                                        </p:tgtEl>
                                        <p:attrNameLst>
                                          <p:attrName>style.visibility</p:attrName>
                                        </p:attrNameLst>
                                      </p:cBhvr>
                                      <p:to>
                                        <p:strVal val="visible"/>
                                      </p:to>
                                    </p:set>
                                    <p:animEffect transition="in" filter="wipe(down)">
                                      <p:cBhvr>
                                        <p:cTn id="17" dur="500"/>
                                        <p:tgtEl>
                                          <p:spTgt spid="47"/>
                                        </p:tgtEl>
                                      </p:cBhvr>
                                    </p:animEffect>
                                  </p:childTnLst>
                                </p:cTn>
                              </p:par>
                              <p:par>
                                <p:cTn id="18" presetID="22" presetClass="entr" presetSubtype="4" fill="hold"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down)">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down)">
                                      <p:cBhvr>
                                        <p:cTn id="25" dur="500"/>
                                        <p:tgtEl>
                                          <p:spTgt spid="48"/>
                                        </p:tgtEl>
                                      </p:cBhvr>
                                    </p:animEffect>
                                  </p:childTnLst>
                                </p:cTn>
                              </p:par>
                              <p:par>
                                <p:cTn id="26" presetID="22" presetClass="entr" presetSubtype="4" fill="hold" nodeType="with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down)">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wipe(down)">
                                      <p:cBhvr>
                                        <p:cTn id="33" dur="500"/>
                                        <p:tgtEl>
                                          <p:spTgt spid="49"/>
                                        </p:tgtEl>
                                      </p:cBhvr>
                                    </p:animEffect>
                                  </p:childTnLst>
                                </p:cTn>
                              </p:par>
                              <p:par>
                                <p:cTn id="34" presetID="22" presetClass="entr" presetSubtype="4" fill="hold" nodeType="with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wipe(down)">
                                      <p:cBhvr>
                                        <p:cTn id="36" dur="500"/>
                                        <p:tgtEl>
                                          <p:spTgt spid="7"/>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down)">
                                      <p:cBhvr>
                                        <p:cTn id="41" dur="500"/>
                                        <p:tgtEl>
                                          <p:spTgt spid="50"/>
                                        </p:tgtEl>
                                      </p:cBhvr>
                                    </p:animEffect>
                                  </p:childTnLst>
                                </p:cTn>
                              </p:par>
                              <p:par>
                                <p:cTn id="42" presetID="22" presetClass="entr" presetSubtype="4" fill="hold" nodeType="withEffect">
                                  <p:stCondLst>
                                    <p:cond delay="0"/>
                                  </p:stCondLst>
                                  <p:childTnLst>
                                    <p:set>
                                      <p:cBhvr>
                                        <p:cTn id="43" dur="1" fill="hold">
                                          <p:stCondLst>
                                            <p:cond delay="0"/>
                                          </p:stCondLst>
                                        </p:cTn>
                                        <p:tgtEl>
                                          <p:spTgt spid="20"/>
                                        </p:tgtEl>
                                        <p:attrNameLst>
                                          <p:attrName>style.visibility</p:attrName>
                                        </p:attrNameLst>
                                      </p:cBhvr>
                                      <p:to>
                                        <p:strVal val="visible"/>
                                      </p:to>
                                    </p:set>
                                    <p:animEffect transition="in" filter="wipe(down)">
                                      <p:cBhvr>
                                        <p:cTn id="44" dur="500"/>
                                        <p:tgtEl>
                                          <p:spTgt spid="20"/>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61">
                                            <p:txEl>
                                              <p:pRg st="0" end="0"/>
                                            </p:txEl>
                                          </p:spTgt>
                                        </p:tgtEl>
                                        <p:attrNameLst>
                                          <p:attrName>style.visibility</p:attrName>
                                        </p:attrNameLst>
                                      </p:cBhvr>
                                      <p:to>
                                        <p:strVal val="visible"/>
                                      </p:to>
                                    </p:set>
                                    <p:animEffect transition="in" filter="wipe(down)">
                                      <p:cBhvr>
                                        <p:cTn id="49" dur="500"/>
                                        <p:tgtEl>
                                          <p:spTgt spid="61">
                                            <p:txEl>
                                              <p:pRg st="0" end="0"/>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grpId="0" nodeType="clickEffect">
                                  <p:stCondLst>
                                    <p:cond delay="0"/>
                                  </p:stCondLst>
                                  <p:childTnLst>
                                    <p:set>
                                      <p:cBhvr>
                                        <p:cTn id="53" dur="1" fill="hold">
                                          <p:stCondLst>
                                            <p:cond delay="0"/>
                                          </p:stCondLst>
                                        </p:cTn>
                                        <p:tgtEl>
                                          <p:spTgt spid="51"/>
                                        </p:tgtEl>
                                        <p:attrNameLst>
                                          <p:attrName>style.visibility</p:attrName>
                                        </p:attrNameLst>
                                      </p:cBhvr>
                                      <p:to>
                                        <p:strVal val="visible"/>
                                      </p:to>
                                    </p:set>
                                    <p:animEffect transition="in" filter="wipe(down)">
                                      <p:cBhvr>
                                        <p:cTn id="54" dur="500"/>
                                        <p:tgtEl>
                                          <p:spTgt spid="51"/>
                                        </p:tgtEl>
                                      </p:cBhvr>
                                    </p:animEffect>
                                  </p:childTnLst>
                                </p:cTn>
                              </p:par>
                              <p:par>
                                <p:cTn id="55" presetID="22" presetClass="entr" presetSubtype="4" fill="hold" nodeType="withEffect">
                                  <p:stCondLst>
                                    <p:cond delay="0"/>
                                  </p:stCondLst>
                                  <p:childTnLst>
                                    <p:set>
                                      <p:cBhvr>
                                        <p:cTn id="56" dur="1" fill="hold">
                                          <p:stCondLst>
                                            <p:cond delay="0"/>
                                          </p:stCondLst>
                                        </p:cTn>
                                        <p:tgtEl>
                                          <p:spTgt spid="24"/>
                                        </p:tgtEl>
                                        <p:attrNameLst>
                                          <p:attrName>style.visibility</p:attrName>
                                        </p:attrNameLst>
                                      </p:cBhvr>
                                      <p:to>
                                        <p:strVal val="visible"/>
                                      </p:to>
                                    </p:set>
                                    <p:animEffect transition="in" filter="wipe(down)">
                                      <p:cBhvr>
                                        <p:cTn id="57" dur="500"/>
                                        <p:tgtEl>
                                          <p:spTgt spid="24"/>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down)">
                                      <p:cBhvr>
                                        <p:cTn id="62" dur="500"/>
                                        <p:tgtEl>
                                          <p:spTgt spid="52"/>
                                        </p:tgtEl>
                                      </p:cBhvr>
                                    </p:animEffect>
                                  </p:childTnLst>
                                </p:cTn>
                              </p:par>
                              <p:par>
                                <p:cTn id="63" presetID="22" presetClass="entr" presetSubtype="4" fill="hold" nodeType="with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wipe(down)">
                                      <p:cBhvr>
                                        <p:cTn id="65" dur="500"/>
                                        <p:tgtEl>
                                          <p:spTgt spid="25"/>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4" fill="hold" grpId="0" nodeType="clickEffect">
                                  <p:stCondLst>
                                    <p:cond delay="0"/>
                                  </p:stCondLst>
                                  <p:childTnLst>
                                    <p:set>
                                      <p:cBhvr>
                                        <p:cTn id="69" dur="1" fill="hold">
                                          <p:stCondLst>
                                            <p:cond delay="0"/>
                                          </p:stCondLst>
                                        </p:cTn>
                                        <p:tgtEl>
                                          <p:spTgt spid="53"/>
                                        </p:tgtEl>
                                        <p:attrNameLst>
                                          <p:attrName>style.visibility</p:attrName>
                                        </p:attrNameLst>
                                      </p:cBhvr>
                                      <p:to>
                                        <p:strVal val="visible"/>
                                      </p:to>
                                    </p:set>
                                    <p:animEffect transition="in" filter="wipe(down)">
                                      <p:cBhvr>
                                        <p:cTn id="70" dur="500"/>
                                        <p:tgtEl>
                                          <p:spTgt spid="53"/>
                                        </p:tgtEl>
                                      </p:cBhvr>
                                    </p:animEffect>
                                  </p:childTnLst>
                                </p:cTn>
                              </p:par>
                              <p:par>
                                <p:cTn id="71" presetID="22" presetClass="entr" presetSubtype="4" fill="hold" nodeType="withEffect">
                                  <p:stCondLst>
                                    <p:cond delay="0"/>
                                  </p:stCondLst>
                                  <p:childTnLst>
                                    <p:set>
                                      <p:cBhvr>
                                        <p:cTn id="72" dur="1" fill="hold">
                                          <p:stCondLst>
                                            <p:cond delay="0"/>
                                          </p:stCondLst>
                                        </p:cTn>
                                        <p:tgtEl>
                                          <p:spTgt spid="26"/>
                                        </p:tgtEl>
                                        <p:attrNameLst>
                                          <p:attrName>style.visibility</p:attrName>
                                        </p:attrNameLst>
                                      </p:cBhvr>
                                      <p:to>
                                        <p:strVal val="visible"/>
                                      </p:to>
                                    </p:set>
                                    <p:animEffect transition="in" filter="wipe(down)">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49" grpId="0" animBg="1"/>
      <p:bldP spid="50" grpId="0" animBg="1"/>
      <p:bldP spid="51" grpId="0" animBg="1"/>
      <p:bldP spid="52" grpId="0" animBg="1"/>
      <p:bldP spid="53" grpId="0" animBg="1"/>
      <p:bldP spid="60" grpId="0" build="allAtOnce"/>
      <p:bldP spid="61" grpId="0" build="allAtOnce"/>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Problem/Question</a:t>
            </a:r>
            <a:endParaRPr lang="en-CA" dirty="0"/>
          </a:p>
        </p:txBody>
      </p:sp>
      <p:sp>
        <p:nvSpPr>
          <p:cNvPr id="4" name="Content Placeholder 3"/>
          <p:cNvSpPr>
            <a:spLocks noGrp="1"/>
          </p:cNvSpPr>
          <p:nvPr>
            <p:ph idx="1"/>
          </p:nvPr>
        </p:nvSpPr>
        <p:spPr>
          <a:xfrm>
            <a:off x="301752" y="1261224"/>
            <a:ext cx="8503920" cy="4998296"/>
          </a:xfrm>
        </p:spPr>
        <p:txBody>
          <a:bodyPr>
            <a:noAutofit/>
          </a:bodyPr>
          <a:lstStyle/>
          <a:p>
            <a:pPr>
              <a:buNone/>
            </a:pPr>
            <a:endParaRPr lang="en-CA" sz="2800" dirty="0" smtClean="0"/>
          </a:p>
          <a:p>
            <a:r>
              <a:rPr lang="en-CA" sz="2800" dirty="0" smtClean="0"/>
              <a:t>The problem or question must be </a:t>
            </a:r>
            <a:r>
              <a:rPr lang="en-CA" sz="2800" dirty="0" smtClean="0">
                <a:solidFill>
                  <a:srgbClr val="3366FF"/>
                </a:solidFill>
              </a:rPr>
              <a:t>testable</a:t>
            </a:r>
            <a:r>
              <a:rPr lang="en-CA" sz="2800" dirty="0" smtClean="0"/>
              <a:t> – can be answered by doing an experiment</a:t>
            </a:r>
          </a:p>
          <a:p>
            <a:pPr>
              <a:buNone/>
            </a:pPr>
            <a:endParaRPr lang="en-CA" sz="2800" dirty="0" smtClean="0"/>
          </a:p>
          <a:p>
            <a:r>
              <a:rPr lang="en-CA" sz="2800" dirty="0" smtClean="0"/>
              <a:t>You must be able to</a:t>
            </a:r>
            <a:r>
              <a:rPr lang="en-CA" sz="2800" dirty="0" smtClean="0">
                <a:solidFill>
                  <a:srgbClr val="3366FF"/>
                </a:solidFill>
              </a:rPr>
              <a:t> measure </a:t>
            </a:r>
            <a:r>
              <a:rPr lang="en-CA" sz="2800" dirty="0" smtClean="0"/>
              <a:t>the results in some way.</a:t>
            </a:r>
          </a:p>
          <a:p>
            <a:endParaRPr lang="en-CA" sz="2800" dirty="0" smtClean="0"/>
          </a:p>
          <a:p>
            <a:r>
              <a:rPr lang="en-CA" sz="2800" dirty="0" smtClean="0">
                <a:solidFill>
                  <a:srgbClr val="3366FF"/>
                </a:solidFill>
              </a:rPr>
              <a:t>Opinion questions</a:t>
            </a:r>
            <a:r>
              <a:rPr lang="en-CA" sz="2800" dirty="0" smtClean="0"/>
              <a:t> or questions that can be answered by looking on the internet are </a:t>
            </a:r>
            <a:r>
              <a:rPr lang="en-CA" sz="2800" dirty="0" smtClean="0">
                <a:solidFill>
                  <a:srgbClr val="3366FF"/>
                </a:solidFill>
              </a:rPr>
              <a:t>not</a:t>
            </a:r>
            <a:r>
              <a:rPr lang="en-CA" sz="2800" dirty="0" smtClean="0"/>
              <a:t>  good scientific questions.</a:t>
            </a:r>
          </a:p>
          <a:p>
            <a:pPr>
              <a:buNone/>
            </a:pPr>
            <a:endParaRPr lang="en-CA" sz="2800" dirty="0" smtClean="0"/>
          </a:p>
          <a:p>
            <a:pPr>
              <a:buNone/>
            </a:pPr>
            <a:endParaRPr lang="en-CA" sz="2800" dirty="0" smtClean="0"/>
          </a:p>
        </p:txBody>
      </p:sp>
      <p:sp>
        <p:nvSpPr>
          <p:cNvPr id="3" name="Slide Number Placeholder 2"/>
          <p:cNvSpPr>
            <a:spLocks noGrp="1"/>
          </p:cNvSpPr>
          <p:nvPr>
            <p:ph type="sldNum" sz="quarter" idx="12"/>
          </p:nvPr>
        </p:nvSpPr>
        <p:spPr/>
        <p:txBody>
          <a:bodyPr/>
          <a:lstStyle/>
          <a:p>
            <a:fld id="{AD9C4609-D671-4AD0-9886-AC4BD90C36C3}" type="slidenum">
              <a:rPr lang="en-CA" smtClean="0"/>
              <a:pPr/>
              <a:t>5</a:t>
            </a:fld>
            <a:endParaRPr lang="en-CA"/>
          </a:p>
        </p:txBody>
      </p:sp>
      <p:sp>
        <p:nvSpPr>
          <p:cNvPr id="5" name="TextBox 4"/>
          <p:cNvSpPr txBox="1"/>
          <p:nvPr/>
        </p:nvSpPr>
        <p:spPr>
          <a:xfrm>
            <a:off x="8100392" y="395953"/>
            <a:ext cx="432048" cy="584775"/>
          </a:xfrm>
          <a:prstGeom prst="rect">
            <a:avLst/>
          </a:prstGeom>
          <a:noFill/>
        </p:spPr>
        <p:txBody>
          <a:bodyPr wrap="square" rtlCol="0">
            <a:spAutoFit/>
          </a:bodyPr>
          <a:lstStyle/>
          <a:p>
            <a:r>
              <a:rPr lang="en-CA" sz="3200" b="1" dirty="0" smtClean="0">
                <a:solidFill>
                  <a:srgbClr val="FF0000"/>
                </a:solidFill>
                <a:sym typeface="Wingdings"/>
              </a:rPr>
              <a:t></a:t>
            </a:r>
            <a:endParaRPr lang="en-CA" sz="3200" b="1" dirty="0">
              <a:solidFill>
                <a:srgbClr val="FF0000"/>
              </a:solidFill>
            </a:endParaRPr>
          </a:p>
        </p:txBody>
      </p:sp>
      <p:pic>
        <p:nvPicPr>
          <p:cNvPr id="6" name="Picture 5" descr="Screen Shot 2014-09-07 at 9.30.23 PM.png"/>
          <p:cNvPicPr>
            <a:picLocks noChangeAspect="1"/>
          </p:cNvPicPr>
          <p:nvPr/>
        </p:nvPicPr>
        <p:blipFill>
          <a:blip r:embed="rId3"/>
          <a:stretch>
            <a:fillRect/>
          </a:stretch>
        </p:blipFill>
        <p:spPr>
          <a:xfrm>
            <a:off x="7210417" y="-98415"/>
            <a:ext cx="1595255" cy="2158286"/>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Problem/Question</a:t>
            </a:r>
            <a:endParaRPr lang="en-CA" dirty="0"/>
          </a:p>
        </p:txBody>
      </p:sp>
      <p:sp>
        <p:nvSpPr>
          <p:cNvPr id="4" name="Content Placeholder 3"/>
          <p:cNvSpPr>
            <a:spLocks noGrp="1"/>
          </p:cNvSpPr>
          <p:nvPr>
            <p:ph idx="1"/>
          </p:nvPr>
        </p:nvSpPr>
        <p:spPr/>
        <p:txBody>
          <a:bodyPr>
            <a:normAutofit fontScale="92500"/>
          </a:bodyPr>
          <a:lstStyle/>
          <a:p>
            <a:pPr>
              <a:lnSpc>
                <a:spcPct val="150000"/>
              </a:lnSpc>
              <a:buNone/>
            </a:pPr>
            <a:r>
              <a:rPr lang="en-CA" dirty="0" smtClean="0"/>
              <a:t>Are the following questions good or bad questions?</a:t>
            </a:r>
          </a:p>
          <a:p>
            <a:pPr>
              <a:lnSpc>
                <a:spcPct val="150000"/>
              </a:lnSpc>
            </a:pPr>
            <a:r>
              <a:rPr lang="en-CA" dirty="0" smtClean="0"/>
              <a:t>Why is Friends the best TV show ever?</a:t>
            </a:r>
          </a:p>
          <a:p>
            <a:pPr>
              <a:lnSpc>
                <a:spcPct val="150000"/>
              </a:lnSpc>
            </a:pPr>
            <a:r>
              <a:rPr lang="en-CA" dirty="0" smtClean="0"/>
              <a:t>How does the number of hours of sleep affect student’s work habits?</a:t>
            </a:r>
          </a:p>
          <a:p>
            <a:pPr>
              <a:lnSpc>
                <a:spcPct val="150000"/>
              </a:lnSpc>
            </a:pPr>
            <a:r>
              <a:rPr lang="en-CA" dirty="0" smtClean="0"/>
              <a:t>What is the effect of gender on favourite ice cream flavour?</a:t>
            </a:r>
          </a:p>
        </p:txBody>
      </p:sp>
      <p:sp>
        <p:nvSpPr>
          <p:cNvPr id="3" name="Slide Number Placeholder 2"/>
          <p:cNvSpPr>
            <a:spLocks noGrp="1"/>
          </p:cNvSpPr>
          <p:nvPr>
            <p:ph type="sldNum" sz="quarter" idx="12"/>
          </p:nvPr>
        </p:nvSpPr>
        <p:spPr/>
        <p:txBody>
          <a:bodyPr/>
          <a:lstStyle/>
          <a:p>
            <a:fld id="{AD9C4609-D671-4AD0-9886-AC4BD90C36C3}" type="slidenum">
              <a:rPr lang="en-CA" smtClean="0"/>
              <a:pPr/>
              <a:t>6</a:t>
            </a:fld>
            <a:endParaRPr lang="en-CA"/>
          </a:p>
        </p:txBody>
      </p:sp>
      <p:sp>
        <p:nvSpPr>
          <p:cNvPr id="5" name="TextBox 4"/>
          <p:cNvSpPr txBox="1"/>
          <p:nvPr/>
        </p:nvSpPr>
        <p:spPr>
          <a:xfrm>
            <a:off x="2611237" y="3766308"/>
            <a:ext cx="648072" cy="707886"/>
          </a:xfrm>
          <a:prstGeom prst="rect">
            <a:avLst/>
          </a:prstGeom>
          <a:noFill/>
        </p:spPr>
        <p:txBody>
          <a:bodyPr wrap="square" rtlCol="0">
            <a:spAutoFit/>
          </a:bodyPr>
          <a:lstStyle/>
          <a:p>
            <a:r>
              <a:rPr lang="en-CA" sz="4000" dirty="0" smtClean="0">
                <a:solidFill>
                  <a:srgbClr val="C00000"/>
                </a:solidFill>
                <a:sym typeface="Wingdings"/>
              </a:rPr>
              <a:t></a:t>
            </a:r>
            <a:endParaRPr lang="en-CA" sz="4000" dirty="0">
              <a:solidFill>
                <a:srgbClr val="C00000"/>
              </a:solidFill>
            </a:endParaRPr>
          </a:p>
        </p:txBody>
      </p:sp>
      <p:sp>
        <p:nvSpPr>
          <p:cNvPr id="6" name="TextBox 5"/>
          <p:cNvSpPr txBox="1"/>
          <p:nvPr/>
        </p:nvSpPr>
        <p:spPr>
          <a:xfrm>
            <a:off x="5883596" y="2428121"/>
            <a:ext cx="792088" cy="707886"/>
          </a:xfrm>
          <a:prstGeom prst="rect">
            <a:avLst/>
          </a:prstGeom>
          <a:noFill/>
        </p:spPr>
        <p:txBody>
          <a:bodyPr wrap="square" rtlCol="0">
            <a:spAutoFit/>
          </a:bodyPr>
          <a:lstStyle/>
          <a:p>
            <a:r>
              <a:rPr lang="en-CA" sz="4000" dirty="0" smtClean="0">
                <a:solidFill>
                  <a:srgbClr val="C00000"/>
                </a:solidFill>
                <a:sym typeface="Wingdings"/>
              </a:rPr>
              <a:t></a:t>
            </a:r>
            <a:endParaRPr lang="en-CA" sz="4000" dirty="0">
              <a:solidFill>
                <a:srgbClr val="C00000"/>
              </a:solidFill>
            </a:endParaRPr>
          </a:p>
        </p:txBody>
      </p:sp>
      <p:sp>
        <p:nvSpPr>
          <p:cNvPr id="7" name="TextBox 6"/>
          <p:cNvSpPr txBox="1"/>
          <p:nvPr/>
        </p:nvSpPr>
        <p:spPr>
          <a:xfrm>
            <a:off x="2093863" y="5087634"/>
            <a:ext cx="648072" cy="707886"/>
          </a:xfrm>
          <a:prstGeom prst="rect">
            <a:avLst/>
          </a:prstGeom>
          <a:noFill/>
        </p:spPr>
        <p:txBody>
          <a:bodyPr wrap="square" rtlCol="0">
            <a:spAutoFit/>
          </a:bodyPr>
          <a:lstStyle/>
          <a:p>
            <a:r>
              <a:rPr lang="en-CA" sz="4000" dirty="0" smtClean="0">
                <a:solidFill>
                  <a:srgbClr val="C00000"/>
                </a:solidFill>
                <a:sym typeface="Wingdings"/>
              </a:rPr>
              <a:t></a:t>
            </a:r>
            <a:endParaRPr lang="en-CA" sz="4000" dirty="0">
              <a:solidFill>
                <a:srgbClr val="C00000"/>
              </a:solidFill>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down)">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 calcmode="lin" valueType="num">
                                      <p:cBhvr additive="base">
                                        <p:cTn id="1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animEffect transition="in" filter="wipe(down)">
                                      <p:cBhvr>
                                        <p:cTn id="23" dur="500"/>
                                        <p:tgtEl>
                                          <p:spTgt spid="4">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5">
                                            <p:txEl>
                                              <p:pRg st="0" end="0"/>
                                            </p:txEl>
                                          </p:spTgt>
                                        </p:tgtEl>
                                        <p:attrNameLst>
                                          <p:attrName>style.visibility</p:attrName>
                                        </p:attrNameLst>
                                      </p:cBhvr>
                                      <p:to>
                                        <p:strVal val="visible"/>
                                      </p:to>
                                    </p:set>
                                    <p:anim calcmode="lin" valueType="num">
                                      <p:cBhvr additive="base">
                                        <p:cTn id="28"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4">
                                            <p:txEl>
                                              <p:pRg st="3" end="3"/>
                                            </p:txEl>
                                          </p:spTgt>
                                        </p:tgtEl>
                                        <p:attrNameLst>
                                          <p:attrName>style.visibility</p:attrName>
                                        </p:attrNameLst>
                                      </p:cBhvr>
                                      <p:to>
                                        <p:strVal val="visible"/>
                                      </p:to>
                                    </p:set>
                                    <p:animEffect transition="in" filter="wipe(down)">
                                      <p:cBhvr>
                                        <p:cTn id="34" dur="500"/>
                                        <p:tgtEl>
                                          <p:spTgt spid="4">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7">
                                            <p:txEl>
                                              <p:pRg st="0" end="0"/>
                                            </p:txEl>
                                          </p:spTgt>
                                        </p:tgtEl>
                                        <p:attrNameLst>
                                          <p:attrName>style.visibility</p:attrName>
                                        </p:attrNameLst>
                                      </p:cBhvr>
                                      <p:to>
                                        <p:strVal val="visible"/>
                                      </p:to>
                                    </p:set>
                                    <p:anim calcmode="lin" valueType="num">
                                      <p:cBhvr additive="base">
                                        <p:cTn id="39"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build="p"/>
      <p:bldP spid="6" grpId="0" build="p"/>
      <p:bldP spid="7"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Research</a:t>
            </a:r>
            <a:endParaRPr lang="en-CA" dirty="0"/>
          </a:p>
        </p:txBody>
      </p:sp>
      <p:sp>
        <p:nvSpPr>
          <p:cNvPr id="4" name="Content Placeholder 3"/>
          <p:cNvSpPr>
            <a:spLocks noGrp="1"/>
          </p:cNvSpPr>
          <p:nvPr>
            <p:ph idx="1"/>
          </p:nvPr>
        </p:nvSpPr>
        <p:spPr>
          <a:xfrm>
            <a:off x="301752" y="1527048"/>
            <a:ext cx="8503920" cy="4998296"/>
          </a:xfrm>
        </p:spPr>
        <p:txBody>
          <a:bodyPr>
            <a:normAutofit/>
          </a:bodyPr>
          <a:lstStyle/>
          <a:p>
            <a:r>
              <a:rPr lang="en-CA" sz="2800" dirty="0" smtClean="0"/>
              <a:t>Write down/use all the information that you </a:t>
            </a:r>
            <a:r>
              <a:rPr lang="en-CA" sz="2800" dirty="0" smtClean="0">
                <a:solidFill>
                  <a:srgbClr val="3366FF"/>
                </a:solidFill>
              </a:rPr>
              <a:t>already know</a:t>
            </a:r>
            <a:r>
              <a:rPr lang="en-CA" sz="2800" dirty="0" smtClean="0"/>
              <a:t> about the topic.</a:t>
            </a:r>
          </a:p>
          <a:p>
            <a:endParaRPr lang="en-CA" sz="2800" dirty="0" smtClean="0"/>
          </a:p>
          <a:p>
            <a:r>
              <a:rPr lang="en-CA" sz="2800" dirty="0" smtClean="0"/>
              <a:t>Do</a:t>
            </a:r>
            <a:r>
              <a:rPr lang="en-CA" sz="2800" dirty="0" smtClean="0">
                <a:solidFill>
                  <a:srgbClr val="3366FF"/>
                </a:solidFill>
              </a:rPr>
              <a:t> research </a:t>
            </a:r>
            <a:r>
              <a:rPr lang="en-CA" sz="2800" dirty="0" smtClean="0"/>
              <a:t>on the topic you are investigating to understand the basics.</a:t>
            </a:r>
          </a:p>
          <a:p>
            <a:endParaRPr lang="en-CA" sz="2800" dirty="0" smtClean="0"/>
          </a:p>
          <a:p>
            <a:r>
              <a:rPr lang="en-CA" sz="2800" dirty="0" smtClean="0"/>
              <a:t>Research is important because it helps </a:t>
            </a:r>
            <a:r>
              <a:rPr lang="en-CA" sz="2800" dirty="0" smtClean="0">
                <a:solidFill>
                  <a:srgbClr val="3366FF"/>
                </a:solidFill>
              </a:rPr>
              <a:t>form a hypothesis</a:t>
            </a:r>
            <a:r>
              <a:rPr lang="en-CA" sz="2800" dirty="0" smtClean="0"/>
              <a:t>.</a:t>
            </a:r>
          </a:p>
          <a:p>
            <a:endParaRPr lang="en-CA" sz="2800" dirty="0" smtClean="0"/>
          </a:p>
        </p:txBody>
      </p:sp>
      <p:sp>
        <p:nvSpPr>
          <p:cNvPr id="3" name="Slide Number Placeholder 2"/>
          <p:cNvSpPr>
            <a:spLocks noGrp="1"/>
          </p:cNvSpPr>
          <p:nvPr>
            <p:ph type="sldNum" sz="quarter" idx="12"/>
          </p:nvPr>
        </p:nvSpPr>
        <p:spPr/>
        <p:txBody>
          <a:bodyPr/>
          <a:lstStyle/>
          <a:p>
            <a:fld id="{AD9C4609-D671-4AD0-9886-AC4BD90C36C3}" type="slidenum">
              <a:rPr lang="en-CA" smtClean="0"/>
              <a:pPr/>
              <a:t>7</a:t>
            </a:fld>
            <a:endParaRPr lang="en-CA"/>
          </a:p>
        </p:txBody>
      </p:sp>
      <p:sp>
        <p:nvSpPr>
          <p:cNvPr id="5" name="TextBox 4"/>
          <p:cNvSpPr txBox="1"/>
          <p:nvPr/>
        </p:nvSpPr>
        <p:spPr>
          <a:xfrm>
            <a:off x="8100392" y="395953"/>
            <a:ext cx="432048" cy="584775"/>
          </a:xfrm>
          <a:prstGeom prst="rect">
            <a:avLst/>
          </a:prstGeom>
          <a:noFill/>
        </p:spPr>
        <p:txBody>
          <a:bodyPr wrap="square" rtlCol="0">
            <a:spAutoFit/>
          </a:bodyPr>
          <a:lstStyle/>
          <a:p>
            <a:r>
              <a:rPr lang="en-CA" sz="3200" b="1" dirty="0" smtClean="0">
                <a:solidFill>
                  <a:srgbClr val="FF0000"/>
                </a:solidFill>
                <a:sym typeface="Wingdings"/>
              </a:rPr>
              <a:t></a:t>
            </a:r>
            <a:endParaRPr lang="en-CA" sz="3200" b="1" dirty="0">
              <a:solidFill>
                <a:srgbClr val="FF0000"/>
              </a:solidFill>
            </a:endParaRPr>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The Scientific Method</a:t>
            </a:r>
            <a:endParaRPr lang="en-CA" dirty="0"/>
          </a:p>
        </p:txBody>
      </p:sp>
      <p:sp>
        <p:nvSpPr>
          <p:cNvPr id="4" name="Slide Number Placeholder 3"/>
          <p:cNvSpPr>
            <a:spLocks noGrp="1"/>
          </p:cNvSpPr>
          <p:nvPr>
            <p:ph type="sldNum" sz="quarter" idx="12"/>
          </p:nvPr>
        </p:nvSpPr>
        <p:spPr/>
        <p:txBody>
          <a:bodyPr/>
          <a:lstStyle/>
          <a:p>
            <a:fld id="{AD9C4609-D671-4AD0-9886-AC4BD90C36C3}" type="slidenum">
              <a:rPr lang="en-CA" smtClean="0"/>
              <a:pPr/>
              <a:t>8</a:t>
            </a:fld>
            <a:endParaRPr lang="en-CA"/>
          </a:p>
        </p:txBody>
      </p:sp>
      <p:grpSp>
        <p:nvGrpSpPr>
          <p:cNvPr id="3" name="Group 23"/>
          <p:cNvGrpSpPr/>
          <p:nvPr/>
        </p:nvGrpSpPr>
        <p:grpSpPr>
          <a:xfrm>
            <a:off x="395536" y="1628800"/>
            <a:ext cx="2232248" cy="1080120"/>
            <a:chOff x="395536" y="1628800"/>
            <a:chExt cx="2232248" cy="1080120"/>
          </a:xfrm>
        </p:grpSpPr>
        <p:sp>
          <p:nvSpPr>
            <p:cNvPr id="21" name="Rectangle 20"/>
            <p:cNvSpPr/>
            <p:nvPr/>
          </p:nvSpPr>
          <p:spPr>
            <a:xfrm>
              <a:off x="395536" y="1628800"/>
              <a:ext cx="2232248" cy="108012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CA"/>
            </a:p>
          </p:txBody>
        </p:sp>
        <p:sp>
          <p:nvSpPr>
            <p:cNvPr id="8" name="TextBox 7"/>
            <p:cNvSpPr txBox="1"/>
            <p:nvPr/>
          </p:nvSpPr>
          <p:spPr>
            <a:xfrm>
              <a:off x="395536" y="1772816"/>
              <a:ext cx="2232248" cy="830997"/>
            </a:xfrm>
            <a:prstGeom prst="rect">
              <a:avLst/>
            </a:prstGeom>
            <a:noFill/>
          </p:spPr>
          <p:txBody>
            <a:bodyPr wrap="square" rtlCol="0">
              <a:spAutoFit/>
            </a:bodyPr>
            <a:lstStyle/>
            <a:p>
              <a:pPr algn="ctr"/>
              <a:r>
                <a:rPr lang="en-CA" sz="2400" dirty="0" smtClean="0"/>
                <a:t>Ask a Testable Question</a:t>
              </a:r>
              <a:endParaRPr lang="en-CA" sz="2400" dirty="0"/>
            </a:p>
          </p:txBody>
        </p:sp>
      </p:grpSp>
      <p:grpSp>
        <p:nvGrpSpPr>
          <p:cNvPr id="5" name="Group 24"/>
          <p:cNvGrpSpPr/>
          <p:nvPr/>
        </p:nvGrpSpPr>
        <p:grpSpPr>
          <a:xfrm>
            <a:off x="3491880" y="1628800"/>
            <a:ext cx="2232248" cy="1080120"/>
            <a:chOff x="3275856" y="1628800"/>
            <a:chExt cx="2232248" cy="1080120"/>
          </a:xfrm>
        </p:grpSpPr>
        <p:sp>
          <p:nvSpPr>
            <p:cNvPr id="22" name="Rectangle 21"/>
            <p:cNvSpPr/>
            <p:nvPr/>
          </p:nvSpPr>
          <p:spPr>
            <a:xfrm>
              <a:off x="3275856" y="1628800"/>
              <a:ext cx="2232248" cy="1080120"/>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CA"/>
            </a:p>
          </p:txBody>
        </p:sp>
        <p:sp>
          <p:nvSpPr>
            <p:cNvPr id="9" name="TextBox 8"/>
            <p:cNvSpPr txBox="1"/>
            <p:nvPr/>
          </p:nvSpPr>
          <p:spPr>
            <a:xfrm>
              <a:off x="3491880" y="1733907"/>
              <a:ext cx="1800200" cy="830997"/>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pPr algn="ctr"/>
              <a:r>
                <a:rPr lang="en-CA" sz="2400" dirty="0" smtClean="0"/>
                <a:t>Develop a Hypothesis</a:t>
              </a:r>
              <a:endParaRPr lang="en-CA" sz="2400" dirty="0"/>
            </a:p>
          </p:txBody>
        </p:sp>
      </p:grpSp>
      <p:grpSp>
        <p:nvGrpSpPr>
          <p:cNvPr id="6" name="Group 25"/>
          <p:cNvGrpSpPr/>
          <p:nvPr/>
        </p:nvGrpSpPr>
        <p:grpSpPr>
          <a:xfrm>
            <a:off x="6444208" y="1628800"/>
            <a:ext cx="2304256" cy="1080120"/>
            <a:chOff x="6084168" y="1628800"/>
            <a:chExt cx="2304256" cy="1080120"/>
          </a:xfrm>
        </p:grpSpPr>
        <p:sp>
          <p:nvSpPr>
            <p:cNvPr id="23" name="Rectangle 22"/>
            <p:cNvSpPr/>
            <p:nvPr/>
          </p:nvSpPr>
          <p:spPr>
            <a:xfrm>
              <a:off x="6084168" y="1628800"/>
              <a:ext cx="2304256" cy="108012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CA"/>
            </a:p>
          </p:txBody>
        </p:sp>
        <p:sp>
          <p:nvSpPr>
            <p:cNvPr id="10" name="TextBox 9"/>
            <p:cNvSpPr txBox="1"/>
            <p:nvPr/>
          </p:nvSpPr>
          <p:spPr>
            <a:xfrm>
              <a:off x="6156176" y="1733907"/>
              <a:ext cx="2160240" cy="830997"/>
            </a:xfrm>
            <a:prstGeom prst="rect">
              <a:avLst/>
            </a:prstGeom>
            <a:noFill/>
          </p:spPr>
          <p:txBody>
            <a:bodyPr wrap="square" rtlCol="0">
              <a:spAutoFit/>
            </a:bodyPr>
            <a:lstStyle/>
            <a:p>
              <a:pPr algn="ctr"/>
              <a:r>
                <a:rPr lang="en-CA" sz="2400" dirty="0" smtClean="0"/>
                <a:t>Plan the Investigation</a:t>
              </a:r>
              <a:endParaRPr lang="en-CA" sz="2400" dirty="0"/>
            </a:p>
          </p:txBody>
        </p:sp>
      </p:grpSp>
      <p:grpSp>
        <p:nvGrpSpPr>
          <p:cNvPr id="7" name="Group 29"/>
          <p:cNvGrpSpPr/>
          <p:nvPr/>
        </p:nvGrpSpPr>
        <p:grpSpPr>
          <a:xfrm>
            <a:off x="6876256" y="3140968"/>
            <a:ext cx="1872208" cy="1080120"/>
            <a:chOff x="6876256" y="3140968"/>
            <a:chExt cx="1872208" cy="1080120"/>
          </a:xfrm>
        </p:grpSpPr>
        <p:sp>
          <p:nvSpPr>
            <p:cNvPr id="27" name="Rectangle 26"/>
            <p:cNvSpPr/>
            <p:nvPr/>
          </p:nvSpPr>
          <p:spPr>
            <a:xfrm>
              <a:off x="6876256" y="3140968"/>
              <a:ext cx="1872208" cy="108012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CA"/>
            </a:p>
          </p:txBody>
        </p:sp>
        <p:sp>
          <p:nvSpPr>
            <p:cNvPr id="11" name="TextBox 10"/>
            <p:cNvSpPr txBox="1"/>
            <p:nvPr/>
          </p:nvSpPr>
          <p:spPr>
            <a:xfrm>
              <a:off x="7020272" y="3284984"/>
              <a:ext cx="1584176" cy="830997"/>
            </a:xfrm>
            <a:prstGeom prst="rect">
              <a:avLst/>
            </a:prstGeom>
            <a:noFill/>
          </p:spPr>
          <p:txBody>
            <a:bodyPr wrap="square" rtlCol="0">
              <a:spAutoFit/>
            </a:bodyPr>
            <a:lstStyle/>
            <a:p>
              <a:pPr algn="ctr"/>
              <a:r>
                <a:rPr lang="en-CA" sz="2400" dirty="0" smtClean="0"/>
                <a:t>List the Materials</a:t>
              </a:r>
              <a:endParaRPr lang="en-CA" sz="2400" dirty="0"/>
            </a:p>
          </p:txBody>
        </p:sp>
      </p:grpSp>
      <p:grpSp>
        <p:nvGrpSpPr>
          <p:cNvPr id="20" name="Group 28"/>
          <p:cNvGrpSpPr/>
          <p:nvPr/>
        </p:nvGrpSpPr>
        <p:grpSpPr>
          <a:xfrm>
            <a:off x="3995936" y="3140968"/>
            <a:ext cx="2088232" cy="1080120"/>
            <a:chOff x="4572000" y="3140968"/>
            <a:chExt cx="2088232" cy="1080120"/>
          </a:xfrm>
        </p:grpSpPr>
        <p:sp>
          <p:nvSpPr>
            <p:cNvPr id="28" name="Rectangle 27"/>
            <p:cNvSpPr/>
            <p:nvPr/>
          </p:nvSpPr>
          <p:spPr>
            <a:xfrm>
              <a:off x="4572000" y="3140968"/>
              <a:ext cx="2088232" cy="108012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CA"/>
            </a:p>
          </p:txBody>
        </p:sp>
        <p:sp>
          <p:nvSpPr>
            <p:cNvPr id="12" name="TextBox 11"/>
            <p:cNvSpPr txBox="1"/>
            <p:nvPr/>
          </p:nvSpPr>
          <p:spPr>
            <a:xfrm>
              <a:off x="4788024" y="3284984"/>
              <a:ext cx="1584176" cy="830997"/>
            </a:xfrm>
            <a:prstGeom prst="rect">
              <a:avLst/>
            </a:prstGeom>
            <a:noFill/>
          </p:spPr>
          <p:txBody>
            <a:bodyPr wrap="square" rtlCol="0">
              <a:spAutoFit/>
            </a:bodyPr>
            <a:lstStyle/>
            <a:p>
              <a:pPr algn="ctr"/>
              <a:r>
                <a:rPr lang="en-CA" sz="2400" dirty="0" smtClean="0"/>
                <a:t>Write a Procedure</a:t>
              </a:r>
              <a:endParaRPr lang="en-CA" sz="2400" dirty="0"/>
            </a:p>
          </p:txBody>
        </p:sp>
      </p:grpSp>
      <p:grpSp>
        <p:nvGrpSpPr>
          <p:cNvPr id="24" name="Group 31"/>
          <p:cNvGrpSpPr/>
          <p:nvPr/>
        </p:nvGrpSpPr>
        <p:grpSpPr>
          <a:xfrm>
            <a:off x="395536" y="3140968"/>
            <a:ext cx="2808312" cy="1080120"/>
            <a:chOff x="539552" y="3068960"/>
            <a:chExt cx="2808312" cy="1080120"/>
          </a:xfrm>
        </p:grpSpPr>
        <p:sp>
          <p:nvSpPr>
            <p:cNvPr id="31" name="Rectangle 30"/>
            <p:cNvSpPr/>
            <p:nvPr/>
          </p:nvSpPr>
          <p:spPr>
            <a:xfrm>
              <a:off x="539552" y="3068960"/>
              <a:ext cx="2808312" cy="108012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CA"/>
            </a:p>
          </p:txBody>
        </p:sp>
        <p:sp>
          <p:nvSpPr>
            <p:cNvPr id="13" name="TextBox 12"/>
            <p:cNvSpPr txBox="1"/>
            <p:nvPr/>
          </p:nvSpPr>
          <p:spPr>
            <a:xfrm>
              <a:off x="683568" y="3212976"/>
              <a:ext cx="2520280" cy="830997"/>
            </a:xfrm>
            <a:prstGeom prst="rect">
              <a:avLst/>
            </a:prstGeom>
            <a:noFill/>
          </p:spPr>
          <p:txBody>
            <a:bodyPr wrap="square" rtlCol="0">
              <a:spAutoFit/>
            </a:bodyPr>
            <a:lstStyle/>
            <a:p>
              <a:pPr algn="ctr"/>
              <a:r>
                <a:rPr lang="en-CA" sz="2400" dirty="0" smtClean="0"/>
                <a:t>Record Data and Observations</a:t>
              </a:r>
              <a:endParaRPr lang="en-CA" sz="2400" dirty="0"/>
            </a:p>
          </p:txBody>
        </p:sp>
      </p:grpSp>
      <p:grpSp>
        <p:nvGrpSpPr>
          <p:cNvPr id="25" name="Group 33"/>
          <p:cNvGrpSpPr/>
          <p:nvPr/>
        </p:nvGrpSpPr>
        <p:grpSpPr>
          <a:xfrm>
            <a:off x="467544" y="4725144"/>
            <a:ext cx="1944216" cy="864096"/>
            <a:chOff x="3131840" y="5661248"/>
            <a:chExt cx="2232248" cy="864096"/>
          </a:xfrm>
        </p:grpSpPr>
        <p:sp>
          <p:nvSpPr>
            <p:cNvPr id="33" name="Rectangle 32"/>
            <p:cNvSpPr/>
            <p:nvPr/>
          </p:nvSpPr>
          <p:spPr>
            <a:xfrm>
              <a:off x="3131840" y="5661248"/>
              <a:ext cx="2232248" cy="864096"/>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CA"/>
            </a:p>
          </p:txBody>
        </p:sp>
        <p:sp>
          <p:nvSpPr>
            <p:cNvPr id="14" name="TextBox 13"/>
            <p:cNvSpPr txBox="1"/>
            <p:nvPr/>
          </p:nvSpPr>
          <p:spPr>
            <a:xfrm>
              <a:off x="3131840" y="5694347"/>
              <a:ext cx="2232248" cy="830997"/>
            </a:xfrm>
            <a:prstGeom prst="rect">
              <a:avLst/>
            </a:prstGeom>
            <a:noFill/>
          </p:spPr>
          <p:txBody>
            <a:bodyPr wrap="square" rtlCol="0">
              <a:spAutoFit/>
            </a:bodyPr>
            <a:lstStyle/>
            <a:p>
              <a:pPr algn="ctr"/>
              <a:r>
                <a:rPr lang="en-CA" sz="2400" dirty="0" smtClean="0"/>
                <a:t>Analyze </a:t>
              </a:r>
            </a:p>
            <a:p>
              <a:pPr algn="ctr"/>
              <a:r>
                <a:rPr lang="en-CA" sz="2400" dirty="0" smtClean="0"/>
                <a:t>Data</a:t>
              </a:r>
              <a:endParaRPr lang="en-CA" sz="2400" dirty="0"/>
            </a:p>
          </p:txBody>
        </p:sp>
      </p:grpSp>
      <p:grpSp>
        <p:nvGrpSpPr>
          <p:cNvPr id="26" name="Group 35"/>
          <p:cNvGrpSpPr/>
          <p:nvPr/>
        </p:nvGrpSpPr>
        <p:grpSpPr>
          <a:xfrm>
            <a:off x="2987824" y="4653136"/>
            <a:ext cx="2232248" cy="936104"/>
            <a:chOff x="5940152" y="5733256"/>
            <a:chExt cx="2232248" cy="936104"/>
          </a:xfrm>
        </p:grpSpPr>
        <p:sp>
          <p:nvSpPr>
            <p:cNvPr id="35" name="Rectangle 34"/>
            <p:cNvSpPr/>
            <p:nvPr/>
          </p:nvSpPr>
          <p:spPr>
            <a:xfrm>
              <a:off x="5940152" y="5733256"/>
              <a:ext cx="2232248" cy="936104"/>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CA"/>
            </a:p>
          </p:txBody>
        </p:sp>
        <p:sp>
          <p:nvSpPr>
            <p:cNvPr id="15" name="TextBox 14"/>
            <p:cNvSpPr txBox="1"/>
            <p:nvPr/>
          </p:nvSpPr>
          <p:spPr>
            <a:xfrm>
              <a:off x="6156176" y="5805264"/>
              <a:ext cx="1800200" cy="830997"/>
            </a:xfrm>
            <a:prstGeom prst="rect">
              <a:avLst/>
            </a:prstGeom>
            <a:noFill/>
          </p:spPr>
          <p:txBody>
            <a:bodyPr wrap="square" rtlCol="0">
              <a:spAutoFit/>
            </a:bodyPr>
            <a:lstStyle/>
            <a:p>
              <a:pPr algn="ctr"/>
              <a:r>
                <a:rPr lang="en-CA" sz="2400" dirty="0" smtClean="0"/>
                <a:t>Draw a Conclusion</a:t>
              </a:r>
              <a:endParaRPr lang="en-CA" sz="2400" dirty="0"/>
            </a:p>
          </p:txBody>
        </p:sp>
      </p:grpSp>
      <p:sp>
        <p:nvSpPr>
          <p:cNvPr id="47" name="Right Arrow 46"/>
          <p:cNvSpPr/>
          <p:nvPr/>
        </p:nvSpPr>
        <p:spPr>
          <a:xfrm>
            <a:off x="2771800" y="2132856"/>
            <a:ext cx="576064" cy="216024"/>
          </a:xfrm>
          <a:prstGeom prst="right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CA"/>
          </a:p>
        </p:txBody>
      </p:sp>
      <p:sp>
        <p:nvSpPr>
          <p:cNvPr id="48" name="Right Arrow 47"/>
          <p:cNvSpPr/>
          <p:nvPr/>
        </p:nvSpPr>
        <p:spPr>
          <a:xfrm>
            <a:off x="5796136" y="2132856"/>
            <a:ext cx="576064" cy="216024"/>
          </a:xfrm>
          <a:prstGeom prst="right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CA"/>
          </a:p>
        </p:txBody>
      </p:sp>
      <p:sp>
        <p:nvSpPr>
          <p:cNvPr id="49" name="Right Arrow 48"/>
          <p:cNvSpPr/>
          <p:nvPr/>
        </p:nvSpPr>
        <p:spPr>
          <a:xfrm rot="5400000">
            <a:off x="7668344" y="2852936"/>
            <a:ext cx="288032" cy="144016"/>
          </a:xfrm>
          <a:prstGeom prst="right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CA"/>
          </a:p>
        </p:txBody>
      </p:sp>
      <p:sp>
        <p:nvSpPr>
          <p:cNvPr id="50" name="Right Arrow 49"/>
          <p:cNvSpPr/>
          <p:nvPr/>
        </p:nvSpPr>
        <p:spPr>
          <a:xfrm rot="10800000">
            <a:off x="6228184" y="3573016"/>
            <a:ext cx="576064" cy="216024"/>
          </a:xfrm>
          <a:prstGeom prst="right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CA"/>
          </a:p>
        </p:txBody>
      </p:sp>
      <p:sp>
        <p:nvSpPr>
          <p:cNvPr id="51" name="Right Arrow 50"/>
          <p:cNvSpPr/>
          <p:nvPr/>
        </p:nvSpPr>
        <p:spPr>
          <a:xfrm rot="10800000">
            <a:off x="3275856" y="3573016"/>
            <a:ext cx="648072" cy="216024"/>
          </a:xfrm>
          <a:prstGeom prst="right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CA"/>
          </a:p>
        </p:txBody>
      </p:sp>
      <p:sp>
        <p:nvSpPr>
          <p:cNvPr id="52" name="Right Arrow 51"/>
          <p:cNvSpPr/>
          <p:nvPr/>
        </p:nvSpPr>
        <p:spPr>
          <a:xfrm rot="5400000">
            <a:off x="1187624" y="4365104"/>
            <a:ext cx="360040" cy="216024"/>
          </a:xfrm>
          <a:prstGeom prst="right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CA"/>
          </a:p>
        </p:txBody>
      </p:sp>
      <p:sp>
        <p:nvSpPr>
          <p:cNvPr id="53" name="Right Arrow 52"/>
          <p:cNvSpPr/>
          <p:nvPr/>
        </p:nvSpPr>
        <p:spPr>
          <a:xfrm>
            <a:off x="2483768" y="5085184"/>
            <a:ext cx="432048" cy="216024"/>
          </a:xfrm>
          <a:prstGeom prst="right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CA"/>
          </a:p>
        </p:txBody>
      </p:sp>
      <p:sp>
        <p:nvSpPr>
          <p:cNvPr id="60" name="TextBox 59"/>
          <p:cNvSpPr txBox="1"/>
          <p:nvPr/>
        </p:nvSpPr>
        <p:spPr>
          <a:xfrm>
            <a:off x="2555776" y="1700808"/>
            <a:ext cx="1152128" cy="338554"/>
          </a:xfrm>
          <a:prstGeom prst="rect">
            <a:avLst/>
          </a:prstGeom>
          <a:noFill/>
        </p:spPr>
        <p:txBody>
          <a:bodyPr wrap="square" rtlCol="0">
            <a:spAutoFit/>
          </a:bodyPr>
          <a:lstStyle/>
          <a:p>
            <a:r>
              <a:rPr lang="en-CA" sz="1600" dirty="0" smtClean="0">
                <a:solidFill>
                  <a:srgbClr val="FF0000"/>
                </a:solidFill>
              </a:rPr>
              <a:t>Research</a:t>
            </a:r>
            <a:endParaRPr lang="en-CA" sz="1600" dirty="0">
              <a:solidFill>
                <a:srgbClr val="FF0000"/>
              </a:solidFill>
            </a:endParaRPr>
          </a:p>
        </p:txBody>
      </p:sp>
      <p:sp>
        <p:nvSpPr>
          <p:cNvPr id="61" name="TextBox 60"/>
          <p:cNvSpPr txBox="1"/>
          <p:nvPr/>
        </p:nvSpPr>
        <p:spPr>
          <a:xfrm>
            <a:off x="2987824" y="2852936"/>
            <a:ext cx="1296144" cy="338554"/>
          </a:xfrm>
          <a:prstGeom prst="rect">
            <a:avLst/>
          </a:prstGeom>
          <a:noFill/>
        </p:spPr>
        <p:txBody>
          <a:bodyPr wrap="square" rtlCol="0">
            <a:spAutoFit/>
          </a:bodyPr>
          <a:lstStyle/>
          <a:p>
            <a:r>
              <a:rPr lang="en-CA" sz="1600" dirty="0" smtClean="0">
                <a:solidFill>
                  <a:srgbClr val="FF0000"/>
                </a:solidFill>
              </a:rPr>
              <a:t>Experiment</a:t>
            </a:r>
            <a:endParaRPr lang="en-CA" sz="1600" dirty="0">
              <a:solidFill>
                <a:srgbClr val="FF0000"/>
              </a:solidFill>
            </a:endParaRPr>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Hypothesis</a:t>
            </a:r>
            <a:endParaRPr lang="en-CA" dirty="0"/>
          </a:p>
        </p:txBody>
      </p:sp>
      <p:sp>
        <p:nvSpPr>
          <p:cNvPr id="4" name="Content Placeholder 3"/>
          <p:cNvSpPr>
            <a:spLocks noGrp="1"/>
          </p:cNvSpPr>
          <p:nvPr>
            <p:ph idx="1"/>
          </p:nvPr>
        </p:nvSpPr>
        <p:spPr>
          <a:xfrm>
            <a:off x="301752" y="1527048"/>
            <a:ext cx="8590728" cy="4854280"/>
          </a:xfrm>
        </p:spPr>
        <p:txBody>
          <a:bodyPr>
            <a:normAutofit/>
          </a:bodyPr>
          <a:lstStyle/>
          <a:p>
            <a:pPr lvl="1">
              <a:buNone/>
            </a:pPr>
            <a:endParaRPr lang="en-CA" sz="2800" dirty="0" smtClean="0"/>
          </a:p>
          <a:p>
            <a:r>
              <a:rPr lang="en-CA" sz="2800" dirty="0" smtClean="0"/>
              <a:t>Using your background research and current knowledge, make an </a:t>
            </a:r>
            <a:r>
              <a:rPr lang="en-CA" sz="2800" dirty="0" smtClean="0">
                <a:solidFill>
                  <a:srgbClr val="3366FF"/>
                </a:solidFill>
              </a:rPr>
              <a:t>educated guess  </a:t>
            </a:r>
            <a:r>
              <a:rPr lang="en-CA" sz="2800" dirty="0" smtClean="0"/>
              <a:t>that </a:t>
            </a:r>
            <a:r>
              <a:rPr lang="en-CA" sz="2800" dirty="0" smtClean="0">
                <a:solidFill>
                  <a:srgbClr val="3366FF"/>
                </a:solidFill>
              </a:rPr>
              <a:t>answers</a:t>
            </a:r>
            <a:r>
              <a:rPr lang="en-CA" sz="2800" dirty="0" smtClean="0"/>
              <a:t> your question.</a:t>
            </a:r>
          </a:p>
          <a:p>
            <a:pPr>
              <a:buNone/>
            </a:pPr>
            <a:endParaRPr lang="en-CA" sz="2800" dirty="0" smtClean="0"/>
          </a:p>
          <a:p>
            <a:r>
              <a:rPr lang="en-CA" sz="2800" dirty="0" smtClean="0"/>
              <a:t>A hypothesis is a </a:t>
            </a:r>
            <a:r>
              <a:rPr lang="en-CA" sz="2800" dirty="0" smtClean="0">
                <a:solidFill>
                  <a:srgbClr val="0000FF"/>
                </a:solidFill>
              </a:rPr>
              <a:t>simple </a:t>
            </a:r>
            <a:r>
              <a:rPr lang="en-CA" sz="2800" dirty="0" smtClean="0"/>
              <a:t>statement that expresses what you think will happen.</a:t>
            </a:r>
          </a:p>
          <a:p>
            <a:pPr lvl="1"/>
            <a:r>
              <a:rPr lang="en-CA" sz="2800" dirty="0" smtClean="0"/>
              <a:t>“If </a:t>
            </a:r>
            <a:r>
              <a:rPr lang="en-CA" sz="2800" u="sng" dirty="0" smtClean="0"/>
              <a:t>_____(cause)______,</a:t>
            </a:r>
            <a:r>
              <a:rPr lang="en-CA" sz="2800" dirty="0" smtClean="0"/>
              <a:t> then </a:t>
            </a:r>
            <a:r>
              <a:rPr lang="en-CA" sz="2800" u="sng" dirty="0" smtClean="0"/>
              <a:t>_____(effect)_____</a:t>
            </a:r>
            <a:r>
              <a:rPr lang="en-CA" sz="2800" dirty="0" smtClean="0"/>
              <a:t>.”</a:t>
            </a:r>
          </a:p>
        </p:txBody>
      </p:sp>
      <p:sp>
        <p:nvSpPr>
          <p:cNvPr id="3" name="Slide Number Placeholder 2"/>
          <p:cNvSpPr>
            <a:spLocks noGrp="1"/>
          </p:cNvSpPr>
          <p:nvPr>
            <p:ph type="sldNum" sz="quarter" idx="12"/>
          </p:nvPr>
        </p:nvSpPr>
        <p:spPr/>
        <p:txBody>
          <a:bodyPr/>
          <a:lstStyle/>
          <a:p>
            <a:fld id="{AD9C4609-D671-4AD0-9886-AC4BD90C36C3}" type="slidenum">
              <a:rPr lang="en-CA" smtClean="0"/>
              <a:pPr/>
              <a:t>9</a:t>
            </a:fld>
            <a:endParaRPr lang="en-CA"/>
          </a:p>
        </p:txBody>
      </p:sp>
      <p:pic>
        <p:nvPicPr>
          <p:cNvPr id="6" name="Picture 5" descr="Screen Shot 2014-09-07 at 9.31.51 PM.png"/>
          <p:cNvPicPr>
            <a:picLocks noChangeAspect="1"/>
          </p:cNvPicPr>
          <p:nvPr/>
        </p:nvPicPr>
        <p:blipFill>
          <a:blip r:embed="rId3"/>
          <a:stretch>
            <a:fillRect/>
          </a:stretch>
        </p:blipFill>
        <p:spPr>
          <a:xfrm>
            <a:off x="301752" y="148283"/>
            <a:ext cx="2137450" cy="1378765"/>
          </a:xfrm>
          <a:prstGeom prst="rect">
            <a:avLst/>
          </a:prstGeom>
        </p:spPr>
      </p:pic>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1009</TotalTime>
  <Words>1006</Words>
  <Application>Microsoft Macintosh PowerPoint</Application>
  <PresentationFormat>On-screen Show (4:3)</PresentationFormat>
  <Paragraphs>174</Paragraphs>
  <Slides>21</Slides>
  <Notes>5</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PowerPoint Presentation</vt:lpstr>
      <vt:lpstr>The Scientific Method </vt:lpstr>
      <vt:lpstr>The Scientific Method</vt:lpstr>
      <vt:lpstr>The Scientific Method</vt:lpstr>
      <vt:lpstr>Problem/Question</vt:lpstr>
      <vt:lpstr>Problem/Question</vt:lpstr>
      <vt:lpstr>Research</vt:lpstr>
      <vt:lpstr>The Scientific Method</vt:lpstr>
      <vt:lpstr>Hypothesis</vt:lpstr>
      <vt:lpstr>Hypothesis</vt:lpstr>
      <vt:lpstr>The Scientific Method</vt:lpstr>
      <vt:lpstr>Investigation, Materials,  Procedure and Experiment</vt:lpstr>
      <vt:lpstr>The Scientific Method</vt:lpstr>
      <vt:lpstr>Observations</vt:lpstr>
      <vt:lpstr>The Scientific Method</vt:lpstr>
      <vt:lpstr>Forming a Conclusion</vt:lpstr>
      <vt:lpstr>How to Write a Conclusion</vt:lpstr>
      <vt:lpstr>Look at these 2 sets of animal tracks.</vt:lpstr>
      <vt:lpstr>Now what do you think?</vt:lpstr>
      <vt:lpstr>What about now?</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1.0 Scientific method</dc:title>
  <dc:creator>Nicole</dc:creator>
  <cp:lastModifiedBy>Danielle Martel</cp:lastModifiedBy>
  <cp:revision>14</cp:revision>
  <dcterms:created xsi:type="dcterms:W3CDTF">2014-09-14T23:32:32Z</dcterms:created>
  <dcterms:modified xsi:type="dcterms:W3CDTF">2017-09-10T23:50:47Z</dcterms:modified>
</cp:coreProperties>
</file>