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84" r:id="rId3"/>
    <p:sldId id="264" r:id="rId4"/>
    <p:sldId id="276" r:id="rId5"/>
    <p:sldId id="277" r:id="rId6"/>
    <p:sldId id="278" r:id="rId7"/>
    <p:sldId id="279" r:id="rId8"/>
    <p:sldId id="280" r:id="rId9"/>
    <p:sldId id="265" r:id="rId10"/>
    <p:sldId id="266" r:id="rId11"/>
    <p:sldId id="267" r:id="rId12"/>
    <p:sldId id="274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77" d="100"/>
          <a:sy n="77" d="100"/>
        </p:scale>
        <p:origin x="-10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C8EA9-3DA8-4560-ABBE-CF48A584C66C}" type="datetimeFigureOut">
              <a:rPr lang="en-CA" smtClean="0"/>
              <a:pPr/>
              <a:t>17-08-28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9155D-CC09-474D-8E90-BC7B7BFD16D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7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3BD77E-7028-4778-B36C-8CA381B11BF6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4A24-34C8-44EA-8C06-C5B6660EE7E3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9317D9-C5B2-47DD-94B2-51F551771350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8C1-97F4-4552-96F9-60E5848DCA91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978-E92A-4F6A-8C8D-D75E81A2EFDB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027AF8-5C60-45D4-87B7-0A27F1947823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55F950-B5A4-43CD-8014-4B16088B88C6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DC1-9788-4CD3-8CF5-6ADB49D43A56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89AA-CF0C-4316-9FF7-49832217ED3B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4494-FF8C-412B-8D91-018C19822942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495E5D7-0D50-4702-B9E6-A9DD2E2C21EA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C27534-2F51-43ED-82C2-8DFE6DDC7C95}" type="datetime1">
              <a:rPr lang="en-CA" smtClean="0"/>
              <a:pPr/>
              <a:t>17-08-28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E807CC-C8BB-4BEF-86A2-86B4B3EC524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file://localhost/Users/daniellemartel/Documents/Cariboo%20Hill/Science%208/Unit%200%20-%20Intro%20&amp;%20Safety%20in%20the%20Classroom/Resources/Videos/Compressedgas-Mythbusters.mov" TargetMode="External"/><Relationship Id="rId2" Type="http://schemas.openxmlformats.org/officeDocument/2006/relationships/video" Target="file://localhost/Users/daniellemartel/Documents/Cariboo%20Hill/Science%208/Unit%200%20-%20Intro%20&amp;%20Safety%20in%20the%20Classroom/Resources/Videos/Compressedgas-Mythbusters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file://localhost/Users/daniellemartel/Documents/Cariboo%20Hill/Science%208/Unit%200%20-%20Intro%20&amp;%20Safety%20in%20the%20Classroom/Resources/Videos/SodiuminWater.mov" TargetMode="External"/><Relationship Id="rId2" Type="http://schemas.openxmlformats.org/officeDocument/2006/relationships/video" Target="file://localhost/Users/daniellemartel/Documents/Cariboo%20Hill/Science%208/Unit%200%20-%20Intro%20&amp;%20Safety%20in%20the%20Classroom/Resources/Videos/SodiuminWater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oodlesandjots.com/wp-content/uploads/2012/05/street-si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3888432" cy="1470025"/>
          </a:xfrm>
        </p:spPr>
        <p:txBody>
          <a:bodyPr>
            <a:normAutofit/>
          </a:bodyPr>
          <a:lstStyle/>
          <a:p>
            <a:pPr algn="l"/>
            <a:r>
              <a:rPr lang="en-CA" sz="4300" dirty="0" smtClean="0">
                <a:latin typeface="Baskerville Old Face" pitchFamily="18" charset="0"/>
              </a:rPr>
              <a:t>Safety Symbols</a:t>
            </a:r>
            <a:endParaRPr lang="en-CA" sz="43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756520"/>
            <a:ext cx="2840360" cy="1320552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>
                <a:latin typeface="JasmineUPC" pitchFamily="18" charset="-34"/>
                <a:cs typeface="JasmineUPC" pitchFamily="18" charset="-34"/>
              </a:rPr>
              <a:t>WHMIS</a:t>
            </a:r>
            <a:endParaRPr lang="en-CA" sz="4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772816"/>
            <a:ext cx="3888432" cy="108012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in Science</a:t>
            </a:r>
            <a:endParaRPr kumimoji="0" lang="en-CA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6839672" cy="4925144"/>
          </a:xfrm>
        </p:spPr>
        <p:txBody>
          <a:bodyPr/>
          <a:lstStyle/>
          <a:p>
            <a:r>
              <a:rPr lang="en-CA" dirty="0" smtClean="0"/>
              <a:t>Poisonous Material</a:t>
            </a:r>
          </a:p>
          <a:p>
            <a:pPr lvl="1"/>
            <a:r>
              <a:rPr lang="en-CA" dirty="0" smtClean="0"/>
              <a:t>This substance is very </a:t>
            </a:r>
            <a:r>
              <a:rPr lang="en-CA" dirty="0" smtClean="0">
                <a:solidFill>
                  <a:srgbClr val="3366FF"/>
                </a:solidFill>
              </a:rPr>
              <a:t>toxic</a:t>
            </a:r>
            <a:r>
              <a:rPr lang="en-CA" dirty="0" smtClean="0"/>
              <a:t> and may be</a:t>
            </a:r>
            <a:r>
              <a:rPr lang="en-CA" dirty="0" smtClean="0">
                <a:solidFill>
                  <a:srgbClr val="3366FF"/>
                </a:solidFill>
              </a:rPr>
              <a:t> fatal </a:t>
            </a:r>
            <a:r>
              <a:rPr lang="en-CA" dirty="0" smtClean="0"/>
              <a:t>(cause death). Happens of one exposure.</a:t>
            </a:r>
          </a:p>
          <a:p>
            <a:pPr lvl="1"/>
            <a:endParaRPr lang="en-CA" dirty="0" smtClean="0"/>
          </a:p>
          <a:p>
            <a:pPr lvl="1"/>
            <a:endParaRPr lang="en-CA" sz="900" dirty="0" smtClean="0"/>
          </a:p>
          <a:p>
            <a:r>
              <a:rPr lang="en-CA" dirty="0" smtClean="0"/>
              <a:t>Toxic Material</a:t>
            </a:r>
          </a:p>
          <a:p>
            <a:pPr lvl="1"/>
            <a:r>
              <a:rPr lang="en-CA" dirty="0" smtClean="0"/>
              <a:t>This is less </a:t>
            </a:r>
            <a:r>
              <a:rPr lang="en-CA" dirty="0" smtClean="0">
                <a:solidFill>
                  <a:srgbClr val="3366FF"/>
                </a:solidFill>
              </a:rPr>
              <a:t>severe</a:t>
            </a:r>
            <a:r>
              <a:rPr lang="en-CA" dirty="0" smtClean="0"/>
              <a:t> (mild) than the category above, but may still cause severe effects such as blindness or brain damage. Happens over a period of time with </a:t>
            </a:r>
            <a:r>
              <a:rPr lang="en-CA" smtClean="0"/>
              <a:t>continuous exposure.</a:t>
            </a:r>
            <a:endParaRPr lang="en-CA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1440160" cy="16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717032"/>
            <a:ext cx="1162751" cy="14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E807CC-C8BB-4BEF-86A2-86B4B3EC524B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260648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sym typeface="Wingdings"/>
              </a:rPr>
              <a:t>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6839672" cy="4997152"/>
          </a:xfrm>
        </p:spPr>
        <p:txBody>
          <a:bodyPr>
            <a:normAutofit/>
          </a:bodyPr>
          <a:lstStyle/>
          <a:p>
            <a:r>
              <a:rPr lang="en-CA" dirty="0" err="1" smtClean="0"/>
              <a:t>Biohazardous</a:t>
            </a:r>
            <a:r>
              <a:rPr lang="en-CA" dirty="0" smtClean="0"/>
              <a:t> Material</a:t>
            </a:r>
          </a:p>
          <a:p>
            <a:pPr lvl="1"/>
            <a:r>
              <a:rPr lang="en-CA" sz="2400" dirty="0" smtClean="0"/>
              <a:t>This substance came from an organism and may contain </a:t>
            </a:r>
            <a:r>
              <a:rPr lang="en-CA" sz="2400" dirty="0" smtClean="0">
                <a:solidFill>
                  <a:srgbClr val="3366FF"/>
                </a:solidFill>
              </a:rPr>
              <a:t>bacteria</a:t>
            </a:r>
            <a:r>
              <a:rPr lang="en-CA" sz="2400" dirty="0" smtClean="0"/>
              <a:t> or </a:t>
            </a:r>
            <a:r>
              <a:rPr lang="en-CA" sz="2400" dirty="0" smtClean="0">
                <a:solidFill>
                  <a:srgbClr val="3366FF"/>
                </a:solidFill>
              </a:rPr>
              <a:t>viruses</a:t>
            </a:r>
            <a:r>
              <a:rPr lang="en-CA" sz="2400" dirty="0" smtClean="0"/>
              <a:t>.</a:t>
            </a:r>
          </a:p>
          <a:p>
            <a:pPr lvl="1">
              <a:buNone/>
            </a:pPr>
            <a:endParaRPr lang="en-CA" sz="1100" dirty="0" smtClean="0"/>
          </a:p>
          <a:p>
            <a:r>
              <a:rPr lang="en-CA" dirty="0" smtClean="0"/>
              <a:t>Corrosive Material</a:t>
            </a:r>
          </a:p>
          <a:p>
            <a:pPr lvl="1"/>
            <a:r>
              <a:rPr lang="en-CA" sz="2400" dirty="0" smtClean="0"/>
              <a:t>This substance can easily </a:t>
            </a:r>
            <a:r>
              <a:rPr lang="en-CA" sz="2400" dirty="0" smtClean="0">
                <a:solidFill>
                  <a:srgbClr val="3366FF"/>
                </a:solidFill>
              </a:rPr>
              <a:t>eat</a:t>
            </a: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3366FF"/>
                </a:solidFill>
              </a:rPr>
              <a:t>through</a:t>
            </a:r>
            <a:r>
              <a:rPr lang="en-CA" sz="2400" dirty="0" smtClean="0"/>
              <a:t> other pieces of matter.</a:t>
            </a:r>
          </a:p>
          <a:p>
            <a:pPr lvl="1">
              <a:buNone/>
            </a:pPr>
            <a:endParaRPr lang="en-CA" sz="1200" dirty="0" smtClean="0"/>
          </a:p>
          <a:p>
            <a:r>
              <a:rPr lang="en-CA" dirty="0" smtClean="0"/>
              <a:t>Dangerously Reactive Material</a:t>
            </a:r>
          </a:p>
          <a:p>
            <a:pPr lvl="1"/>
            <a:r>
              <a:rPr lang="en-CA" sz="2400" dirty="0" smtClean="0"/>
              <a:t>This substance will </a:t>
            </a:r>
            <a:r>
              <a:rPr lang="en-CA" sz="2400" dirty="0" smtClean="0">
                <a:solidFill>
                  <a:srgbClr val="3366FF"/>
                </a:solidFill>
              </a:rPr>
              <a:t>combine</a:t>
            </a:r>
            <a:r>
              <a:rPr lang="en-CA" sz="2400" dirty="0" smtClean="0"/>
              <a:t> with almost any chemical and cause a potentially </a:t>
            </a:r>
            <a:r>
              <a:rPr lang="en-CA" sz="2400" dirty="0" smtClean="0">
                <a:solidFill>
                  <a:srgbClr val="3366FF"/>
                </a:solidFill>
              </a:rPr>
              <a:t>dangerous reaction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56792"/>
            <a:ext cx="1219019" cy="14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140968"/>
            <a:ext cx="1148571" cy="14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13176"/>
            <a:ext cx="125413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E807CC-C8BB-4BEF-86A2-86B4B3EC524B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8244408" y="260648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sym typeface="Wingdings"/>
              </a:rPr>
              <a:t>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cilogs.com/import-data/images/11/labsafe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9437" y="0"/>
            <a:ext cx="5204563" cy="6858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685800"/>
            <a:ext cx="3888432" cy="288032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Quiz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5400" cap="all" dirty="0" smtClean="0">
                <a:solidFill>
                  <a:schemeClr val="tx2"/>
                </a:solidFill>
                <a:latin typeface="Baskerville Old Face" pitchFamily="18" charset="0"/>
                <a:ea typeface="+mj-ea"/>
                <a:cs typeface="+mj-cs"/>
              </a:rPr>
              <a:t>Symbols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5400" cap="all" noProof="0" dirty="0" smtClean="0">
                <a:solidFill>
                  <a:schemeClr val="tx2"/>
                </a:solidFill>
                <a:latin typeface="Baskerville Old Face" pitchFamily="18" charset="0"/>
                <a:ea typeface="+mj-ea"/>
                <a:cs typeface="+mj-cs"/>
              </a:rPr>
              <a:t>And </a:t>
            </a:r>
            <a:r>
              <a:rPr lang="en-CA" sz="5400" cap="all" dirty="0" smtClean="0">
                <a:solidFill>
                  <a:schemeClr val="tx2"/>
                </a:solidFill>
                <a:latin typeface="Baskerville Old Face" pitchFamily="18" charset="0"/>
                <a:ea typeface="+mj-ea"/>
                <a:cs typeface="+mj-cs"/>
              </a:rPr>
              <a:t>safety rules</a:t>
            </a:r>
            <a:br>
              <a:rPr lang="en-CA" sz="5400" cap="all" dirty="0" smtClean="0">
                <a:solidFill>
                  <a:schemeClr val="tx2"/>
                </a:solidFill>
                <a:latin typeface="Baskerville Old Face" pitchFamily="18" charset="0"/>
                <a:ea typeface="+mj-ea"/>
                <a:cs typeface="+mj-cs"/>
              </a:rPr>
            </a:br>
            <a:r>
              <a:rPr lang="en-CA" sz="5400" cap="all" dirty="0" smtClean="0">
                <a:solidFill>
                  <a:schemeClr val="tx2"/>
                </a:solidFill>
                <a:latin typeface="Baskerville Old Face" pitchFamily="18" charset="0"/>
                <a:ea typeface="+mj-ea"/>
                <a:cs typeface="+mj-cs"/>
              </a:rPr>
              <a:t>- Next </a:t>
            </a:r>
            <a:r>
              <a:rPr lang="en-CA" sz="5400" cap="all" dirty="0" smtClean="0">
                <a:solidFill>
                  <a:schemeClr val="tx2"/>
                </a:solidFill>
                <a:latin typeface="Baskerville Old Face" pitchFamily="18" charset="0"/>
                <a:ea typeface="+mj-ea"/>
                <a:cs typeface="+mj-cs"/>
              </a:rPr>
              <a:t>Class</a:t>
            </a:r>
            <a:r>
              <a:rPr lang="en-CA" sz="5400" cap="all" dirty="0" smtClean="0">
                <a:solidFill>
                  <a:schemeClr val="tx2"/>
                </a:solidFill>
                <a:latin typeface="Baskerville Old Face" pitchFamily="18" charset="0"/>
                <a:ea typeface="+mj-ea"/>
                <a:cs typeface="+mj-cs"/>
              </a:rPr>
              <a:t> </a:t>
            </a:r>
            <a:endParaRPr kumimoji="0" lang="en-CA" sz="5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29722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 receive </a:t>
            </a:r>
            <a:r>
              <a:rPr lang="en-US" sz="2400" dirty="0" smtClean="0"/>
              <a:t>80% </a:t>
            </a:r>
            <a:r>
              <a:rPr lang="en-US" sz="2400" dirty="0" smtClean="0"/>
              <a:t>or </a:t>
            </a:r>
          </a:p>
          <a:p>
            <a:r>
              <a:rPr lang="en-US" sz="2400" dirty="0" smtClean="0"/>
              <a:t>higher or you will have </a:t>
            </a:r>
          </a:p>
          <a:p>
            <a:r>
              <a:rPr lang="en-US" sz="2400" dirty="0" smtClean="0"/>
              <a:t>to redo quiz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Scenarios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E807CC-C8BB-4BEF-86A2-86B4B3EC524B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and your partner can work together and finish your safety scenarios.</a:t>
            </a:r>
          </a:p>
          <a:p>
            <a:r>
              <a:rPr lang="en-US" dirty="0" smtClean="0"/>
              <a:t>If you finish early, you can work on Urban Legends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E807CC-C8BB-4BEF-86A2-86B4B3EC524B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Binder </a:t>
            </a:r>
            <a:r>
              <a:rPr lang="en-US" dirty="0" smtClean="0"/>
              <a:t>+ Journal check</a:t>
            </a:r>
          </a:p>
          <a:p>
            <a:pPr lvl="1"/>
            <a:r>
              <a:rPr lang="en-US" dirty="0" smtClean="0"/>
              <a:t>You should have 5 dividers</a:t>
            </a:r>
          </a:p>
          <a:p>
            <a:pPr marL="1143000" lvl="2" indent="-457200">
              <a:buAutoNum type="arabicParenR"/>
            </a:pPr>
            <a:r>
              <a:rPr lang="en-US" dirty="0" smtClean="0"/>
              <a:t>Science skills</a:t>
            </a:r>
          </a:p>
          <a:p>
            <a:pPr marL="1143000" lvl="2" indent="-457200">
              <a:buAutoNum type="arabicParenR"/>
            </a:pPr>
            <a:r>
              <a:rPr lang="en-US" dirty="0" smtClean="0"/>
              <a:t>Biology - Cells</a:t>
            </a:r>
          </a:p>
          <a:p>
            <a:pPr marL="1143000" lvl="2" indent="-457200">
              <a:buAutoNum type="arabicParenR"/>
            </a:pPr>
            <a:r>
              <a:rPr lang="en-US" dirty="0" smtClean="0"/>
              <a:t>Physics- Optics</a:t>
            </a:r>
          </a:p>
          <a:p>
            <a:pPr marL="1143000" lvl="2" indent="-457200">
              <a:buAutoNum type="arabicParenR"/>
            </a:pPr>
            <a:r>
              <a:rPr lang="en-US" dirty="0" smtClean="0"/>
              <a:t>Physics - Fluids</a:t>
            </a:r>
          </a:p>
          <a:p>
            <a:pPr marL="1143000" lvl="2" indent="-457200">
              <a:buAutoNum type="arabicParenR"/>
            </a:pPr>
            <a:r>
              <a:rPr lang="en-US" dirty="0" smtClean="0"/>
              <a:t>Water Systems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u="sng" dirty="0" smtClean="0">
                <a:solidFill>
                  <a:srgbClr val="3366FF"/>
                </a:solidFill>
              </a:rPr>
              <a:t>W</a:t>
            </a:r>
            <a:r>
              <a:rPr lang="en-CA" dirty="0" smtClean="0">
                <a:solidFill>
                  <a:srgbClr val="3366FF"/>
                </a:solidFill>
              </a:rPr>
              <a:t>orkplace </a:t>
            </a:r>
            <a:r>
              <a:rPr lang="en-CA" u="sng" dirty="0" smtClean="0">
                <a:solidFill>
                  <a:srgbClr val="3366FF"/>
                </a:solidFill>
              </a:rPr>
              <a:t>H</a:t>
            </a:r>
            <a:r>
              <a:rPr lang="en-CA" dirty="0" smtClean="0">
                <a:solidFill>
                  <a:srgbClr val="3366FF"/>
                </a:solidFill>
              </a:rPr>
              <a:t>azardous </a:t>
            </a:r>
            <a:r>
              <a:rPr lang="en-CA" u="sng" dirty="0" smtClean="0">
                <a:solidFill>
                  <a:srgbClr val="3366FF"/>
                </a:solidFill>
              </a:rPr>
              <a:t>M</a:t>
            </a:r>
            <a:r>
              <a:rPr lang="en-CA" dirty="0" smtClean="0">
                <a:solidFill>
                  <a:srgbClr val="3366FF"/>
                </a:solidFill>
              </a:rPr>
              <a:t>aterials </a:t>
            </a:r>
            <a:r>
              <a:rPr lang="en-CA" u="sng" dirty="0" smtClean="0">
                <a:solidFill>
                  <a:srgbClr val="3366FF"/>
                </a:solidFill>
              </a:rPr>
              <a:t>I</a:t>
            </a:r>
            <a:r>
              <a:rPr lang="en-CA" dirty="0" smtClean="0">
                <a:solidFill>
                  <a:srgbClr val="3366FF"/>
                </a:solidFill>
              </a:rPr>
              <a:t>nformation </a:t>
            </a:r>
            <a:r>
              <a:rPr lang="en-CA" u="sng" dirty="0" smtClean="0">
                <a:solidFill>
                  <a:srgbClr val="3366FF"/>
                </a:solidFill>
              </a:rPr>
              <a:t>S</a:t>
            </a:r>
            <a:r>
              <a:rPr lang="en-CA" dirty="0" smtClean="0">
                <a:solidFill>
                  <a:srgbClr val="3366FF"/>
                </a:solidFill>
              </a:rPr>
              <a:t>ystem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WHMIS symbols identify dangerous materials that are used in all workplaces, including schools.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E807CC-C8BB-4BEF-86A2-86B4B3EC524B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244408" y="260648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sym typeface="Wingdings"/>
              </a:rPr>
              <a:t>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5536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WHMIS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32" y="1402140"/>
            <a:ext cx="7620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Guess what the symbols mean! You can work with the partner beside you.</a:t>
            </a:r>
          </a:p>
          <a:p>
            <a:endParaRPr lang="en-CA" sz="3200" dirty="0" smtClean="0"/>
          </a:p>
        </p:txBody>
      </p:sp>
      <p:pic>
        <p:nvPicPr>
          <p:cNvPr id="7" name="Picture 6" descr="Screen Shot 2013-08-30 at 4.47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32" y="2367171"/>
            <a:ext cx="1952233" cy="1808687"/>
          </a:xfrm>
          <a:prstGeom prst="rect">
            <a:avLst/>
          </a:prstGeom>
        </p:spPr>
      </p:pic>
      <p:pic>
        <p:nvPicPr>
          <p:cNvPr id="9" name="Picture 8" descr="Screen Shot 2013-08-30 at 4.48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226" y="2379836"/>
            <a:ext cx="1675771" cy="1680573"/>
          </a:xfrm>
          <a:prstGeom prst="rect">
            <a:avLst/>
          </a:prstGeom>
        </p:spPr>
      </p:pic>
      <p:pic>
        <p:nvPicPr>
          <p:cNvPr id="11" name="Picture 10" descr="Screen Shot 2013-08-30 at 4.48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63" y="2367172"/>
            <a:ext cx="1693237" cy="1693237"/>
          </a:xfrm>
          <a:prstGeom prst="rect">
            <a:avLst/>
          </a:prstGeom>
        </p:spPr>
      </p:pic>
      <p:pic>
        <p:nvPicPr>
          <p:cNvPr id="12" name="Picture 11" descr="Screen Shot 2013-08-30 at 4.48.2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32" y="4407892"/>
            <a:ext cx="2104440" cy="2104440"/>
          </a:xfrm>
          <a:prstGeom prst="rect">
            <a:avLst/>
          </a:prstGeom>
        </p:spPr>
      </p:pic>
      <p:pic>
        <p:nvPicPr>
          <p:cNvPr id="13" name="Picture 12" descr="Screen Shot 2013-08-30 at 4.48.4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945" y="4395227"/>
            <a:ext cx="2209307" cy="2186531"/>
          </a:xfrm>
          <a:prstGeom prst="rect">
            <a:avLst/>
          </a:prstGeom>
        </p:spPr>
      </p:pic>
      <p:pic>
        <p:nvPicPr>
          <p:cNvPr id="14" name="Picture 13" descr="Screen Shot 2013-08-30 at 4.49.22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252" y="4589229"/>
            <a:ext cx="1781640" cy="1781640"/>
          </a:xfrm>
          <a:prstGeom prst="rect">
            <a:avLst/>
          </a:prstGeom>
        </p:spPr>
      </p:pic>
      <p:pic>
        <p:nvPicPr>
          <p:cNvPr id="15" name="Picture 14" descr="Screen Shot 2013-08-30 at 4.51.29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936" y="4543049"/>
            <a:ext cx="1874010" cy="1891579"/>
          </a:xfrm>
          <a:prstGeom prst="rect">
            <a:avLst/>
          </a:prstGeom>
        </p:spPr>
      </p:pic>
      <p:pic>
        <p:nvPicPr>
          <p:cNvPr id="16" name="Picture 15" descr="Screen Shot 2013-08-30 at 4.49.03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328" y="2297733"/>
            <a:ext cx="1843490" cy="18434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76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WHMIS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9" name="Picture 8" descr="Screen Shot 2013-08-30 at 4.48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989" y="4656744"/>
            <a:ext cx="1625462" cy="1630120"/>
          </a:xfrm>
          <a:prstGeom prst="rect">
            <a:avLst/>
          </a:prstGeom>
        </p:spPr>
      </p:pic>
      <p:pic>
        <p:nvPicPr>
          <p:cNvPr id="11" name="Picture 10" descr="Screen Shot 2013-08-30 at 4.48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038" y="1067427"/>
            <a:ext cx="1693237" cy="1693237"/>
          </a:xfrm>
          <a:prstGeom prst="rect">
            <a:avLst/>
          </a:prstGeom>
        </p:spPr>
      </p:pic>
      <p:pic>
        <p:nvPicPr>
          <p:cNvPr id="12" name="Picture 11" descr="Screen Shot 2013-08-30 at 4.48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0" y="2818954"/>
            <a:ext cx="1699734" cy="1699734"/>
          </a:xfrm>
          <a:prstGeom prst="rect">
            <a:avLst/>
          </a:prstGeom>
        </p:spPr>
      </p:pic>
      <p:pic>
        <p:nvPicPr>
          <p:cNvPr id="13" name="Picture 12" descr="Screen Shot 2013-08-30 at 4.48.4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489" y="2818954"/>
            <a:ext cx="1750962" cy="1732911"/>
          </a:xfrm>
          <a:prstGeom prst="rect">
            <a:avLst/>
          </a:prstGeom>
        </p:spPr>
      </p:pic>
      <p:pic>
        <p:nvPicPr>
          <p:cNvPr id="14" name="Picture 13" descr="Screen Shot 2013-08-30 at 4.49.2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55" y="4631859"/>
            <a:ext cx="1699734" cy="1699734"/>
          </a:xfrm>
          <a:prstGeom prst="rect">
            <a:avLst/>
          </a:prstGeom>
        </p:spPr>
      </p:pic>
      <p:pic>
        <p:nvPicPr>
          <p:cNvPr id="16" name="Picture 15" descr="Screen Shot 2013-08-30 at 4.49.0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79" y="1269757"/>
            <a:ext cx="1549643" cy="1549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5313" y="1544714"/>
            <a:ext cx="215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Compressed gas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2089" y="3484155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Flammable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4489" y="5207835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Oxidizer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5400" y="1544714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Corrosive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6851" y="3484155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Reactive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0796" y="5207835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Biohazard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3956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WHMIS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7" name="Picture 6" descr="Screen Shot 2013-08-30 at 4.47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2" y="1613621"/>
            <a:ext cx="1952233" cy="1808687"/>
          </a:xfrm>
          <a:prstGeom prst="rect">
            <a:avLst/>
          </a:prstGeom>
        </p:spPr>
      </p:pic>
      <p:pic>
        <p:nvPicPr>
          <p:cNvPr id="15" name="Picture 14" descr="Screen Shot 2013-08-30 at 4.51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93" y="1613621"/>
            <a:ext cx="1874010" cy="1891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27566" y="2148633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Poisonous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0200" y="2148633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Toxic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121" y="3881497"/>
            <a:ext cx="7620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Each group take a few bottles and see what symbols they have on them. Fill in the chart on page 4 on your handout.</a:t>
            </a:r>
          </a:p>
          <a:p>
            <a:endParaRPr lang="en-CA" sz="3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4" y="246923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Compressed gas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7" name="Compressedgas-Mythbusters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909" y="954809"/>
            <a:ext cx="7227455" cy="54205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4" y="246923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Reactive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3" name="SodiuminWater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262" y="954809"/>
            <a:ext cx="7290769" cy="54680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560840" cy="4925144"/>
          </a:xfrm>
        </p:spPr>
        <p:txBody>
          <a:bodyPr>
            <a:normAutofit/>
          </a:bodyPr>
          <a:lstStyle/>
          <a:p>
            <a:r>
              <a:rPr lang="en-CA" dirty="0" smtClean="0"/>
              <a:t>Compressed Gas</a:t>
            </a:r>
          </a:p>
          <a:p>
            <a:pPr lvl="1"/>
            <a:r>
              <a:rPr lang="en-CA" dirty="0" smtClean="0"/>
              <a:t>This means that gas is under very </a:t>
            </a:r>
            <a:r>
              <a:rPr lang="en-CA" dirty="0" smtClean="0">
                <a:solidFill>
                  <a:srgbClr val="3366FF"/>
                </a:solidFill>
              </a:rPr>
              <a:t>high pressure </a:t>
            </a:r>
            <a:r>
              <a:rPr lang="en-CA" dirty="0" smtClean="0"/>
              <a:t>inside the container and may </a:t>
            </a:r>
            <a:r>
              <a:rPr lang="en-CA" dirty="0" smtClean="0">
                <a:solidFill>
                  <a:srgbClr val="3366FF"/>
                </a:solidFill>
              </a:rPr>
              <a:t>explode</a:t>
            </a:r>
            <a:r>
              <a:rPr lang="en-CA" dirty="0" smtClean="0"/>
              <a:t> easily.</a:t>
            </a:r>
          </a:p>
          <a:p>
            <a:pPr lvl="1"/>
            <a:endParaRPr lang="en-CA" sz="1600" dirty="0" smtClean="0"/>
          </a:p>
          <a:p>
            <a:r>
              <a:rPr lang="en-CA" dirty="0" smtClean="0"/>
              <a:t>Flammable Material</a:t>
            </a:r>
          </a:p>
          <a:p>
            <a:pPr lvl="1"/>
            <a:r>
              <a:rPr lang="en-CA" dirty="0" smtClean="0"/>
              <a:t>Substance that can catch </a:t>
            </a:r>
            <a:r>
              <a:rPr lang="en-CA" dirty="0" smtClean="0">
                <a:solidFill>
                  <a:srgbClr val="3366FF"/>
                </a:solidFill>
              </a:rPr>
              <a:t>fire</a:t>
            </a:r>
            <a:r>
              <a:rPr lang="en-CA" dirty="0" smtClean="0"/>
              <a:t> very easily.</a:t>
            </a:r>
          </a:p>
          <a:p>
            <a:pPr lvl="1"/>
            <a:endParaRPr lang="en-CA" sz="1600" dirty="0" smtClean="0"/>
          </a:p>
          <a:p>
            <a:r>
              <a:rPr lang="en-CA" dirty="0" smtClean="0"/>
              <a:t>Oxidizing Material</a:t>
            </a:r>
          </a:p>
          <a:p>
            <a:pPr lvl="1"/>
            <a:r>
              <a:rPr lang="en-CA" dirty="0" smtClean="0"/>
              <a:t>The material is highly </a:t>
            </a:r>
            <a:r>
              <a:rPr lang="en-CA" dirty="0" smtClean="0">
                <a:solidFill>
                  <a:srgbClr val="3366FF"/>
                </a:solidFill>
              </a:rPr>
              <a:t>reactive</a:t>
            </a:r>
            <a:r>
              <a:rPr lang="en-CA" dirty="0" smtClean="0"/>
              <a:t> to oxygen.</a:t>
            </a:r>
            <a:endParaRPr lang="en-C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788790"/>
            <a:ext cx="963176" cy="128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973" y="3373668"/>
            <a:ext cx="1246507" cy="13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120208"/>
            <a:ext cx="1006255" cy="13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E807CC-C8BB-4BEF-86A2-86B4B3EC524B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8244408" y="260648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sym typeface="Wingdings"/>
              </a:rPr>
              <a:t>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414</TotalTime>
  <Words>306</Words>
  <Application>Microsoft Macintosh PowerPoint</Application>
  <PresentationFormat>On-screen Show (4:3)</PresentationFormat>
  <Paragraphs>74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Safety Symbols</vt:lpstr>
      <vt:lpstr>Introduction</vt:lpstr>
      <vt:lpstr>WHMIS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WHMIS</vt:lpstr>
      <vt:lpstr>WHMIS</vt:lpstr>
      <vt:lpstr>WHMIS</vt:lpstr>
      <vt:lpstr>PowerPoint Presentation</vt:lpstr>
      <vt:lpstr>Safety Scenarios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</dc:creator>
  <cp:lastModifiedBy>Danielle Martel</cp:lastModifiedBy>
  <cp:revision>56</cp:revision>
  <dcterms:created xsi:type="dcterms:W3CDTF">2014-09-13T02:13:00Z</dcterms:created>
  <dcterms:modified xsi:type="dcterms:W3CDTF">2017-08-28T21:54:00Z</dcterms:modified>
</cp:coreProperties>
</file>