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4" r:id="rId7"/>
    <p:sldId id="277" r:id="rId8"/>
    <p:sldId id="265" r:id="rId9"/>
    <p:sldId id="272" r:id="rId10"/>
    <p:sldId id="271" r:id="rId11"/>
    <p:sldId id="273" r:id="rId12"/>
    <p:sldId id="276" r:id="rId13"/>
    <p:sldId id="274" r:id="rId14"/>
    <p:sldId id="278" r:id="rId15"/>
    <p:sldId id="279" r:id="rId16"/>
    <p:sldId id="283" r:id="rId17"/>
    <p:sldId id="282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8006-59C8-224E-9615-A090BEBC517D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FE70A-07BD-CF4A-974B-C93CAE23A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change </a:t>
            </a:r>
            <a:r>
              <a:rPr lang="en-US" smtClean="0"/>
              <a:t>on sheet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FE70A-07BD-CF4A-974B-C93CAE23ABC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AD2EA9-1A60-904C-8223-3B2D227D3B84}" type="datetimeFigureOut">
              <a:rPr lang="en-US" smtClean="0"/>
              <a:pPr/>
              <a:t>17-08-28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35EDAA-D5C1-5B4D-90A2-275CA33697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file://localhost/Users/daniellemartel/Documents/Cariboo%20Hill/Science%208/Unit%200%20-%20Intro%20&amp;%20Safety%20in%20the%20Classroom/Resources/Videos/AwarenessTest.mp4" TargetMode="External"/><Relationship Id="rId2" Type="http://schemas.openxmlformats.org/officeDocument/2006/relationships/video" Target="file://localhost/Users/daniellemartel/Documents/Cariboo%20Hill/Science%208/Unit%200%20-%20Intro%20&amp;%20Safety%20in%20the%20Classroom/Resources/Videos/AwarenessTest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ajona.com/wp-content/uploads/2011/08/What-is-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592" y="2486814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dirty="0" smtClean="0">
                <a:solidFill>
                  <a:srgbClr val="FFFFFF"/>
                </a:solidFill>
                <a:latin typeface="Papyrus" pitchFamily="66" charset="0"/>
              </a:rPr>
              <a:t> </a:t>
            </a:r>
            <a:r>
              <a:rPr lang="en-CA" sz="7200" dirty="0" smtClean="0">
                <a:solidFill>
                  <a:srgbClr val="FFFFFF"/>
                </a:solidFill>
                <a:latin typeface="Papyrus" pitchFamily="66" charset="0"/>
              </a:rPr>
              <a:t>Safety in the classroom</a:t>
            </a:r>
            <a:br>
              <a:rPr lang="en-CA" sz="7200" dirty="0" smtClean="0">
                <a:solidFill>
                  <a:srgbClr val="FFFFFF"/>
                </a:solidFill>
                <a:latin typeface="Papyrus" pitchFamily="66" charset="0"/>
              </a:rPr>
            </a:br>
            <a:r>
              <a:rPr lang="en-CA" sz="7200" dirty="0" smtClean="0">
                <a:solidFill>
                  <a:srgbClr val="FFFFFF"/>
                </a:solidFill>
                <a:latin typeface="Papyrus" pitchFamily="66" charset="0"/>
              </a:rPr>
              <a:t>What is Science?</a:t>
            </a:r>
            <a:endParaRPr lang="en-CA" sz="7200" dirty="0">
              <a:solidFill>
                <a:srgbClr val="FFFFFF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84751_538422919512057_21202730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52400"/>
            <a:ext cx="6472916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023980"/>
            <a:ext cx="84943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When do you use the </a:t>
            </a:r>
            <a:r>
              <a:rPr lang="en-US" sz="3200" b="1" dirty="0" smtClean="0"/>
              <a:t>eyewash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</a:pPr>
            <a:r>
              <a:rPr lang="en-US" sz="3200" b="1" dirty="0" smtClean="0"/>
              <a:t> bottle</a:t>
            </a:r>
            <a:r>
              <a:rPr lang="en-US" sz="3200" dirty="0" smtClean="0"/>
              <a:t>?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 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How do you use the eyewash bottle properly? </a:t>
            </a:r>
          </a:p>
          <a:p>
            <a:endParaRPr lang="en-US" sz="3200" dirty="0" smtClean="0"/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12830" y="2843598"/>
            <a:ext cx="8126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 Chemicals get in your eyes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5800" y="4091478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Keep eyes open, rinse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13" name="Picture 12" descr="Screen Shot 2013-09-01 at 5.46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057" y="246923"/>
            <a:ext cx="2132337" cy="29800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4794" y="569680"/>
            <a:ext cx="8229600" cy="1143000"/>
          </a:xfrm>
        </p:spPr>
        <p:txBody>
          <a:bodyPr/>
          <a:lstStyle/>
          <a:p>
            <a:r>
              <a:rPr lang="en-CA" dirty="0" smtClean="0"/>
              <a:t>Emergency Procedures</a:t>
            </a:r>
            <a:endParaRPr lang="en-CA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889429"/>
            <a:ext cx="8494394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 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Where is the </a:t>
            </a:r>
            <a:r>
              <a:rPr lang="en-US" sz="3200" b="1" dirty="0" smtClean="0"/>
              <a:t>emergency shower?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When do you use the </a:t>
            </a:r>
            <a:r>
              <a:rPr lang="en-US" sz="3200" b="1" dirty="0" smtClean="0"/>
              <a:t>emergency shower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endParaRPr lang="en-US" sz="3200" b="1" dirty="0" smtClean="0"/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endParaRPr lang="en-US" sz="3200" dirty="0" smtClean="0"/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When do you use the </a:t>
            </a:r>
            <a:r>
              <a:rPr lang="en-US" sz="3200" b="1" dirty="0" smtClean="0"/>
              <a:t>first aid kit</a:t>
            </a:r>
            <a:r>
              <a:rPr lang="en-US" sz="3200" dirty="0" smtClean="0"/>
              <a:t>?</a:t>
            </a:r>
            <a:br>
              <a:rPr lang="en-US" sz="3200" dirty="0" smtClean="0"/>
            </a:br>
            <a:endParaRPr lang="en-US" sz="3200" dirty="0" smtClean="0"/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What precautions are taken when helping someone who is bleeding?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pic>
        <p:nvPicPr>
          <p:cNvPr id="13" name="Picture 12" descr="Screen Shot 2013-09-01 at 5.46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760" y="246923"/>
            <a:ext cx="1545579" cy="21600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794" y="2359929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66FF"/>
                </a:solidFill>
              </a:rPr>
              <a:t>Mr</a:t>
            </a:r>
            <a:r>
              <a:rPr lang="en-US" sz="3200" dirty="0" smtClean="0">
                <a:solidFill>
                  <a:srgbClr val="3366FF"/>
                </a:solidFill>
              </a:rPr>
              <a:t> Jansen’s room. </a:t>
            </a:r>
            <a:r>
              <a:rPr lang="en-US" sz="3200" dirty="0" smtClean="0">
                <a:solidFill>
                  <a:srgbClr val="3366FF"/>
                </a:solidFill>
              </a:rPr>
              <a:t>When chemicals spill on a large area of the body.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4794" y="250976"/>
            <a:ext cx="8229600" cy="1143000"/>
          </a:xfrm>
        </p:spPr>
        <p:txBody>
          <a:bodyPr/>
          <a:lstStyle/>
          <a:p>
            <a:r>
              <a:rPr lang="en-CA" dirty="0" smtClean="0"/>
              <a:t>Emergency Procedures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367728" y="3278603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3366FF"/>
              </a:solidFill>
            </a:endParaRPr>
          </a:p>
          <a:p>
            <a:r>
              <a:rPr lang="en-US" sz="3200" dirty="0" smtClean="0">
                <a:solidFill>
                  <a:srgbClr val="3366FF"/>
                </a:solidFill>
              </a:rPr>
              <a:t>Small, minor cuts or scratches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706" y="5297218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Always wear gloves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24" y="2125757"/>
            <a:ext cx="84943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How do you safely smell a 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chemical?</a:t>
            </a:r>
          </a:p>
          <a:p>
            <a:pPr>
              <a:lnSpc>
                <a:spcPct val="150000"/>
              </a:lnSpc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If you break glassware what should you do?</a:t>
            </a:r>
            <a:endParaRPr lang="en-CA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14350" indent="-514350"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How do you dispose of chemicals at the end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of a lab?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35" y="2653152"/>
            <a:ext cx="812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Waft (fan the smell)</a:t>
            </a:r>
            <a:endParaRPr lang="en-US" sz="3200" dirty="0" smtClean="0"/>
          </a:p>
          <a:p>
            <a:endParaRPr lang="en-US" sz="3200" dirty="0" smtClean="0">
              <a:solidFill>
                <a:srgbClr val="33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175" y="3881918"/>
            <a:ext cx="80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Use a broom and dust pan and put in the broken glass container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65428"/>
            <a:ext cx="8229600" cy="11430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Working with Chemicals</a:t>
            </a:r>
            <a:endParaRPr lang="en-CA" sz="4400" dirty="0"/>
          </a:p>
        </p:txBody>
      </p:sp>
      <p:pic>
        <p:nvPicPr>
          <p:cNvPr id="14" name="Picture 2" descr="http://www.leegov.com/gov/dept/NaturalResources/PollutionPrevention/PublishingImages/ch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237" y="1190590"/>
            <a:ext cx="2901299" cy="2166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448273" y="5768330"/>
            <a:ext cx="774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As directed by the teacher, since it depends on the chemical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22" y="1960655"/>
            <a:ext cx="897937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What does it mean to be dressed appropriately for a lab?</a:t>
            </a:r>
            <a:br>
              <a:rPr lang="en-US" sz="3200" dirty="0" smtClean="0"/>
            </a:br>
            <a:r>
              <a:rPr lang="en-US" sz="3200" dirty="0" smtClean="0"/>
              <a:t> </a:t>
            </a:r>
          </a:p>
          <a:p>
            <a:pPr lvl="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When using an open flame, long hair must be   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    _________</a:t>
            </a:r>
            <a:r>
              <a:rPr lang="en-US" sz="3200" u="sng" dirty="0" smtClean="0"/>
              <a:t>.</a:t>
            </a:r>
            <a:endParaRPr lang="en-US" sz="3200" dirty="0" smtClean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 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07608" y="2928176"/>
            <a:ext cx="81266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Wear </a:t>
            </a:r>
            <a:r>
              <a:rPr lang="en-US" sz="3200" dirty="0" smtClean="0">
                <a:solidFill>
                  <a:srgbClr val="3366FF"/>
                </a:solidFill>
              </a:rPr>
              <a:t>goggles</a:t>
            </a:r>
            <a:endParaRPr lang="en-US" sz="3200" dirty="0" smtClean="0">
              <a:solidFill>
                <a:srgbClr val="3366FF"/>
              </a:solidFill>
            </a:endParaRPr>
          </a:p>
        </p:txBody>
      </p:sp>
      <p:pic>
        <p:nvPicPr>
          <p:cNvPr id="12" name="Picture 11" descr="Screen Shot 2013-09-01 at 5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4005894"/>
            <a:ext cx="3541867" cy="276494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3808" y="246923"/>
            <a:ext cx="8756710" cy="11430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Appropriate Lab Attire</a:t>
            </a:r>
            <a:endParaRPr lang="en-CA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822719" y="3881374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tied back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622" y="1960655"/>
            <a:ext cx="9248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Why is wearing contact lenses not permitted during a lab?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endParaRPr lang="en-US" sz="3200" dirty="0" smtClean="0"/>
          </a:p>
          <a:p>
            <a:pPr lvl="0"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 Other than contact lenses, what else should you </a:t>
            </a:r>
          </a:p>
          <a:p>
            <a:pPr lvl="0"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  avoid wearing?</a:t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 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9906" y="2913794"/>
            <a:ext cx="89793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Chemicals could stick to contacts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3808" y="246923"/>
            <a:ext cx="8756710" cy="11430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Appropriate Lab Attire</a:t>
            </a:r>
            <a:endParaRPr lang="en-CA" sz="4400" dirty="0"/>
          </a:p>
        </p:txBody>
      </p:sp>
      <p:pic>
        <p:nvPicPr>
          <p:cNvPr id="15" name="Picture 2" descr="http://nobel.scas.bcit.ca/debeck_pt/science/images/labsafe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0292" y="4144186"/>
            <a:ext cx="3274196" cy="255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25396" y="4575002"/>
            <a:ext cx="8979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Open toed shoes and </a:t>
            </a:r>
          </a:p>
          <a:p>
            <a:r>
              <a:rPr lang="en-US" sz="3200" dirty="0" smtClean="0">
                <a:solidFill>
                  <a:srgbClr val="3366FF"/>
                </a:solidFill>
              </a:rPr>
              <a:t>loose fitting clothes</a:t>
            </a:r>
            <a:endParaRPr lang="en-US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AwarenessTest.mp4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446" y="172480"/>
            <a:ext cx="8682524" cy="651189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into groups of two, you will be given two safety scenarios.</a:t>
            </a:r>
          </a:p>
          <a:p>
            <a:r>
              <a:rPr lang="en-US" dirty="0" smtClean="0"/>
              <a:t>For each scenarios, read carefully what is happening and look at the comic for extra help. Then…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hazards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 list of what you would do to address the situation and once the accident has occurred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Record carefully the order in which you would carry out each step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 Hand in one sheet per group</a:t>
            </a:r>
          </a:p>
          <a:p>
            <a:pPr>
              <a:buNone/>
            </a:pPr>
            <a:endParaRPr lang="en-CA" u="sng" dirty="0" smtClean="0"/>
          </a:p>
          <a:p>
            <a:pPr>
              <a:buNone/>
            </a:pPr>
            <a:r>
              <a:rPr lang="en-CA" u="sng" dirty="0" smtClean="0"/>
              <a:t>Rubric: </a:t>
            </a:r>
            <a:endParaRPr lang="en-US" dirty="0" smtClean="0"/>
          </a:p>
          <a:p>
            <a:r>
              <a:rPr lang="en-CA" dirty="0" smtClean="0"/>
              <a:t>Each scenarios is marked out of 4 points.</a:t>
            </a:r>
            <a:endParaRPr lang="en-US" dirty="0" smtClean="0"/>
          </a:p>
          <a:p>
            <a:r>
              <a:rPr lang="en-CA" dirty="0" smtClean="0"/>
              <a:t>4 = everything identified</a:t>
            </a:r>
            <a:endParaRPr lang="en-US" dirty="0" smtClean="0"/>
          </a:p>
          <a:p>
            <a:r>
              <a:rPr lang="en-CA" dirty="0" smtClean="0"/>
              <a:t>3 = one or two minor points missing</a:t>
            </a:r>
            <a:endParaRPr lang="en-US" dirty="0" smtClean="0"/>
          </a:p>
          <a:p>
            <a:r>
              <a:rPr lang="en-CA" dirty="0" smtClean="0"/>
              <a:t>2 = one major point and/or many minor points missing</a:t>
            </a:r>
            <a:endParaRPr lang="en-US" dirty="0" smtClean="0"/>
          </a:p>
          <a:p>
            <a:r>
              <a:rPr lang="en-CA" dirty="0" smtClean="0"/>
              <a:t>1 = more than one major point missing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Science?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The word “science” comes from the Latin word </a:t>
            </a:r>
            <a:r>
              <a:rPr lang="en-CA" i="1" dirty="0" err="1" smtClean="0"/>
              <a:t>scientia</a:t>
            </a:r>
            <a:r>
              <a:rPr lang="en-CA" dirty="0" smtClean="0"/>
              <a:t>, meaning </a:t>
            </a:r>
            <a:r>
              <a:rPr lang="en-CA" dirty="0" smtClean="0">
                <a:solidFill>
                  <a:srgbClr val="3366FF"/>
                </a:solidFill>
              </a:rPr>
              <a:t>“knowledge” </a:t>
            </a:r>
            <a:r>
              <a:rPr lang="en-CA" dirty="0" smtClean="0"/>
              <a:t>or </a:t>
            </a:r>
            <a:r>
              <a:rPr lang="en-CA" dirty="0" smtClean="0">
                <a:solidFill>
                  <a:srgbClr val="3366FF"/>
                </a:solidFill>
              </a:rPr>
              <a:t>“to know”</a:t>
            </a:r>
            <a:r>
              <a:rPr lang="en-CA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47B7-7484-4E65-9883-5039AF9973B3}" type="slidenum">
              <a:rPr lang="en-CA" smtClean="0"/>
              <a:pPr/>
              <a:t>2</a:t>
            </a:fld>
            <a:endParaRPr lang="en-CA" dirty="0"/>
          </a:p>
        </p:txBody>
      </p:sp>
      <p:pic>
        <p:nvPicPr>
          <p:cNvPr id="27650" name="Picture 2" descr="http://3.bp.blogspot.com/-J04pvuI_QIA/UJ6QbS8fRAI/AAAAAAAADrI/GP3WqSzeJ5w/s1600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60432" y="446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  <a:sym typeface="Wingdings"/>
              </a:rPr>
              <a:t></a:t>
            </a:r>
            <a:endParaRPr lang="en-C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Science?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Science is a particular way of knowing about the world.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Science is the </a:t>
            </a:r>
            <a:r>
              <a:rPr lang="en-CA" dirty="0" smtClean="0">
                <a:solidFill>
                  <a:srgbClr val="3366FF"/>
                </a:solidFill>
              </a:rPr>
              <a:t>search</a:t>
            </a:r>
            <a:r>
              <a:rPr lang="en-CA" dirty="0" smtClean="0"/>
              <a:t> for natural </a:t>
            </a:r>
            <a:r>
              <a:rPr lang="en-CA" dirty="0" smtClean="0">
                <a:solidFill>
                  <a:srgbClr val="3366FF"/>
                </a:solidFill>
              </a:rPr>
              <a:t>explanations</a:t>
            </a:r>
            <a:r>
              <a:rPr lang="en-CA" dirty="0" smtClean="0"/>
              <a:t> for natural phenomena (ex. earthquakes, plant growth).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Science gathers information about the                physical and natural world through                     </a:t>
            </a:r>
            <a:r>
              <a:rPr lang="en-CA" dirty="0" smtClean="0">
                <a:solidFill>
                  <a:srgbClr val="3366FF"/>
                </a:solidFill>
              </a:rPr>
              <a:t>research</a:t>
            </a:r>
            <a:r>
              <a:rPr lang="en-CA" dirty="0" smtClean="0"/>
              <a:t> and </a:t>
            </a:r>
            <a:r>
              <a:rPr lang="en-CA" dirty="0" smtClean="0">
                <a:solidFill>
                  <a:srgbClr val="3366FF"/>
                </a:solidFill>
              </a:rPr>
              <a:t>observations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30722" name="Picture 2" descr="http://img237.imageshack.us/img237/8008/thinking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437112"/>
            <a:ext cx="2295988" cy="2230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460432" y="446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  <a:sym typeface="Wingdings"/>
              </a:rPr>
              <a:t></a:t>
            </a:r>
            <a:endParaRPr lang="en-CA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Branches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1421512"/>
          </a:xfrm>
        </p:spPr>
        <p:txBody>
          <a:bodyPr/>
          <a:lstStyle/>
          <a:p>
            <a:r>
              <a:rPr lang="en-CA" dirty="0" smtClean="0"/>
              <a:t>Natural Science: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29698" name="Picture 2" descr="http://science.pppst.com/banner_phys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59164"/>
            <a:ext cx="2736304" cy="1482004"/>
          </a:xfrm>
          <a:prstGeom prst="rect">
            <a:avLst/>
          </a:prstGeom>
          <a:noFill/>
        </p:spPr>
      </p:pic>
      <p:pic>
        <p:nvPicPr>
          <p:cNvPr id="29700" name="Picture 4" descr="http://science.pppst.com/banner_chemist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8312"/>
            <a:ext cx="3528392" cy="1726872"/>
          </a:xfrm>
          <a:prstGeom prst="rect">
            <a:avLst/>
          </a:prstGeom>
          <a:noFill/>
        </p:spPr>
      </p:pic>
      <p:pic>
        <p:nvPicPr>
          <p:cNvPr id="29702" name="Picture 6" descr="http://jimchatt.com/banner_biolog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085184"/>
            <a:ext cx="3207167" cy="1596818"/>
          </a:xfrm>
          <a:prstGeom prst="rect">
            <a:avLst/>
          </a:prstGeom>
          <a:noFill/>
        </p:spPr>
      </p:pic>
      <p:pic>
        <p:nvPicPr>
          <p:cNvPr id="29708" name="Picture 12" descr="http://science.pppst.com/banner_earthspa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903932"/>
            <a:ext cx="3744416" cy="1954068"/>
          </a:xfrm>
          <a:prstGeom prst="rect">
            <a:avLst/>
          </a:prstGeom>
          <a:noFill/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1916832"/>
            <a:ext cx="8291264" cy="1421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Physical Science – Physics, Chemistry, Earth Science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935480"/>
            <a:ext cx="8291264" cy="142151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CA" sz="2400" dirty="0"/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 Science – Biology (Zoology, Human Biology, Botany)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Branches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Social Science:</a:t>
            </a:r>
          </a:p>
          <a:p>
            <a:pPr lvl="1"/>
            <a:r>
              <a:rPr lang="en-CA" dirty="0" smtClean="0"/>
              <a:t>Ex.) Sociology, Psychology, Geography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Formal Science:</a:t>
            </a:r>
          </a:p>
          <a:p>
            <a:pPr lvl="1"/>
            <a:r>
              <a:rPr lang="en-CA" dirty="0" smtClean="0"/>
              <a:t>Ex.) Math, Statistics</a:t>
            </a:r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Applied Science:</a:t>
            </a:r>
          </a:p>
          <a:p>
            <a:pPr lvl="1"/>
            <a:r>
              <a:rPr lang="en-CA" dirty="0" smtClean="0"/>
              <a:t>Applying scientific knowledge to test models</a:t>
            </a:r>
          </a:p>
          <a:p>
            <a:pPr lvl="1"/>
            <a:r>
              <a:rPr lang="en-CA" dirty="0" smtClean="0"/>
              <a:t>Ex. Medicine, Technology Development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28674" name="Picture 2" descr="http://www.pppst.com/banner_psycholo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477" y="1844824"/>
            <a:ext cx="1921963" cy="1251574"/>
          </a:xfrm>
          <a:prstGeom prst="rect">
            <a:avLst/>
          </a:prstGeom>
          <a:noFill/>
        </p:spPr>
      </p:pic>
      <p:pic>
        <p:nvPicPr>
          <p:cNvPr id="28676" name="Picture 4" descr="http://www.longfellow.d21.k12.il.us/images/math_symbo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2160240" cy="1415024"/>
          </a:xfrm>
          <a:prstGeom prst="rect">
            <a:avLst/>
          </a:prstGeom>
          <a:noFill/>
        </p:spPr>
      </p:pic>
      <p:pic>
        <p:nvPicPr>
          <p:cNvPr id="28678" name="Picture 6" descr="http://techwebsite.wikispaces.com/file/view/computergirl.gif/126584809/311x239/computergir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869160"/>
            <a:ext cx="1744165" cy="1340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So… What is Science?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31746" name="Picture 2" descr="http://www.wfsj.org/course/en/L5/5Academ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25793"/>
            <a:ext cx="5904656" cy="481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175825"/>
            <a:ext cx="39239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CA" sz="3200" dirty="0" smtClean="0"/>
          </a:p>
          <a:p>
            <a:endParaRPr lang="en-CA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91497" y="54323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Screen Shot 2013-08-31 at 4.27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163" y="551405"/>
            <a:ext cx="3543300" cy="2730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0" y="1999470"/>
            <a:ext cx="84943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 What is the first thing to be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 done if there is any hazard 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 or injury in the lab?</a:t>
            </a:r>
          </a:p>
          <a:p>
            <a:pPr>
              <a:buClr>
                <a:schemeClr val="bg2">
                  <a:lumMod val="90000"/>
                </a:schemeClr>
              </a:buClr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</a:t>
            </a:r>
          </a:p>
          <a:p>
            <a:pPr>
              <a:buClr>
                <a:schemeClr val="bg2">
                  <a:lumMod val="75000"/>
                </a:schemeClr>
              </a:buClr>
              <a:buFont typeface="Arial"/>
              <a:buChar char="•"/>
            </a:pPr>
            <a:r>
              <a:rPr lang="en-US" sz="3200" dirty="0" smtClean="0"/>
              <a:t> Are eating or drinking permitted in the</a:t>
            </a:r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200" dirty="0" smtClean="0"/>
              <a:t>  science lab?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7890" y="3730370"/>
            <a:ext cx="37920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Tell the teacher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7294" y="5523511"/>
            <a:ext cx="6172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No, unless the drink is in a bottle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89529"/>
            <a:ext cx="8964990" cy="11430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Working in the Science Lab</a:t>
            </a:r>
            <a:endParaRPr lang="en-CA" sz="4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713"/>
            <a:ext cx="8229600" cy="11430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Safety Equipment in the Classroom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52" y="1847088"/>
            <a:ext cx="8229600" cy="4678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Where is the fire extinguisher in the classroom?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When do we use the fire extinguisher?</a:t>
            </a:r>
            <a:endParaRPr lang="en-CA" sz="1946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How far away from the fire are you when using the extinguisher?</a:t>
            </a:r>
          </a:p>
          <a:p>
            <a:pPr>
              <a:lnSpc>
                <a:spcPct val="150000"/>
              </a:lnSpc>
            </a:pPr>
            <a:endParaRPr lang="en-CA" sz="1600" dirty="0" smtClean="0"/>
          </a:p>
          <a:p>
            <a:r>
              <a:rPr lang="en-US" sz="2800" dirty="0" smtClean="0"/>
              <a:t> Why do you avoid spraying it on a person?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CA" sz="1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32772" name="Picture 4" descr="http://www.highlandseast.ca/files/fire_extinguisher.jpg"/>
          <p:cNvPicPr>
            <a:picLocks noChangeAspect="1" noChangeArrowheads="1"/>
          </p:cNvPicPr>
          <p:nvPr/>
        </p:nvPicPr>
        <p:blipFill>
          <a:blip r:embed="rId2" cstate="print"/>
          <a:srcRect l="24086" r="23728"/>
          <a:stretch>
            <a:fillRect/>
          </a:stretch>
        </p:blipFill>
        <p:spPr bwMode="auto">
          <a:xfrm>
            <a:off x="7456748" y="2631056"/>
            <a:ext cx="936104" cy="17937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60432" y="446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  <a:sym typeface="Wingdings"/>
              </a:rPr>
              <a:t>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706" y="3055488"/>
            <a:ext cx="617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 a small fire, not on a person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90" y="4394589"/>
            <a:ext cx="617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About 2.5 meters away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302" y="5571237"/>
            <a:ext cx="812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Could cause blindness, suffocate a person, since they cannot breathe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100" y="2369446"/>
            <a:ext cx="617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By the right side door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Safety Equipment in the Classroom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1400" dirty="0" smtClean="0"/>
          </a:p>
          <a:p>
            <a:r>
              <a:rPr lang="en-US" sz="2400" dirty="0" smtClean="0"/>
              <a:t>If a person is on fire, what do you try to get them to do?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pPr>
              <a:buNone/>
            </a:pPr>
            <a:r>
              <a:rPr lang="en-CA" b="1" dirty="0" smtClean="0"/>
              <a:t>Fire Triangle </a:t>
            </a:r>
            <a:r>
              <a:rPr lang="en-CA" dirty="0" smtClean="0"/>
              <a:t>– Fuel, heat and oxygen are all required for a fire to start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sz="1600" dirty="0" smtClean="0"/>
          </a:p>
          <a:p>
            <a:pPr>
              <a:buNone/>
            </a:pP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BC92-0D6F-4ABB-B41F-8CFC3250013F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32770" name="Picture 2" descr="http://upload.wikimedia.org/wikipedia/commons/thumb/2/20/Fire_triangle.svg/220px-Fire_triang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257" y="4266407"/>
            <a:ext cx="3157467" cy="24347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460432" y="4462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rgbClr val="C00000"/>
                </a:solidFill>
                <a:sym typeface="Wingdings"/>
              </a:rPr>
              <a:t></a:t>
            </a:r>
            <a:endParaRPr lang="en-CA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056" y="2725364"/>
            <a:ext cx="617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STOP, DROP, and ROLL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295</TotalTime>
  <Words>538</Words>
  <Application>Microsoft Macintosh PowerPoint</Application>
  <PresentationFormat>On-screen Show (4:3)</PresentationFormat>
  <Paragraphs>155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 Safety in the classroom What is Science?</vt:lpstr>
      <vt:lpstr>What is Science?</vt:lpstr>
      <vt:lpstr>What is Science?</vt:lpstr>
      <vt:lpstr>Branches of Science</vt:lpstr>
      <vt:lpstr>Branches of Science</vt:lpstr>
      <vt:lpstr>So… What is Science?</vt:lpstr>
      <vt:lpstr>Working in the Science Lab</vt:lpstr>
      <vt:lpstr>Safety Equipment in the Classroom</vt:lpstr>
      <vt:lpstr>Safety Equipment in the Classroom</vt:lpstr>
      <vt:lpstr>PowerPoint Presentation</vt:lpstr>
      <vt:lpstr>Emergency Procedures</vt:lpstr>
      <vt:lpstr>Emergency Procedures</vt:lpstr>
      <vt:lpstr>Working with Chemicals</vt:lpstr>
      <vt:lpstr>Appropriate Lab Attire</vt:lpstr>
      <vt:lpstr>Appropriate Lab Attire</vt:lpstr>
      <vt:lpstr>PowerPoint Presentation</vt:lpstr>
      <vt:lpstr>Pair Assignment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Science?</dc:title>
  <dc:creator>Nicole</dc:creator>
  <cp:lastModifiedBy>Danielle Martel</cp:lastModifiedBy>
  <cp:revision>12</cp:revision>
  <dcterms:created xsi:type="dcterms:W3CDTF">2014-09-04T02:08:43Z</dcterms:created>
  <dcterms:modified xsi:type="dcterms:W3CDTF">2017-08-28T21:45:53Z</dcterms:modified>
</cp:coreProperties>
</file>